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  <p:sldMasterId id="2147483688" r:id="rId4"/>
  </p:sldMasterIdLst>
  <p:notesMasterIdLst>
    <p:notesMasterId r:id="rId22"/>
  </p:notesMasterIdLst>
  <p:sldIdLst>
    <p:sldId id="620" r:id="rId5"/>
    <p:sldId id="619" r:id="rId6"/>
    <p:sldId id="621" r:id="rId7"/>
    <p:sldId id="623" r:id="rId8"/>
    <p:sldId id="624" r:id="rId9"/>
    <p:sldId id="628" r:id="rId10"/>
    <p:sldId id="631" r:id="rId11"/>
    <p:sldId id="625" r:id="rId12"/>
    <p:sldId id="632" r:id="rId13"/>
    <p:sldId id="635" r:id="rId14"/>
    <p:sldId id="633" r:id="rId15"/>
    <p:sldId id="637" r:id="rId16"/>
    <p:sldId id="636" r:id="rId17"/>
    <p:sldId id="634" r:id="rId18"/>
    <p:sldId id="639" r:id="rId19"/>
    <p:sldId id="640" r:id="rId20"/>
    <p:sldId id="630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99"/>
    <a:srgbClr val="F61200"/>
    <a:srgbClr val="3366CC"/>
    <a:srgbClr val="1A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050" y="-102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9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</a:rPr>
              <a:t>2</a:t>
            </a:fld>
            <a:endParaRPr lang="zh-CN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en-US" altLang="zh-CN" dirty="0"/>
              <a:t>3</a:t>
            </a:fld>
            <a:endParaRPr lang="en-US" altLang="zh-CN" dirty="0"/>
          </a:p>
        </p:txBody>
      </p:sp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en-US" altLang="zh-CN" dirty="0"/>
              <a:t>10</a:t>
            </a:fld>
            <a:endParaRPr lang="en-US" altLang="zh-CN" dirty="0"/>
          </a:p>
        </p:txBody>
      </p:sp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en-US" altLang="zh-CN" dirty="0"/>
              <a:t>11</a:t>
            </a:fld>
            <a:endParaRPr lang="en-US" altLang="zh-CN" dirty="0"/>
          </a:p>
        </p:txBody>
      </p:sp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har char="•"/>
            </a:pPr>
            <a:fld id="{9A0DB2DC-4C9A-4742-B13C-FB6460FD3503}" type="slidenum">
              <a:rPr lang="en-US" altLang="zh-CN" dirty="0"/>
              <a:t>15</a:t>
            </a:fld>
            <a:endParaRPr lang="en-US" altLang="zh-CN" dirty="0"/>
          </a:p>
        </p:txBody>
      </p:sp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608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>
              <a:buFontTx/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17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>
              <a:buFontTx/>
              <a:buNone/>
            </a:pPr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21608;&#23376;&#29788;&#21457;&#35270;&#39057;&#20844;&#24320;&#36947;&#27465;&#65306;&#20013;&#22269;&#21482;&#26377;&#19968;&#20010;_&#33150;&#35759;&#35270;&#39057;.mp4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audio" Target="../media/audio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8220;&#19987;&#23478;&#21016;&#27946;&#25996;&#8221;-&#21270;&#36523;9&#20010;&#36523;&#20221;&#25512;&#38144;&#31070;&#33647;.mp4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标题 2"/>
          <p:cNvSpPr txBox="1"/>
          <p:nvPr/>
        </p:nvSpPr>
        <p:spPr>
          <a:xfrm>
            <a:off x="7524750" y="1271588"/>
            <a:ext cx="1223963" cy="4365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胸外按压步骤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" y="1708150"/>
            <a:ext cx="3178036" cy="356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6410967"/>
            <a:ext cx="525653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SOCIAL </a:t>
            </a:r>
            <a:r>
              <a:rPr kumimoji="0" lang="en-US" altLang="zh-CN" sz="2400" b="1" i="0" u="none" strike="noStrike" kern="0" cap="none" spc="0" normalizeH="0" baseline="0" noProof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PSYCHOLOGY  </a:t>
            </a:r>
            <a:r>
              <a:rPr kumimoji="0" lang="zh-CN" altLang="zh-CN" sz="2400" b="1" i="0" u="none" strike="noStrike" kern="0" cap="none" spc="0" normalizeH="0" baseline="0" noProof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社会心理学</a:t>
            </a:r>
          </a:p>
        </p:txBody>
      </p:sp>
      <p:sp>
        <p:nvSpPr>
          <p:cNvPr id="44" name="Rectangle 7"/>
          <p:cNvSpPr/>
          <p:nvPr/>
        </p:nvSpPr>
        <p:spPr>
          <a:xfrm>
            <a:off x="2826516" y="1282815"/>
            <a:ext cx="5329237" cy="16557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>
              <a:buSzTx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第六章 态度与偏见</a:t>
            </a:r>
          </a:p>
          <a:p>
            <a:pPr algn="ctr">
              <a:buSzTx/>
            </a:pPr>
            <a:endParaRPr lang="en-US" altLang="zh-CN" sz="4400" dirty="0"/>
          </a:p>
        </p:txBody>
      </p:sp>
      <p:sp>
        <p:nvSpPr>
          <p:cNvPr id="48" name="副标题 9"/>
          <p:cNvSpPr txBox="1"/>
          <p:nvPr/>
        </p:nvSpPr>
        <p:spPr>
          <a:xfrm>
            <a:off x="1907704" y="4437112"/>
            <a:ext cx="6985000" cy="1200150"/>
          </a:xfrm>
          <a:prstGeom prst="rect">
            <a:avLst/>
          </a:prstGeom>
        </p:spPr>
        <p:txBody>
          <a:bodyPr vert="horz" wrap="square" lIns="45720" tIns="45720" rIns="4572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SzPct val="68000"/>
              <a:buNone/>
            </a:pPr>
            <a:r>
              <a:rPr lang="zh-CN" altLang="en-US" sz="2800" kern="1200" dirty="0" smtClean="0"/>
              <a:t>                                    </a:t>
            </a:r>
            <a:r>
              <a:rPr lang="zh-CN" altLang="en-US" sz="28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段水莲</a:t>
            </a:r>
          </a:p>
          <a:p>
            <a:pPr marL="0" indent="0" eaLnBrk="1" hangingPunct="1">
              <a:buSzPct val="68000"/>
              <a:buNone/>
            </a:pPr>
            <a:r>
              <a:rPr lang="zh-CN" altLang="en-US" sz="28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湖南警察学院</a:t>
            </a:r>
          </a:p>
          <a:p>
            <a:pPr marL="0" indent="0" eaLnBrk="1" hangingPunct="1">
              <a:buSzPct val="68000"/>
              <a:buNone/>
            </a:pPr>
            <a:r>
              <a:rPr lang="zh-CN" altLang="en-US" sz="2800" kern="1200" dirty="0" smtClean="0"/>
              <a:t> </a:t>
            </a:r>
            <a:endParaRPr lang="zh-CN" altLang="en-US" kern="1200" dirty="0"/>
          </a:p>
        </p:txBody>
      </p:sp>
      <p:sp>
        <p:nvSpPr>
          <p:cNvPr id="24" name="矩形 23"/>
          <p:cNvSpPr/>
          <p:nvPr/>
        </p:nvSpPr>
        <p:spPr>
          <a:xfrm>
            <a:off x="4067944" y="2783086"/>
            <a:ext cx="3272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谁更具说服力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467994" y="963657"/>
            <a:ext cx="8229600" cy="441706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、说服者方面的因素</a:t>
            </a:r>
            <a:r>
              <a:rPr kumimoji="0" lang="en-US" altLang="zh-CN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谁更具说服力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zh-CN" altLang="en-US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）可靠性（动机意图）</a:t>
            </a:r>
            <a:endParaRPr kumimoji="0" lang="zh-CN" altLang="en-US" sz="2400" b="1" i="0" u="none" strike="noStrike" kern="1200" cap="none" spc="0" normalizeH="0" baseline="0" noProof="0" dirty="0" smtClean="0"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748615" y="2201635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Tx/>
            </a:pP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   当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说服者反对与自身利益相同的立场时，说服效果最大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0" y="3068960"/>
            <a:ext cx="35718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27" y="3061882"/>
            <a:ext cx="3600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267744" y="5805264"/>
            <a:ext cx="4815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王婆卖瓜，自卖自夸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467994" y="963657"/>
            <a:ext cx="8229600" cy="441706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、说服者方面的因素</a:t>
            </a:r>
            <a:r>
              <a:rPr kumimoji="0" lang="en-US" altLang="zh-CN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谁更具说服力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zh-CN" altLang="en-US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）可靠性（动机意图）</a:t>
            </a:r>
            <a:endParaRPr kumimoji="0" lang="zh-CN" altLang="en-US" sz="2400" b="1" i="0" u="none" strike="noStrike" kern="1200" cap="none" spc="0" normalizeH="0" baseline="0" noProof="0" dirty="0" smtClean="0"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1763688" y="5373216"/>
            <a:ext cx="41521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7780" cmpd="sng">
                  <a:solidFill>
                    <a:srgbClr val="2DA2BF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612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律师法庭上贬损证人人格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04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76" y="2751584"/>
            <a:ext cx="3316448" cy="21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229600" cy="49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24862" cy="1143000"/>
          </a:xfrm>
          <a:noFill/>
          <a:ln>
            <a:noFill/>
          </a:ln>
        </p:spPr>
        <p:txBody>
          <a:bodyPr vert="horz" wrap="square" lIns="91440" tIns="45720" rIns="91440" bIns="45720" anchor="ctr"/>
          <a:lstStyle/>
          <a:p>
            <a:pPr marL="609600" lvl="0" indent="-609600" algn="l" eaLnBrk="1" hangingPunct="1">
              <a:lnSpc>
                <a:spcPct val="80000"/>
              </a:lnSpc>
              <a:defRPr/>
            </a:pPr>
            <a:r>
              <a:rPr lang="en-US" altLang="zh-CN" sz="2800" b="0" i="0" kern="1200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2800" b="0" i="0" kern="1200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、说服者方面的因素</a:t>
            </a:r>
            <a:r>
              <a:rPr lang="en-US" altLang="zh-CN" sz="2800" b="0" i="0" kern="1200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lang="zh-CN" altLang="en-US" sz="2800" b="0" i="0" kern="1200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谁更具说服力</a:t>
            </a:r>
          </a:p>
        </p:txBody>
      </p:sp>
      <p:sp>
        <p:nvSpPr>
          <p:cNvPr id="198659" name="Rectangle 3"/>
          <p:cNvSpPr>
            <a:spLocks noGrp="1"/>
          </p:cNvSpPr>
          <p:nvPr>
            <p:ph idx="1"/>
          </p:nvPr>
        </p:nvSpPr>
        <p:spPr>
          <a:xfrm>
            <a:off x="539750" y="1443187"/>
            <a:ext cx="8229600" cy="5029200"/>
          </a:xfrm>
        </p:spPr>
        <p:txBody>
          <a:bodyPr vert="horz" wrap="square" lIns="91440" tIns="45720" rIns="91440" bIns="45720" anchor="t"/>
          <a:lstStyle/>
          <a:p>
            <a:pPr indent="-255270" eaLnBrk="1" hangingPunct="1">
              <a:buNone/>
            </a:pPr>
            <a:r>
              <a:rPr lang="zh-CN" altLang="en-US" sz="2400" kern="1200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1200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kern="1200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）受欢迎程度</a:t>
            </a:r>
            <a:r>
              <a:rPr lang="zh-CN" altLang="en-US" sz="2400" dirty="0" smtClean="0"/>
              <a:t>      </a:t>
            </a:r>
            <a:endParaRPr lang="en-US" altLang="zh-CN" sz="2400" dirty="0" smtClean="0"/>
          </a:p>
          <a:p>
            <a:pPr indent="-255270" eaLnBrk="1" hangingPunct="1">
              <a:buNone/>
            </a:pPr>
            <a:r>
              <a:rPr lang="zh-CN" altLang="en-US" sz="2400" dirty="0" smtClean="0"/>
              <a:t>受说服者的外表、是否可</a:t>
            </a:r>
            <a:r>
              <a:rPr lang="zh-CN" altLang="en-US" sz="2400" dirty="0"/>
              <a:t>爱，以及被说服者的相似</a:t>
            </a:r>
            <a:endParaRPr lang="en-US" altLang="zh-CN" sz="2400" dirty="0"/>
          </a:p>
          <a:p>
            <a:pPr indent="-255270" eaLnBrk="1" hangingPunct="1">
              <a:buFont typeface="Wingdings" panose="05000000000000000000" pitchFamily="2" charset="2"/>
              <a:buNone/>
            </a:pPr>
            <a:r>
              <a:rPr lang="zh-CN" altLang="en-US" sz="2400" dirty="0"/>
              <a:t>性</a:t>
            </a:r>
          </a:p>
        </p:txBody>
      </p:sp>
      <p:pic>
        <p:nvPicPr>
          <p:cNvPr id="12698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7" y="3149582"/>
            <a:ext cx="5050899" cy="28086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103465"/>
            <a:ext cx="4959350" cy="285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775992" cy="32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33150" y="4221088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PingFangSC-Regular"/>
              </a:rPr>
              <a:t>   黄</a:t>
            </a:r>
            <a:r>
              <a:rPr lang="zh-CN" altLang="en-US" b="1" dirty="0">
                <a:solidFill>
                  <a:srgbClr val="000000"/>
                </a:solidFill>
                <a:latin typeface="PingFangSC-Regular"/>
              </a:rPr>
              <a:t>智贤</a:t>
            </a:r>
            <a:r>
              <a:rPr lang="zh-CN" altLang="en-US" b="1" dirty="0" smtClean="0">
                <a:solidFill>
                  <a:srgbClr val="000000"/>
                </a:solidFill>
                <a:latin typeface="PingFangSC-Regular"/>
              </a:rPr>
              <a:t>：</a:t>
            </a:r>
            <a:r>
              <a:rPr lang="en-US" altLang="zh-CN" sz="2000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2016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年也是一个很戏剧性的效果，投票前一天晚上我节目直播到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点钟，晚上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点钟以后就不能有任何助选行为了，结果没想到台湾女明星周子瑜的录影带就被刻意在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多的时候放在全台湾网络跟电视，一直播，可爱的美少女，楚楚可怜，被中共“欺负”了，还在那边说，我是中国人，台湾宅男们就受不了，第二天投票的时候，宅男总动员全部回来，不是投给民进党，也不是投给时代力量，是投给周子瑜，他就用周子瑜就调动了。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/>
          </p:cNvSpPr>
          <p:nvPr>
            <p:ph type="body" idx="4294967295"/>
          </p:nvPr>
        </p:nvSpPr>
        <p:spPr>
          <a:xfrm>
            <a:off x="3006725" y="1557338"/>
            <a:ext cx="5865813" cy="5241925"/>
          </a:xfrm>
        </p:spPr>
        <p:txBody>
          <a:bodyPr vert="horz" wrap="square" lIns="91440" tIns="45720" rIns="91440" bIns="45720" anchor="t"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300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3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/>
              <a:t>          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41451" y="1665287"/>
            <a:ext cx="7791564" cy="4304170"/>
            <a:chOff x="541451" y="1665287"/>
            <a:chExt cx="7791564" cy="4304170"/>
          </a:xfrm>
        </p:grpSpPr>
        <p:grpSp>
          <p:nvGrpSpPr>
            <p:cNvPr id="4" name="组合 3"/>
            <p:cNvGrpSpPr/>
            <p:nvPr/>
          </p:nvGrpSpPr>
          <p:grpSpPr>
            <a:xfrm>
              <a:off x="4712613" y="1665287"/>
              <a:ext cx="3529013" cy="3311525"/>
              <a:chOff x="4787900" y="1341438"/>
              <a:chExt cx="3529013" cy="3311525"/>
            </a:xfrm>
          </p:grpSpPr>
          <p:sp>
            <p:nvSpPr>
              <p:cNvPr id="45062" name="Line 9"/>
              <p:cNvSpPr/>
              <p:nvPr/>
            </p:nvSpPr>
            <p:spPr>
              <a:xfrm>
                <a:off x="5292725" y="1557338"/>
                <a:ext cx="71438" cy="27368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3" name="Line 10"/>
              <p:cNvSpPr/>
              <p:nvPr/>
            </p:nvSpPr>
            <p:spPr>
              <a:xfrm>
                <a:off x="5364163" y="4221163"/>
                <a:ext cx="244951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4" name="Line 11"/>
              <p:cNvSpPr/>
              <p:nvPr/>
            </p:nvSpPr>
            <p:spPr>
              <a:xfrm>
                <a:off x="5795963" y="1844675"/>
                <a:ext cx="2232025" cy="57626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5" name="Line 12"/>
              <p:cNvSpPr/>
              <p:nvPr/>
            </p:nvSpPr>
            <p:spPr>
              <a:xfrm>
                <a:off x="5795963" y="3068638"/>
                <a:ext cx="2089150" cy="5048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8" name="Rectangle 15"/>
              <p:cNvSpPr/>
              <p:nvPr/>
            </p:nvSpPr>
            <p:spPr>
              <a:xfrm>
                <a:off x="4932363" y="4149725"/>
                <a:ext cx="431800" cy="3587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44</a:t>
                </a:r>
              </a:p>
            </p:txBody>
          </p:sp>
          <p:sp>
            <p:nvSpPr>
              <p:cNvPr id="45069" name="Rectangle 16"/>
              <p:cNvSpPr/>
              <p:nvPr/>
            </p:nvSpPr>
            <p:spPr>
              <a:xfrm>
                <a:off x="4787900" y="1341438"/>
                <a:ext cx="431800" cy="3587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50</a:t>
                </a:r>
              </a:p>
            </p:txBody>
          </p:sp>
          <p:sp>
            <p:nvSpPr>
              <p:cNvPr id="45073" name="Rectangle 20"/>
              <p:cNvSpPr/>
              <p:nvPr/>
            </p:nvSpPr>
            <p:spPr>
              <a:xfrm>
                <a:off x="7596188" y="2924175"/>
                <a:ext cx="576262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45</a:t>
                </a:r>
              </a:p>
            </p:txBody>
          </p:sp>
          <p:sp>
            <p:nvSpPr>
              <p:cNvPr id="45074" name="Rectangle 21"/>
              <p:cNvSpPr/>
              <p:nvPr/>
            </p:nvSpPr>
            <p:spPr>
              <a:xfrm>
                <a:off x="5651500" y="2492375"/>
                <a:ext cx="576263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46</a:t>
                </a:r>
              </a:p>
            </p:txBody>
          </p:sp>
          <p:sp>
            <p:nvSpPr>
              <p:cNvPr id="45075" name="Rectangle 22"/>
              <p:cNvSpPr/>
              <p:nvPr/>
            </p:nvSpPr>
            <p:spPr>
              <a:xfrm>
                <a:off x="7740650" y="1844675"/>
                <a:ext cx="576263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49</a:t>
                </a:r>
              </a:p>
            </p:txBody>
          </p:sp>
          <p:sp>
            <p:nvSpPr>
              <p:cNvPr id="45076" name="Rectangle 23"/>
              <p:cNvSpPr/>
              <p:nvPr/>
            </p:nvSpPr>
            <p:spPr>
              <a:xfrm>
                <a:off x="5651500" y="1341438"/>
                <a:ext cx="576263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50</a:t>
                </a:r>
              </a:p>
            </p:txBody>
          </p:sp>
          <p:sp>
            <p:nvSpPr>
              <p:cNvPr id="45079" name="Rectangle 26"/>
              <p:cNvSpPr/>
              <p:nvPr/>
            </p:nvSpPr>
            <p:spPr>
              <a:xfrm>
                <a:off x="5724525" y="4221163"/>
                <a:ext cx="576263" cy="4318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立即</a:t>
                </a:r>
              </a:p>
            </p:txBody>
          </p:sp>
          <p:sp>
            <p:nvSpPr>
              <p:cNvPr id="45080" name="Rectangle 27"/>
              <p:cNvSpPr/>
              <p:nvPr/>
            </p:nvSpPr>
            <p:spPr>
              <a:xfrm>
                <a:off x="7235825" y="4221163"/>
                <a:ext cx="792163" cy="4318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三星期</a:t>
                </a:r>
              </a:p>
            </p:txBody>
          </p:sp>
        </p:grpSp>
        <p:sp>
          <p:nvSpPr>
            <p:cNvPr id="45081" name="Rectangle 28"/>
            <p:cNvSpPr/>
            <p:nvPr/>
          </p:nvSpPr>
          <p:spPr>
            <a:xfrm>
              <a:off x="1547813" y="5378230"/>
              <a:ext cx="2808287" cy="576262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buSzTx/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没有重提沟通者可信性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41451" y="1723121"/>
              <a:ext cx="7791564" cy="4246336"/>
              <a:chOff x="755650" y="1268413"/>
              <a:chExt cx="7791564" cy="4246336"/>
            </a:xfrm>
          </p:grpSpPr>
          <p:sp>
            <p:nvSpPr>
              <p:cNvPr id="45058" name="Line 5"/>
              <p:cNvSpPr/>
              <p:nvPr/>
            </p:nvSpPr>
            <p:spPr>
              <a:xfrm>
                <a:off x="1403350" y="1484313"/>
                <a:ext cx="0" cy="266541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59" name="Line 6"/>
              <p:cNvSpPr/>
              <p:nvPr/>
            </p:nvSpPr>
            <p:spPr>
              <a:xfrm>
                <a:off x="1403350" y="4221163"/>
                <a:ext cx="2881313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0" name="Line 7"/>
              <p:cNvSpPr/>
              <p:nvPr/>
            </p:nvSpPr>
            <p:spPr>
              <a:xfrm>
                <a:off x="1763713" y="1700213"/>
                <a:ext cx="2232025" cy="9366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1" name="Line 8"/>
              <p:cNvSpPr/>
              <p:nvPr/>
            </p:nvSpPr>
            <p:spPr>
              <a:xfrm flipV="1">
                <a:off x="1908175" y="2636838"/>
                <a:ext cx="2087563" cy="122396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66" name="Rectangle 13"/>
              <p:cNvSpPr/>
              <p:nvPr/>
            </p:nvSpPr>
            <p:spPr>
              <a:xfrm>
                <a:off x="827088" y="4005263"/>
                <a:ext cx="504825" cy="4318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44</a:t>
                </a:r>
              </a:p>
            </p:txBody>
          </p:sp>
          <p:sp>
            <p:nvSpPr>
              <p:cNvPr id="45067" name="Rectangle 14"/>
              <p:cNvSpPr/>
              <p:nvPr/>
            </p:nvSpPr>
            <p:spPr>
              <a:xfrm>
                <a:off x="755650" y="1268413"/>
                <a:ext cx="576263" cy="4318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50</a:t>
                </a:r>
              </a:p>
            </p:txBody>
          </p:sp>
          <p:sp>
            <p:nvSpPr>
              <p:cNvPr id="45070" name="Rectangle 17"/>
              <p:cNvSpPr/>
              <p:nvPr/>
            </p:nvSpPr>
            <p:spPr>
              <a:xfrm>
                <a:off x="1908175" y="1268413"/>
                <a:ext cx="576263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50</a:t>
                </a:r>
              </a:p>
            </p:txBody>
          </p:sp>
          <p:sp>
            <p:nvSpPr>
              <p:cNvPr id="45071" name="Rectangle 18"/>
              <p:cNvSpPr/>
              <p:nvPr/>
            </p:nvSpPr>
            <p:spPr>
              <a:xfrm>
                <a:off x="3635375" y="2060575"/>
                <a:ext cx="576263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47</a:t>
                </a:r>
              </a:p>
            </p:txBody>
          </p:sp>
          <p:sp>
            <p:nvSpPr>
              <p:cNvPr id="45072" name="Rectangle 19"/>
              <p:cNvSpPr/>
              <p:nvPr/>
            </p:nvSpPr>
            <p:spPr>
              <a:xfrm>
                <a:off x="1619250" y="3068638"/>
                <a:ext cx="576263" cy="431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46</a:t>
                </a:r>
              </a:p>
            </p:txBody>
          </p:sp>
          <p:sp>
            <p:nvSpPr>
              <p:cNvPr id="45077" name="Rectangle 24"/>
              <p:cNvSpPr/>
              <p:nvPr/>
            </p:nvSpPr>
            <p:spPr>
              <a:xfrm>
                <a:off x="1835150" y="4221163"/>
                <a:ext cx="576263" cy="4318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立即</a:t>
                </a:r>
              </a:p>
            </p:txBody>
          </p:sp>
          <p:sp>
            <p:nvSpPr>
              <p:cNvPr id="45078" name="Rectangle 25"/>
              <p:cNvSpPr/>
              <p:nvPr/>
            </p:nvSpPr>
            <p:spPr>
              <a:xfrm>
                <a:off x="3563938" y="4221163"/>
                <a:ext cx="720725" cy="4318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三星期</a:t>
                </a:r>
              </a:p>
            </p:txBody>
          </p:sp>
          <p:sp>
            <p:nvSpPr>
              <p:cNvPr id="45082" name="Rectangle 29"/>
              <p:cNvSpPr/>
              <p:nvPr/>
            </p:nvSpPr>
            <p:spPr>
              <a:xfrm>
                <a:off x="5738927" y="4938487"/>
                <a:ext cx="2808287" cy="576262"/>
              </a:xfrm>
              <a:prstGeom prst="rect">
                <a:avLst/>
              </a:prstGeom>
              <a:solidFill>
                <a:srgbClr val="CC99FF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algn="ctr">
                  <a:buSzTx/>
                </a:pPr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重提沟通者可信性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693182" y="548680"/>
            <a:ext cx="4815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可信度与睡眠者效应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2351087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8" y="4365318"/>
            <a:ext cx="2706687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39552" y="5466282"/>
            <a:ext cx="8136904" cy="75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</a:pPr>
            <a:r>
              <a:rPr lang="zh-CN" altLang="en-US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睡眠者效应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The sleeper effect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）：沟通的说服力随着时间而增长，说服者的可信性因素逐渐褪去的一种现象</a:t>
            </a:r>
          </a:p>
        </p:txBody>
      </p:sp>
      <p:sp>
        <p:nvSpPr>
          <p:cNvPr id="47108" name="TextBox 2"/>
          <p:cNvSpPr txBox="1"/>
          <p:nvPr/>
        </p:nvSpPr>
        <p:spPr>
          <a:xfrm>
            <a:off x="4211638" y="2349500"/>
            <a:ext cx="360045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实验组：抗战宣传片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对照组：普通视频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-352425"/>
            <a:ext cx="4357688" cy="464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 descr="0.png"/>
          <p:cNvPicPr>
            <a:picLocks noChangeAspect="1"/>
          </p:cNvPicPr>
          <p:nvPr/>
        </p:nvPicPr>
        <p:blipFill>
          <a:blip r:embed="rId5">
            <a:lum bright="100000" contrast="94000"/>
          </a:blip>
          <a:stretch>
            <a:fillRect/>
          </a:stretch>
        </p:blipFill>
        <p:spPr>
          <a:xfrm>
            <a:off x="1184275" y="2527300"/>
            <a:ext cx="1635125" cy="150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 descr="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990600"/>
            <a:ext cx="1524000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 descr="1111_03.png"/>
          <p:cNvPicPr>
            <a:picLocks noChangeAspect="1"/>
          </p:cNvPicPr>
          <p:nvPr/>
        </p:nvPicPr>
        <p:blipFill>
          <a:blip r:embed="rId7"/>
          <a:srcRect l="25827"/>
          <a:stretch>
            <a:fillRect/>
          </a:stretch>
        </p:blipFill>
        <p:spPr>
          <a:xfrm>
            <a:off x="2514600" y="2651125"/>
            <a:ext cx="44196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铃声_一2746.wav">
            <a:hlinkClick r:id="" action="ppaction://media"/>
          </p:cNvPr>
          <p:cNvPicPr>
            <a:picLocks noRot="1" noChangeAspect="1"/>
          </p:cNvPicPr>
          <p:nvPr>
            <a:wavAudioFile r:embed="rId1" name="铃声_一首抒情的法语歌曲（法文）.wav"/>
          </p:nvPr>
        </p:nvPicPr>
        <p:blipFill>
          <a:blip r:embed="rId8"/>
          <a:stretch>
            <a:fillRect/>
          </a:stretch>
        </p:blipFill>
        <p:spPr>
          <a:xfrm>
            <a:off x="8839200" y="6892925"/>
            <a:ext cx="304800" cy="34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248400" y="5562600"/>
            <a:ext cx="22844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zh-CN" sz="3200" b="1" dirty="0">
                <a:solidFill>
                  <a:srgbClr val="FFFFFF"/>
                </a:solidFill>
                <a:latin typeface="造字工房悦黑演示版细体"/>
                <a:ea typeface="造字工房悦黑演示版细体"/>
              </a:rPr>
              <a:t>THANKS</a:t>
            </a:r>
            <a:r>
              <a:rPr lang="zh-CN" altLang="en-US" sz="3200" b="1" dirty="0">
                <a:solidFill>
                  <a:srgbClr val="FFFFFF"/>
                </a:solidFill>
                <a:latin typeface="造字工房悦黑演示版细体"/>
                <a:ea typeface="造字工房悦黑演示版细体"/>
              </a:rPr>
              <a:t>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4876800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敬请指导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4167 -0.00944 L 0.54392 -0.005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051720" y="1910023"/>
            <a:ext cx="4248472" cy="3349625"/>
            <a:chOff x="2051720" y="1557338"/>
            <a:chExt cx="3504530" cy="3349625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 bwMode="auto">
            <a:xfrm>
              <a:off x="2051720" y="2541744"/>
              <a:ext cx="432000" cy="432000"/>
            </a:xfrm>
            <a:prstGeom prst="ellipse">
              <a:avLst/>
            </a:prstGeom>
            <a:solidFill>
              <a:srgbClr val="CC6600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 bwMode="auto">
            <a:xfrm>
              <a:off x="2051720" y="3490263"/>
              <a:ext cx="432000" cy="432000"/>
            </a:xfrm>
            <a:prstGeom prst="ellipse">
              <a:avLst/>
            </a:prstGeom>
            <a:solidFill>
              <a:srgbClr val="7030A0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 bwMode="auto">
            <a:xfrm>
              <a:off x="2051720" y="4438783"/>
              <a:ext cx="432000" cy="432000"/>
            </a:xfrm>
            <a:prstGeom prst="ellipse">
              <a:avLst/>
            </a:prstGeom>
            <a:solidFill>
              <a:srgbClr val="3567D7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" name="组合 10"/>
            <p:cNvGrpSpPr/>
            <p:nvPr/>
          </p:nvGrpSpPr>
          <p:grpSpPr bwMode="auto">
            <a:xfrm>
              <a:off x="2820988" y="2506663"/>
              <a:ext cx="2735262" cy="503237"/>
              <a:chOff x="2915555" y="2828552"/>
              <a:chExt cx="3960000" cy="504000"/>
            </a:xfrm>
            <a:solidFill>
              <a:srgbClr val="CC6600"/>
            </a:solidFill>
          </p:grpSpPr>
          <p:sp>
            <p:nvSpPr>
              <p:cNvPr id="12" name="圆角矩形 11">
                <a:hlinkClick r:id="" action="ppaction://noaction"/>
              </p:cNvPr>
              <p:cNvSpPr/>
              <p:nvPr/>
            </p:nvSpPr>
            <p:spPr bwMode="auto">
              <a:xfrm>
                <a:off x="2915555" y="2828552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矩形 4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3655130" y="2895068"/>
                <a:ext cx="2541395" cy="36989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被说服者因素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" name="组合 7"/>
            <p:cNvGrpSpPr/>
            <p:nvPr/>
          </p:nvGrpSpPr>
          <p:grpSpPr bwMode="auto">
            <a:xfrm>
              <a:off x="2820988" y="1557338"/>
              <a:ext cx="2735262" cy="504825"/>
              <a:chOff x="2915555" y="1880033"/>
              <a:chExt cx="3960000" cy="504000"/>
            </a:xfrm>
            <a:solidFill>
              <a:srgbClr val="00B050"/>
            </a:solidFill>
          </p:grpSpPr>
          <p:sp>
            <p:nvSpPr>
              <p:cNvPr id="15" name="圆角矩形 14">
                <a:hlinkClick r:id="" action="ppaction://noaction"/>
                <a:hlinkHover r:id="" action="ppaction://noaction" highlightClick="1"/>
              </p:cNvPr>
              <p:cNvSpPr/>
              <p:nvPr/>
            </p:nvSpPr>
            <p:spPr bwMode="auto">
              <a:xfrm>
                <a:off x="2915555" y="1880033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矩形 5">
                <a:hlinkClick r:id="" action="ppaction://noaction"/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15147" y="1933575"/>
                <a:ext cx="2018142" cy="3698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说服者因素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10"/>
            <p:cNvGrpSpPr/>
            <p:nvPr/>
          </p:nvGrpSpPr>
          <p:grpSpPr bwMode="auto">
            <a:xfrm>
              <a:off x="2820988" y="4403725"/>
              <a:ext cx="2735262" cy="503238"/>
              <a:chOff x="2915555" y="4725591"/>
              <a:chExt cx="3960000" cy="504000"/>
            </a:xfrm>
            <a:solidFill>
              <a:srgbClr val="3567D7"/>
            </a:solidFill>
          </p:grpSpPr>
          <p:sp>
            <p:nvSpPr>
              <p:cNvPr id="18" name="圆角矩形 17">
                <a:hlinkClick r:id="rId3" action="ppaction://hlinksldjump"/>
                <a:hlinkHover r:id="" action="ppaction://noaction" highlightClick="1"/>
              </p:cNvPr>
              <p:cNvSpPr/>
              <p:nvPr/>
            </p:nvSpPr>
            <p:spPr bwMode="auto">
              <a:xfrm>
                <a:off x="2915555" y="4725591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矩形 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409066" y="4809081"/>
                <a:ext cx="2787459" cy="36989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说服时情境因素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" name="组合 13"/>
            <p:cNvGrpSpPr/>
            <p:nvPr/>
          </p:nvGrpSpPr>
          <p:grpSpPr bwMode="auto">
            <a:xfrm>
              <a:off x="2820988" y="3454400"/>
              <a:ext cx="2735262" cy="504825"/>
              <a:chOff x="2915555" y="3777071"/>
              <a:chExt cx="3960000" cy="504000"/>
            </a:xfrm>
            <a:solidFill>
              <a:srgbClr val="7030A0"/>
            </a:solidFill>
          </p:grpSpPr>
          <p:sp>
            <p:nvSpPr>
              <p:cNvPr id="21" name="圆角矩形 20">
                <a:hlinkClick r:id="" action="ppaction://noaction"/>
                <a:hlinkHover r:id="" action="ppaction://noaction" highlightClick="1"/>
              </p:cNvPr>
              <p:cNvSpPr/>
              <p:nvPr/>
            </p:nvSpPr>
            <p:spPr bwMode="auto">
              <a:xfrm>
                <a:off x="2915555" y="3777071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矩形 7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3704497" y="3812875"/>
                <a:ext cx="2578958" cy="36872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说服信息因素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23" name="椭圆 22"/>
            <p:cNvSpPr>
              <a:spLocks noChangeAspect="1"/>
            </p:cNvSpPr>
            <p:nvPr/>
          </p:nvSpPr>
          <p:spPr bwMode="auto">
            <a:xfrm>
              <a:off x="2051720" y="1593225"/>
              <a:ext cx="432000" cy="432000"/>
            </a:xfrm>
            <a:prstGeom prst="ellipse">
              <a:avLst/>
            </a:prstGeom>
            <a:solidFill>
              <a:srgbClr val="00B050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6" name="组合 23"/>
            <p:cNvGrpSpPr/>
            <p:nvPr/>
          </p:nvGrpSpPr>
          <p:grpSpPr bwMode="auto">
            <a:xfrm rot="-5400000">
              <a:off x="2516187" y="1647826"/>
              <a:ext cx="358775" cy="323850"/>
              <a:chOff x="813115" y="1513689"/>
              <a:chExt cx="540003" cy="357449"/>
            </a:xfrm>
            <a:solidFill>
              <a:srgbClr val="00B050"/>
            </a:solidFill>
          </p:grpSpPr>
          <p:sp>
            <p:nvSpPr>
              <p:cNvPr id="25" name="燕尾形 24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燕尾形 25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" name="组合 23"/>
            <p:cNvGrpSpPr/>
            <p:nvPr/>
          </p:nvGrpSpPr>
          <p:grpSpPr bwMode="auto">
            <a:xfrm rot="-5400000">
              <a:off x="2515394" y="2631637"/>
              <a:ext cx="360363" cy="323850"/>
              <a:chOff x="813115" y="1513689"/>
              <a:chExt cx="540003" cy="357449"/>
            </a:xfrm>
            <a:solidFill>
              <a:srgbClr val="CC6600"/>
            </a:solidFill>
          </p:grpSpPr>
          <p:sp>
            <p:nvSpPr>
              <p:cNvPr id="28" name="燕尾形 27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" name="燕尾形 28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1" name="组合 23"/>
            <p:cNvGrpSpPr/>
            <p:nvPr/>
          </p:nvGrpSpPr>
          <p:grpSpPr bwMode="auto">
            <a:xfrm rot="-5400000">
              <a:off x="2516187" y="3544888"/>
              <a:ext cx="358775" cy="323850"/>
              <a:chOff x="813115" y="1513689"/>
              <a:chExt cx="540003" cy="357449"/>
            </a:xfrm>
            <a:solidFill>
              <a:srgbClr val="7030A0"/>
            </a:solidFill>
          </p:grpSpPr>
          <p:sp>
            <p:nvSpPr>
              <p:cNvPr id="31" name="燕尾形 30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4" name="组合 23"/>
            <p:cNvGrpSpPr/>
            <p:nvPr/>
          </p:nvGrpSpPr>
          <p:grpSpPr bwMode="auto">
            <a:xfrm rot="-5400000">
              <a:off x="2515394" y="4493419"/>
              <a:ext cx="360362" cy="323850"/>
              <a:chOff x="813115" y="1513689"/>
              <a:chExt cx="540003" cy="357449"/>
            </a:xfrm>
            <a:solidFill>
              <a:srgbClr val="3567D7"/>
            </a:solidFill>
          </p:grpSpPr>
          <p:sp>
            <p:nvSpPr>
              <p:cNvPr id="34" name="燕尾形 33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85" name="标题 2"/>
          <p:cNvSpPr txBox="1"/>
          <p:nvPr/>
        </p:nvSpPr>
        <p:spPr>
          <a:xfrm>
            <a:off x="7524750" y="1271588"/>
            <a:ext cx="1223963" cy="4365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胸外按压步骤</a:t>
            </a:r>
          </a:p>
        </p:txBody>
      </p:sp>
      <p:sp>
        <p:nvSpPr>
          <p:cNvPr id="50" name="矩形 49"/>
          <p:cNvSpPr/>
          <p:nvPr/>
        </p:nvSpPr>
        <p:spPr>
          <a:xfrm>
            <a:off x="369601" y="224725"/>
            <a:ext cx="4512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（三）</a:t>
            </a: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影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响说服效果的因素</a:t>
            </a:r>
            <a:endParaRPr kumimoji="0" lang="zh-CN" altLang="en-US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467994" y="963657"/>
            <a:ext cx="8229600" cy="441706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、说服者方面的因素</a:t>
            </a:r>
            <a:r>
              <a:rPr kumimoji="0" lang="en-US" altLang="zh-CN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谁更具说服力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effectLst/>
                <a:uLnTx/>
                <a:uFillTx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zh-CN" altLang="en-US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 smtClean="0"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专长或权威</a:t>
            </a:r>
            <a:endParaRPr kumimoji="0" lang="zh-CN" altLang="en-US" sz="2400" b="1" i="0" u="none" strike="noStrike" kern="1200" cap="none" spc="0" normalizeH="0" baseline="0" noProof="0" dirty="0" smtClean="0"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lang="zh-CN" altLang="en-US" sz="2000" kern="1200" dirty="0">
                <a:solidFill>
                  <a:schemeClr val="accent3"/>
                </a:solidFill>
              </a:rPr>
              <a:t> </a:t>
            </a:r>
            <a:r>
              <a:rPr lang="zh-CN" altLang="en-US" sz="2000" kern="1200" dirty="0" smtClean="0">
                <a:solidFill>
                  <a:schemeClr val="accent3"/>
                </a:solidFill>
              </a:rPr>
              <a:t>                                          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张悟本：最</a:t>
            </a:r>
            <a:r>
              <a:rPr kumimoji="0" lang="zh-CN" altLang="en-US" sz="2400" b="0" i="0" u="none" strike="noStrike" kern="120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好</a:t>
            </a:r>
            <a:r>
              <a:rPr kumimoji="0" lang="zh-CN" altLang="en-US" sz="24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的医生是自己，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最好的医院是厨房，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最好的药物是饮食。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16" y="1988840"/>
            <a:ext cx="3902075" cy="27387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95720" y="4742127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dirty="0">
                <a:solidFill>
                  <a:schemeClr val="accent4"/>
                </a:solidFill>
                <a:effectLst/>
              </a:rPr>
              <a:t>绿豆食疗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4" y="2141288"/>
            <a:ext cx="3966845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219" y="1800965"/>
            <a:ext cx="2952107" cy="3918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503" y="980728"/>
            <a:ext cx="5055503" cy="39189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27" y="3423615"/>
            <a:ext cx="5075234" cy="295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560" y="1841443"/>
            <a:ext cx="8280920" cy="5029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dirty="0" smtClean="0"/>
              <a:t>又</a:t>
            </a:r>
            <a:r>
              <a:rPr lang="zh-CN" altLang="en-US" sz="2800" dirty="0"/>
              <a:t>称为权威暗示效应，是指一个人要是地位高、有威信、受人敬重，那他所说的话及所做的事就容易引起别人重视，并让他们相信其正确性，即"人微言轻、人贵言重"。</a:t>
            </a:r>
          </a:p>
        </p:txBody>
      </p:sp>
      <p:sp>
        <p:nvSpPr>
          <p:cNvPr id="4" name="矩形 3"/>
          <p:cNvSpPr/>
          <p:nvPr/>
        </p:nvSpPr>
        <p:spPr>
          <a:xfrm>
            <a:off x="2771800" y="83671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权威效应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12768" cy="42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347864" y="1772816"/>
            <a:ext cx="2131812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权威效应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i="0" dirty="0">
                <a:latin typeface="Adobe 仿宋 Std R" panose="02020400000000000000" pitchFamily="18" charset="-122"/>
                <a:ea typeface="Adobe 仿宋 Std R" panose="02020400000000000000" pitchFamily="18" charset="-122"/>
              </a:rPr>
              <a:t>万能专家刘洪</a:t>
            </a:r>
            <a:r>
              <a:rPr lang="zh-CN" altLang="en-US" sz="2800" i="0" dirty="0" smtClean="0">
                <a:latin typeface="Adobe 仿宋 Std R" panose="02020400000000000000" pitchFamily="18" charset="-122"/>
                <a:ea typeface="Adobe 仿宋 Std R" panose="02020400000000000000" pitchFamily="18" charset="-122"/>
              </a:rPr>
              <a:t>斌</a:t>
            </a:r>
            <a:endParaRPr lang="zh-CN" altLang="en-US" sz="2800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733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87824" y="562014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迷信则轻信，盲目必盲从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570" y="1861185"/>
            <a:ext cx="5142230" cy="3696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" y="1844824"/>
            <a:ext cx="2686050" cy="3594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29600" cy="32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725</Words>
  <Application>Microsoft Office PowerPoint</Application>
  <PresentationFormat>全屏显示(4:3)</PresentationFormat>
  <Paragraphs>131</Paragraphs>
  <Slides>17</Slides>
  <Notes>7</Notes>
  <HiddenSlides>0</HiddenSlides>
  <MMClips>1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Default Design</vt:lpstr>
      <vt:lpstr>1_Default Design</vt:lpstr>
      <vt:lpstr>2_Default Design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万能专家刘洪斌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1、说服者方面的因素——谁更具说服力</vt:lpstr>
      <vt:lpstr>PowerPoint 演示文稿</vt:lpstr>
      <vt:lpstr>PowerPoint 演示文稿</vt:lpstr>
      <vt:lpstr>PowerPoint 演示文稿</vt:lpstr>
      <vt:lpstr>PowerPoint 演示文稿</vt:lpstr>
    </vt:vector>
  </TitlesOfParts>
  <Company>Tsingtao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社会态度</dc:title>
  <dc:creator>Z.J. Zhao</dc:creator>
  <cp:lastModifiedBy>Microsoft</cp:lastModifiedBy>
  <cp:revision>164</cp:revision>
  <dcterms:created xsi:type="dcterms:W3CDTF">2009-11-10T08:54:00Z</dcterms:created>
  <dcterms:modified xsi:type="dcterms:W3CDTF">2020-08-16T08:10:15Z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