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8" r:id="rId2"/>
    <p:sldId id="270" r:id="rId3"/>
    <p:sldId id="283" r:id="rId4"/>
    <p:sldId id="279" r:id="rId5"/>
    <p:sldId id="280" r:id="rId6"/>
    <p:sldId id="281" r:id="rId7"/>
    <p:sldId id="282" r:id="rId8"/>
    <p:sldId id="284" r:id="rId9"/>
    <p:sldId id="266" r:id="rId10"/>
    <p:sldId id="271" r:id="rId11"/>
    <p:sldId id="273" r:id="rId12"/>
    <p:sldId id="274" r:id="rId13"/>
    <p:sldId id="275" r:id="rId14"/>
    <p:sldId id="272" r:id="rId15"/>
    <p:sldId id="276" r:id="rId16"/>
    <p:sldId id="277"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snapToGrid="0">
      <p:cViewPr varScale="1">
        <p:scale>
          <a:sx n="81" d="100"/>
          <a:sy n="81" d="100"/>
        </p:scale>
        <p:origin x="72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a:xfrm>
            <a:off x="5332412" y="5883275"/>
            <a:ext cx="4324044" cy="365125"/>
          </a:xfrm>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146033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0521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989102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347770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97240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059831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750876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835866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87015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951856" y="5867131"/>
            <a:ext cx="551167" cy="365125"/>
          </a:xfrm>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6913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38025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421494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18237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10171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130252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59697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49900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4529732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标题 2">
            <a:extLst>
              <a:ext uri="{FF2B5EF4-FFF2-40B4-BE49-F238E27FC236}">
                <a16:creationId xmlns:a16="http://schemas.microsoft.com/office/drawing/2014/main" id="{D5E7F123-7939-4C40-9219-1D4FF2560EB1}"/>
              </a:ext>
            </a:extLst>
          </p:cNvPr>
          <p:cNvSpPr txBox="1">
            <a:spLocks/>
          </p:cNvSpPr>
          <p:nvPr/>
        </p:nvSpPr>
        <p:spPr>
          <a:xfrm>
            <a:off x="1972783" y="1003944"/>
            <a:ext cx="9952124" cy="1388534"/>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zh-CN" altLang="en-US" sz="3200" dirty="0">
                <a:latin typeface="黑体" panose="02010609060101010101" pitchFamily="49" charset="-122"/>
                <a:ea typeface="黑体" panose="02010609060101010101" pitchFamily="49" charset="-122"/>
              </a:rPr>
              <a:t>融入哲学基本原理与方法论的新工科课程思政实践与探索</a:t>
            </a:r>
            <a:endParaRPr lang="en-US" altLang="zh-CN" sz="3200" dirty="0">
              <a:latin typeface="黑体" panose="02010609060101010101" pitchFamily="49" charset="-122"/>
              <a:ea typeface="黑体" panose="02010609060101010101" pitchFamily="49" charset="-122"/>
            </a:endParaRPr>
          </a:p>
          <a:p>
            <a:r>
              <a:rPr lang="en-US" altLang="zh-CN" sz="3200" dirty="0">
                <a:latin typeface="黑体" panose="02010609060101010101" pitchFamily="49" charset="-122"/>
                <a:ea typeface="黑体" panose="02010609060101010101" pitchFamily="49" charset="-122"/>
              </a:rPr>
              <a:t>——</a:t>
            </a:r>
            <a:r>
              <a:rPr lang="zh-CN" altLang="en-US" sz="3000" dirty="0">
                <a:latin typeface="黑体" panose="02010609060101010101" pitchFamily="49" charset="-122"/>
                <a:ea typeface="黑体" panose="02010609060101010101" pitchFamily="49" charset="-122"/>
              </a:rPr>
              <a:t>以</a:t>
            </a:r>
            <a:r>
              <a:rPr lang="en-US" altLang="zh-CN" sz="3000" dirty="0">
                <a:latin typeface="黑体" panose="02010609060101010101" pitchFamily="49" charset="-122"/>
                <a:ea typeface="黑体" panose="02010609060101010101" pitchFamily="49" charset="-122"/>
              </a:rPr>
              <a:t>《C</a:t>
            </a:r>
            <a:r>
              <a:rPr lang="zh-CN" altLang="en-US" sz="3000" dirty="0">
                <a:latin typeface="黑体" panose="02010609060101010101" pitchFamily="49" charset="-122"/>
                <a:ea typeface="黑体" panose="02010609060101010101" pitchFamily="49" charset="-122"/>
              </a:rPr>
              <a:t>语言程序设计</a:t>
            </a:r>
            <a:r>
              <a:rPr lang="en-US" altLang="zh-CN" sz="3000" dirty="0">
                <a:latin typeface="黑体" panose="02010609060101010101" pitchFamily="49" charset="-122"/>
                <a:ea typeface="黑体" panose="02010609060101010101" pitchFamily="49" charset="-122"/>
              </a:rPr>
              <a:t>》</a:t>
            </a:r>
            <a:r>
              <a:rPr lang="zh-CN" altLang="en-US" sz="3000" dirty="0">
                <a:latin typeface="黑体" panose="02010609060101010101" pitchFamily="49" charset="-122"/>
                <a:ea typeface="黑体" panose="02010609060101010101" pitchFamily="49" charset="-122"/>
              </a:rPr>
              <a:t>课程教学为例</a:t>
            </a:r>
            <a:endParaRPr lang="en-US" altLang="zh-CN" sz="3000" dirty="0">
              <a:latin typeface="黑体" panose="02010609060101010101" pitchFamily="49" charset="-122"/>
              <a:ea typeface="黑体" panose="02010609060101010101" pitchFamily="49" charset="-122"/>
            </a:endParaRPr>
          </a:p>
        </p:txBody>
      </p:sp>
      <p:sp>
        <p:nvSpPr>
          <p:cNvPr id="5" name="副标题 2">
            <a:extLst>
              <a:ext uri="{FF2B5EF4-FFF2-40B4-BE49-F238E27FC236}">
                <a16:creationId xmlns:a16="http://schemas.microsoft.com/office/drawing/2014/main" id="{C2F00640-257B-4D4B-BAA6-489188CEBA1D}"/>
              </a:ext>
            </a:extLst>
          </p:cNvPr>
          <p:cNvSpPr txBox="1">
            <a:spLocks/>
          </p:cNvSpPr>
          <p:nvPr/>
        </p:nvSpPr>
        <p:spPr>
          <a:xfrm>
            <a:off x="3720780" y="2948233"/>
            <a:ext cx="8725744" cy="138853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zh-CN" altLang="en-US" sz="2800" dirty="0">
                <a:latin typeface="+mn-ea"/>
              </a:rPr>
              <a:t>申请人：湖南警察学院信息技术（网监）系  姚婷婷</a:t>
            </a:r>
            <a:endParaRPr lang="en-US" altLang="zh-CN" sz="2800" dirty="0">
              <a:latin typeface="+mn-ea"/>
            </a:endParaRPr>
          </a:p>
        </p:txBody>
      </p:sp>
    </p:spTree>
    <p:extLst>
      <p:ext uri="{BB962C8B-B14F-4D97-AF65-F5344CB8AC3E}">
        <p14:creationId xmlns:p14="http://schemas.microsoft.com/office/powerpoint/2010/main" val="32166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55019321-003A-4838-8282-FBA2F87056B4}"/>
              </a:ext>
            </a:extLst>
          </p:cNvPr>
          <p:cNvSpPr>
            <a:spLocks noGrp="1" noChangeArrowheads="1"/>
          </p:cNvSpPr>
          <p:nvPr>
            <p:ph type="title"/>
          </p:nvPr>
        </p:nvSpPr>
        <p:spPr bwMode="auto">
          <a:xfrm>
            <a:off x="1484313" y="685800"/>
            <a:ext cx="10018712" cy="76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l" eaLnBrk="1" hangingPunct="1">
              <a:buFont typeface="Wingdings" panose="05000000000000000000" pitchFamily="2" charset="2"/>
              <a:buNone/>
            </a:pPr>
            <a:r>
              <a:rPr lang="zh-CN" altLang="en-US" sz="2000" dirty="0"/>
              <a:t>问题：</a:t>
            </a:r>
          </a:p>
        </p:txBody>
      </p:sp>
      <p:sp>
        <p:nvSpPr>
          <p:cNvPr id="5" name="Rectangle 4">
            <a:extLst>
              <a:ext uri="{FF2B5EF4-FFF2-40B4-BE49-F238E27FC236}">
                <a16:creationId xmlns:a16="http://schemas.microsoft.com/office/drawing/2014/main" id="{4EF3C692-B0C3-4ABC-B51B-42163D4EB231}"/>
              </a:ext>
            </a:extLst>
          </p:cNvPr>
          <p:cNvSpPr>
            <a:spLocks noChangeArrowheads="1"/>
          </p:cNvSpPr>
          <p:nvPr/>
        </p:nvSpPr>
        <p:spPr bwMode="auto">
          <a:xfrm>
            <a:off x="1809946" y="1527927"/>
            <a:ext cx="7924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8191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23825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5735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7645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336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908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480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052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80000"/>
              </a:lnSpc>
              <a:buFont typeface="Wingdings" panose="05000000000000000000" pitchFamily="2" charset="2"/>
              <a:buNone/>
            </a:pPr>
            <a:r>
              <a:rPr lang="zh-CN" altLang="en-US" sz="2000" dirty="0"/>
              <a:t>存储一个班级中 </a:t>
            </a:r>
            <a:r>
              <a:rPr lang="en-US" altLang="zh-CN" sz="2000" dirty="0"/>
              <a:t>5 </a:t>
            </a:r>
            <a:r>
              <a:rPr lang="zh-CN" altLang="en-US" sz="2000" dirty="0"/>
              <a:t>名学员的信息（学号、姓名、性别和成绩）</a:t>
            </a:r>
          </a:p>
        </p:txBody>
      </p:sp>
      <p:grpSp>
        <p:nvGrpSpPr>
          <p:cNvPr id="6" name="Group 70">
            <a:extLst>
              <a:ext uri="{FF2B5EF4-FFF2-40B4-BE49-F238E27FC236}">
                <a16:creationId xmlns:a16="http://schemas.microsoft.com/office/drawing/2014/main" id="{5347B2F2-FE34-45D9-8B20-F34512F5576B}"/>
              </a:ext>
            </a:extLst>
          </p:cNvPr>
          <p:cNvGrpSpPr>
            <a:grpSpLocks/>
          </p:cNvGrpSpPr>
          <p:nvPr/>
        </p:nvGrpSpPr>
        <p:grpSpPr bwMode="auto">
          <a:xfrm>
            <a:off x="2380990" y="2793713"/>
            <a:ext cx="4608512" cy="395287"/>
            <a:chOff x="521" y="2093"/>
            <a:chExt cx="2903" cy="249"/>
          </a:xfrm>
        </p:grpSpPr>
        <p:sp>
          <p:nvSpPr>
            <p:cNvPr id="7" name="Rectangle 17">
              <a:extLst>
                <a:ext uri="{FF2B5EF4-FFF2-40B4-BE49-F238E27FC236}">
                  <a16:creationId xmlns:a16="http://schemas.microsoft.com/office/drawing/2014/main" id="{4F9A80C6-C7F5-4A12-88F8-65C005822E11}"/>
                </a:ext>
              </a:extLst>
            </p:cNvPr>
            <p:cNvSpPr>
              <a:spLocks noChangeArrowheads="1"/>
            </p:cNvSpPr>
            <p:nvPr/>
          </p:nvSpPr>
          <p:spPr bwMode="auto">
            <a:xfrm>
              <a:off x="521" y="2093"/>
              <a:ext cx="545"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01</a:t>
              </a:r>
            </a:p>
          </p:txBody>
        </p:sp>
        <p:sp>
          <p:nvSpPr>
            <p:cNvPr id="8" name="Rectangle 18">
              <a:extLst>
                <a:ext uri="{FF2B5EF4-FFF2-40B4-BE49-F238E27FC236}">
                  <a16:creationId xmlns:a16="http://schemas.microsoft.com/office/drawing/2014/main" id="{1AFE2E42-41DA-4617-B2EB-AF4F28962BA6}"/>
                </a:ext>
              </a:extLst>
            </p:cNvPr>
            <p:cNvSpPr>
              <a:spLocks noChangeArrowheads="1"/>
            </p:cNvSpPr>
            <p:nvPr/>
          </p:nvSpPr>
          <p:spPr bwMode="auto">
            <a:xfrm>
              <a:off x="1066" y="2093"/>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02</a:t>
              </a:r>
            </a:p>
          </p:txBody>
        </p:sp>
        <p:sp>
          <p:nvSpPr>
            <p:cNvPr id="9" name="Rectangle 19">
              <a:extLst>
                <a:ext uri="{FF2B5EF4-FFF2-40B4-BE49-F238E27FC236}">
                  <a16:creationId xmlns:a16="http://schemas.microsoft.com/office/drawing/2014/main" id="{AC72993E-DC30-4B49-A55F-FC494070E8FA}"/>
                </a:ext>
              </a:extLst>
            </p:cNvPr>
            <p:cNvSpPr>
              <a:spLocks noChangeArrowheads="1"/>
            </p:cNvSpPr>
            <p:nvPr/>
          </p:nvSpPr>
          <p:spPr bwMode="auto">
            <a:xfrm>
              <a:off x="1655" y="2093"/>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03</a:t>
              </a:r>
            </a:p>
          </p:txBody>
        </p:sp>
        <p:sp>
          <p:nvSpPr>
            <p:cNvPr id="10" name="Rectangle 20">
              <a:extLst>
                <a:ext uri="{FF2B5EF4-FFF2-40B4-BE49-F238E27FC236}">
                  <a16:creationId xmlns:a16="http://schemas.microsoft.com/office/drawing/2014/main" id="{41D496C9-77FF-4250-BB71-92FAB16B735B}"/>
                </a:ext>
              </a:extLst>
            </p:cNvPr>
            <p:cNvSpPr>
              <a:spLocks noChangeArrowheads="1"/>
            </p:cNvSpPr>
            <p:nvPr/>
          </p:nvSpPr>
          <p:spPr bwMode="auto">
            <a:xfrm>
              <a:off x="2245" y="2093"/>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04</a:t>
              </a:r>
            </a:p>
          </p:txBody>
        </p:sp>
        <p:sp>
          <p:nvSpPr>
            <p:cNvPr id="11" name="Rectangle 21">
              <a:extLst>
                <a:ext uri="{FF2B5EF4-FFF2-40B4-BE49-F238E27FC236}">
                  <a16:creationId xmlns:a16="http://schemas.microsoft.com/office/drawing/2014/main" id="{05AD6AA5-C933-4B75-AE26-2C0C54C046F4}"/>
                </a:ext>
              </a:extLst>
            </p:cNvPr>
            <p:cNvSpPr>
              <a:spLocks noChangeArrowheads="1"/>
            </p:cNvSpPr>
            <p:nvPr/>
          </p:nvSpPr>
          <p:spPr bwMode="auto">
            <a:xfrm>
              <a:off x="2835" y="2093"/>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05</a:t>
              </a:r>
            </a:p>
          </p:txBody>
        </p:sp>
      </p:grpSp>
      <p:grpSp>
        <p:nvGrpSpPr>
          <p:cNvPr id="12" name="Group 71">
            <a:extLst>
              <a:ext uri="{FF2B5EF4-FFF2-40B4-BE49-F238E27FC236}">
                <a16:creationId xmlns:a16="http://schemas.microsoft.com/office/drawing/2014/main" id="{0A15A627-C8F1-41AD-885A-DFA89B9C2BA1}"/>
              </a:ext>
            </a:extLst>
          </p:cNvPr>
          <p:cNvGrpSpPr>
            <a:grpSpLocks/>
          </p:cNvGrpSpPr>
          <p:nvPr/>
        </p:nvGrpSpPr>
        <p:grpSpPr bwMode="auto">
          <a:xfrm>
            <a:off x="2375858" y="3649663"/>
            <a:ext cx="3960812" cy="395287"/>
            <a:chOff x="703" y="2455"/>
            <a:chExt cx="2495" cy="249"/>
          </a:xfrm>
        </p:grpSpPr>
        <p:sp>
          <p:nvSpPr>
            <p:cNvPr id="13" name="Rectangle 7">
              <a:extLst>
                <a:ext uri="{FF2B5EF4-FFF2-40B4-BE49-F238E27FC236}">
                  <a16:creationId xmlns:a16="http://schemas.microsoft.com/office/drawing/2014/main" id="{7E423BED-721C-4285-8198-BF82EB7F2814}"/>
                </a:ext>
              </a:extLst>
            </p:cNvPr>
            <p:cNvSpPr>
              <a:spLocks noChangeArrowheads="1"/>
            </p:cNvSpPr>
            <p:nvPr/>
          </p:nvSpPr>
          <p:spPr bwMode="auto">
            <a:xfrm>
              <a:off x="703" y="2455"/>
              <a:ext cx="49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Mary</a:t>
              </a:r>
            </a:p>
          </p:txBody>
        </p:sp>
        <p:sp>
          <p:nvSpPr>
            <p:cNvPr id="14" name="Rectangle 8">
              <a:extLst>
                <a:ext uri="{FF2B5EF4-FFF2-40B4-BE49-F238E27FC236}">
                  <a16:creationId xmlns:a16="http://schemas.microsoft.com/office/drawing/2014/main" id="{C27A8C52-7973-4AE1-9EE0-82C61FA299D6}"/>
                </a:ext>
              </a:extLst>
            </p:cNvPr>
            <p:cNvSpPr>
              <a:spLocks noChangeArrowheads="1"/>
            </p:cNvSpPr>
            <p:nvPr/>
          </p:nvSpPr>
          <p:spPr bwMode="auto">
            <a:xfrm>
              <a:off x="1202" y="2455"/>
              <a:ext cx="49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John</a:t>
              </a:r>
            </a:p>
          </p:txBody>
        </p:sp>
        <p:sp>
          <p:nvSpPr>
            <p:cNvPr id="15" name="Rectangle 9">
              <a:extLst>
                <a:ext uri="{FF2B5EF4-FFF2-40B4-BE49-F238E27FC236}">
                  <a16:creationId xmlns:a16="http://schemas.microsoft.com/office/drawing/2014/main" id="{20AE3DBE-7622-43BD-BD70-D4BBED12BA3A}"/>
                </a:ext>
              </a:extLst>
            </p:cNvPr>
            <p:cNvSpPr>
              <a:spLocks noChangeArrowheads="1"/>
            </p:cNvSpPr>
            <p:nvPr/>
          </p:nvSpPr>
          <p:spPr bwMode="auto">
            <a:xfrm>
              <a:off x="1701" y="2455"/>
              <a:ext cx="49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Peter</a:t>
              </a:r>
            </a:p>
          </p:txBody>
        </p:sp>
        <p:sp>
          <p:nvSpPr>
            <p:cNvPr id="16" name="Rectangle 10">
              <a:extLst>
                <a:ext uri="{FF2B5EF4-FFF2-40B4-BE49-F238E27FC236}">
                  <a16:creationId xmlns:a16="http://schemas.microsoft.com/office/drawing/2014/main" id="{B2E070F2-BF5B-4E9F-90DB-5FADA3206A8D}"/>
                </a:ext>
              </a:extLst>
            </p:cNvPr>
            <p:cNvSpPr>
              <a:spLocks noChangeArrowheads="1"/>
            </p:cNvSpPr>
            <p:nvPr/>
          </p:nvSpPr>
          <p:spPr bwMode="auto">
            <a:xfrm>
              <a:off x="2200" y="2455"/>
              <a:ext cx="49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Rose</a:t>
              </a:r>
            </a:p>
          </p:txBody>
        </p:sp>
        <p:sp>
          <p:nvSpPr>
            <p:cNvPr id="17" name="Rectangle 11">
              <a:extLst>
                <a:ext uri="{FF2B5EF4-FFF2-40B4-BE49-F238E27FC236}">
                  <a16:creationId xmlns:a16="http://schemas.microsoft.com/office/drawing/2014/main" id="{48CB8823-9631-44A6-B7D9-7EDD2E9806B2}"/>
                </a:ext>
              </a:extLst>
            </p:cNvPr>
            <p:cNvSpPr>
              <a:spLocks noChangeArrowheads="1"/>
            </p:cNvSpPr>
            <p:nvPr/>
          </p:nvSpPr>
          <p:spPr bwMode="auto">
            <a:xfrm>
              <a:off x="2699" y="2455"/>
              <a:ext cx="49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Kate</a:t>
              </a:r>
            </a:p>
          </p:txBody>
        </p:sp>
      </p:grpSp>
      <p:grpSp>
        <p:nvGrpSpPr>
          <p:cNvPr id="18" name="Group 72">
            <a:extLst>
              <a:ext uri="{FF2B5EF4-FFF2-40B4-BE49-F238E27FC236}">
                <a16:creationId xmlns:a16="http://schemas.microsoft.com/office/drawing/2014/main" id="{DC2FEA3C-816F-48D4-994B-824A4F384F47}"/>
              </a:ext>
            </a:extLst>
          </p:cNvPr>
          <p:cNvGrpSpPr>
            <a:grpSpLocks/>
          </p:cNvGrpSpPr>
          <p:nvPr/>
        </p:nvGrpSpPr>
        <p:grpSpPr bwMode="auto">
          <a:xfrm>
            <a:off x="2375858" y="4547318"/>
            <a:ext cx="4608512" cy="395287"/>
            <a:chOff x="521" y="2841"/>
            <a:chExt cx="2903" cy="249"/>
          </a:xfrm>
        </p:grpSpPr>
        <p:sp>
          <p:nvSpPr>
            <p:cNvPr id="19" name="Rectangle 12">
              <a:extLst>
                <a:ext uri="{FF2B5EF4-FFF2-40B4-BE49-F238E27FC236}">
                  <a16:creationId xmlns:a16="http://schemas.microsoft.com/office/drawing/2014/main" id="{D7B0BABE-6AC4-4FDC-806B-8AC8F1450078}"/>
                </a:ext>
              </a:extLst>
            </p:cNvPr>
            <p:cNvSpPr>
              <a:spLocks noChangeArrowheads="1"/>
            </p:cNvSpPr>
            <p:nvPr/>
          </p:nvSpPr>
          <p:spPr bwMode="auto">
            <a:xfrm>
              <a:off x="521" y="2841"/>
              <a:ext cx="545"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F</a:t>
              </a:r>
            </a:p>
          </p:txBody>
        </p:sp>
        <p:sp>
          <p:nvSpPr>
            <p:cNvPr id="20" name="Rectangle 13">
              <a:extLst>
                <a:ext uri="{FF2B5EF4-FFF2-40B4-BE49-F238E27FC236}">
                  <a16:creationId xmlns:a16="http://schemas.microsoft.com/office/drawing/2014/main" id="{2C7B074F-C0DC-4A5B-957F-9FA9BC3E3561}"/>
                </a:ext>
              </a:extLst>
            </p:cNvPr>
            <p:cNvSpPr>
              <a:spLocks noChangeArrowheads="1"/>
            </p:cNvSpPr>
            <p:nvPr/>
          </p:nvSpPr>
          <p:spPr bwMode="auto">
            <a:xfrm>
              <a:off x="1066" y="2841"/>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M</a:t>
              </a:r>
            </a:p>
          </p:txBody>
        </p:sp>
        <p:sp>
          <p:nvSpPr>
            <p:cNvPr id="21" name="Rectangle 14">
              <a:extLst>
                <a:ext uri="{FF2B5EF4-FFF2-40B4-BE49-F238E27FC236}">
                  <a16:creationId xmlns:a16="http://schemas.microsoft.com/office/drawing/2014/main" id="{DDA285AA-6CD7-4C27-8CF2-762CF3100F78}"/>
                </a:ext>
              </a:extLst>
            </p:cNvPr>
            <p:cNvSpPr>
              <a:spLocks noChangeArrowheads="1"/>
            </p:cNvSpPr>
            <p:nvPr/>
          </p:nvSpPr>
          <p:spPr bwMode="auto">
            <a:xfrm>
              <a:off x="1655" y="2841"/>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F</a:t>
              </a:r>
            </a:p>
          </p:txBody>
        </p:sp>
        <p:sp>
          <p:nvSpPr>
            <p:cNvPr id="22" name="Rectangle 15">
              <a:extLst>
                <a:ext uri="{FF2B5EF4-FFF2-40B4-BE49-F238E27FC236}">
                  <a16:creationId xmlns:a16="http://schemas.microsoft.com/office/drawing/2014/main" id="{CE39981E-83A3-4138-AA7D-DD3075B8C2FA}"/>
                </a:ext>
              </a:extLst>
            </p:cNvPr>
            <p:cNvSpPr>
              <a:spLocks noChangeArrowheads="1"/>
            </p:cNvSpPr>
            <p:nvPr/>
          </p:nvSpPr>
          <p:spPr bwMode="auto">
            <a:xfrm>
              <a:off x="2245" y="2841"/>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M</a:t>
              </a:r>
            </a:p>
          </p:txBody>
        </p:sp>
        <p:sp>
          <p:nvSpPr>
            <p:cNvPr id="23" name="Rectangle 16">
              <a:extLst>
                <a:ext uri="{FF2B5EF4-FFF2-40B4-BE49-F238E27FC236}">
                  <a16:creationId xmlns:a16="http://schemas.microsoft.com/office/drawing/2014/main" id="{BEE08DE9-3EFB-4D9D-837B-CD40D551BD34}"/>
                </a:ext>
              </a:extLst>
            </p:cNvPr>
            <p:cNvSpPr>
              <a:spLocks noChangeArrowheads="1"/>
            </p:cNvSpPr>
            <p:nvPr/>
          </p:nvSpPr>
          <p:spPr bwMode="auto">
            <a:xfrm>
              <a:off x="2835" y="2841"/>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F</a:t>
              </a:r>
            </a:p>
          </p:txBody>
        </p:sp>
      </p:grpSp>
      <p:grpSp>
        <p:nvGrpSpPr>
          <p:cNvPr id="24" name="Group 73">
            <a:extLst>
              <a:ext uri="{FF2B5EF4-FFF2-40B4-BE49-F238E27FC236}">
                <a16:creationId xmlns:a16="http://schemas.microsoft.com/office/drawing/2014/main" id="{B8824592-1814-4572-8DE3-966A43ECEA73}"/>
              </a:ext>
            </a:extLst>
          </p:cNvPr>
          <p:cNvGrpSpPr>
            <a:grpSpLocks/>
          </p:cNvGrpSpPr>
          <p:nvPr/>
        </p:nvGrpSpPr>
        <p:grpSpPr bwMode="auto">
          <a:xfrm>
            <a:off x="2375858" y="5289189"/>
            <a:ext cx="4608512" cy="395287"/>
            <a:chOff x="521" y="3249"/>
            <a:chExt cx="2903" cy="249"/>
          </a:xfrm>
        </p:grpSpPr>
        <p:sp>
          <p:nvSpPr>
            <p:cNvPr id="25" name="Rectangle 22">
              <a:extLst>
                <a:ext uri="{FF2B5EF4-FFF2-40B4-BE49-F238E27FC236}">
                  <a16:creationId xmlns:a16="http://schemas.microsoft.com/office/drawing/2014/main" id="{9C053C19-609F-4B24-8545-18BCA7CBFF33}"/>
                </a:ext>
              </a:extLst>
            </p:cNvPr>
            <p:cNvSpPr>
              <a:spLocks noChangeArrowheads="1"/>
            </p:cNvSpPr>
            <p:nvPr/>
          </p:nvSpPr>
          <p:spPr bwMode="auto">
            <a:xfrm>
              <a:off x="521" y="3249"/>
              <a:ext cx="545"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89</a:t>
              </a:r>
            </a:p>
          </p:txBody>
        </p:sp>
        <p:sp>
          <p:nvSpPr>
            <p:cNvPr id="26" name="Rectangle 23">
              <a:extLst>
                <a:ext uri="{FF2B5EF4-FFF2-40B4-BE49-F238E27FC236}">
                  <a16:creationId xmlns:a16="http://schemas.microsoft.com/office/drawing/2014/main" id="{F0EE2E6D-5D33-4271-B37C-68813CDD911B}"/>
                </a:ext>
              </a:extLst>
            </p:cNvPr>
            <p:cNvSpPr>
              <a:spLocks noChangeArrowheads="1"/>
            </p:cNvSpPr>
            <p:nvPr/>
          </p:nvSpPr>
          <p:spPr bwMode="auto">
            <a:xfrm>
              <a:off x="1066" y="3249"/>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78.5</a:t>
              </a:r>
            </a:p>
          </p:txBody>
        </p:sp>
        <p:sp>
          <p:nvSpPr>
            <p:cNvPr id="27" name="Rectangle 24">
              <a:extLst>
                <a:ext uri="{FF2B5EF4-FFF2-40B4-BE49-F238E27FC236}">
                  <a16:creationId xmlns:a16="http://schemas.microsoft.com/office/drawing/2014/main" id="{E934CB94-22B4-461B-98BD-A37666CFF148}"/>
                </a:ext>
              </a:extLst>
            </p:cNvPr>
            <p:cNvSpPr>
              <a:spLocks noChangeArrowheads="1"/>
            </p:cNvSpPr>
            <p:nvPr/>
          </p:nvSpPr>
          <p:spPr bwMode="auto">
            <a:xfrm>
              <a:off x="1655" y="3249"/>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67</a:t>
              </a:r>
            </a:p>
          </p:txBody>
        </p:sp>
        <p:sp>
          <p:nvSpPr>
            <p:cNvPr id="28" name="Rectangle 25">
              <a:extLst>
                <a:ext uri="{FF2B5EF4-FFF2-40B4-BE49-F238E27FC236}">
                  <a16:creationId xmlns:a16="http://schemas.microsoft.com/office/drawing/2014/main" id="{1009B4C6-FBBA-4AE3-A2F2-B579D301613E}"/>
                </a:ext>
              </a:extLst>
            </p:cNvPr>
            <p:cNvSpPr>
              <a:spLocks noChangeArrowheads="1"/>
            </p:cNvSpPr>
            <p:nvPr/>
          </p:nvSpPr>
          <p:spPr bwMode="auto">
            <a:xfrm>
              <a:off x="2245" y="3249"/>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97.5</a:t>
              </a:r>
            </a:p>
          </p:txBody>
        </p:sp>
        <p:sp>
          <p:nvSpPr>
            <p:cNvPr id="29" name="Rectangle 26">
              <a:extLst>
                <a:ext uri="{FF2B5EF4-FFF2-40B4-BE49-F238E27FC236}">
                  <a16:creationId xmlns:a16="http://schemas.microsoft.com/office/drawing/2014/main" id="{C682FE58-B82A-4E0B-B8DD-5A6206C903FB}"/>
                </a:ext>
              </a:extLst>
            </p:cNvPr>
            <p:cNvSpPr>
              <a:spLocks noChangeArrowheads="1"/>
            </p:cNvSpPr>
            <p:nvPr/>
          </p:nvSpPr>
          <p:spPr bwMode="auto">
            <a:xfrm>
              <a:off x="2835" y="3249"/>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64</a:t>
              </a:r>
            </a:p>
          </p:txBody>
        </p:sp>
      </p:grpSp>
      <p:sp>
        <p:nvSpPr>
          <p:cNvPr id="30" name="AutoShape 29">
            <a:extLst>
              <a:ext uri="{FF2B5EF4-FFF2-40B4-BE49-F238E27FC236}">
                <a16:creationId xmlns:a16="http://schemas.microsoft.com/office/drawing/2014/main" id="{90D5662C-06C1-4EBE-B0F2-29934975AA54}"/>
              </a:ext>
            </a:extLst>
          </p:cNvPr>
          <p:cNvSpPr>
            <a:spLocks noChangeArrowheads="1"/>
          </p:cNvSpPr>
          <p:nvPr/>
        </p:nvSpPr>
        <p:spPr bwMode="auto">
          <a:xfrm flipH="1">
            <a:off x="7071017" y="2741614"/>
            <a:ext cx="1827885" cy="461665"/>
          </a:xfrm>
          <a:prstGeom prst="homePlate">
            <a:avLst>
              <a:gd name="adj" fmla="val 90033"/>
            </a:avLst>
          </a:prstGeom>
          <a:solidFill>
            <a:schemeClr val="hlink"/>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69863">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2400" dirty="0">
                <a:solidFill>
                  <a:schemeClr val="bg1"/>
                </a:solidFill>
              </a:rPr>
              <a:t>num</a:t>
            </a:r>
          </a:p>
        </p:txBody>
      </p:sp>
      <p:sp>
        <p:nvSpPr>
          <p:cNvPr id="31" name="AutoShape 31">
            <a:extLst>
              <a:ext uri="{FF2B5EF4-FFF2-40B4-BE49-F238E27FC236}">
                <a16:creationId xmlns:a16="http://schemas.microsoft.com/office/drawing/2014/main" id="{D3D10B8C-142C-4C10-9B8B-52EE0E2105B4}"/>
              </a:ext>
            </a:extLst>
          </p:cNvPr>
          <p:cNvSpPr>
            <a:spLocks noChangeArrowheads="1"/>
          </p:cNvSpPr>
          <p:nvPr/>
        </p:nvSpPr>
        <p:spPr bwMode="auto">
          <a:xfrm flipH="1">
            <a:off x="6676672" y="3632298"/>
            <a:ext cx="2232025" cy="485775"/>
          </a:xfrm>
          <a:prstGeom prst="homePlate">
            <a:avLst>
              <a:gd name="adj" fmla="val 91555"/>
            </a:avLst>
          </a:prstGeom>
          <a:solidFill>
            <a:schemeClr val="hlink"/>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2400">
                <a:solidFill>
                  <a:schemeClr val="bg1"/>
                </a:solidFill>
              </a:rPr>
              <a:t>name</a:t>
            </a:r>
          </a:p>
        </p:txBody>
      </p:sp>
      <p:sp>
        <p:nvSpPr>
          <p:cNvPr id="32" name="AutoShape 30">
            <a:extLst>
              <a:ext uri="{FF2B5EF4-FFF2-40B4-BE49-F238E27FC236}">
                <a16:creationId xmlns:a16="http://schemas.microsoft.com/office/drawing/2014/main" id="{1C3BF459-7E99-4CEA-B083-722A7148E82F}"/>
              </a:ext>
            </a:extLst>
          </p:cNvPr>
          <p:cNvSpPr>
            <a:spLocks noChangeArrowheads="1"/>
          </p:cNvSpPr>
          <p:nvPr/>
        </p:nvSpPr>
        <p:spPr bwMode="auto">
          <a:xfrm flipH="1">
            <a:off x="7120001" y="4502075"/>
            <a:ext cx="1803400" cy="485775"/>
          </a:xfrm>
          <a:prstGeom prst="homePlate">
            <a:avLst>
              <a:gd name="adj" fmla="val 92810"/>
            </a:avLst>
          </a:prstGeom>
          <a:solidFill>
            <a:schemeClr val="hlink"/>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69863">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2400">
                <a:solidFill>
                  <a:schemeClr val="bg1"/>
                </a:solidFill>
              </a:rPr>
              <a:t>sex</a:t>
            </a:r>
          </a:p>
        </p:txBody>
      </p:sp>
      <p:sp>
        <p:nvSpPr>
          <p:cNvPr id="33" name="AutoShape 28">
            <a:extLst>
              <a:ext uri="{FF2B5EF4-FFF2-40B4-BE49-F238E27FC236}">
                <a16:creationId xmlns:a16="http://schemas.microsoft.com/office/drawing/2014/main" id="{C3FD3938-8A7C-4950-B6EF-6E938DC52D27}"/>
              </a:ext>
            </a:extLst>
          </p:cNvPr>
          <p:cNvSpPr>
            <a:spLocks noChangeArrowheads="1"/>
          </p:cNvSpPr>
          <p:nvPr/>
        </p:nvSpPr>
        <p:spPr bwMode="auto">
          <a:xfrm flipH="1">
            <a:off x="7090974" y="5243944"/>
            <a:ext cx="1876425" cy="485775"/>
          </a:xfrm>
          <a:prstGeom prst="homePlate">
            <a:avLst>
              <a:gd name="adj" fmla="val 96569"/>
            </a:avLst>
          </a:prstGeom>
          <a:solidFill>
            <a:schemeClr val="hlink"/>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69863">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2400" dirty="0">
                <a:solidFill>
                  <a:schemeClr val="bg1"/>
                </a:solidFill>
              </a:rPr>
              <a:t>score</a:t>
            </a:r>
          </a:p>
        </p:txBody>
      </p:sp>
      <p:sp>
        <p:nvSpPr>
          <p:cNvPr id="35" name="文本框 34">
            <a:extLst>
              <a:ext uri="{FF2B5EF4-FFF2-40B4-BE49-F238E27FC236}">
                <a16:creationId xmlns:a16="http://schemas.microsoft.com/office/drawing/2014/main" id="{486DA1AA-CCB1-48EC-81B4-3D8EDE521CD4}"/>
              </a:ext>
            </a:extLst>
          </p:cNvPr>
          <p:cNvSpPr txBox="1"/>
          <p:nvPr/>
        </p:nvSpPr>
        <p:spPr>
          <a:xfrm>
            <a:off x="1484313" y="2126153"/>
            <a:ext cx="2416659" cy="369332"/>
          </a:xfrm>
          <a:prstGeom prst="rect">
            <a:avLst/>
          </a:prstGeom>
          <a:noFill/>
        </p:spPr>
        <p:txBody>
          <a:bodyPr wrap="square" rtlCol="0">
            <a:spAutoFit/>
          </a:bodyPr>
          <a:lstStyle/>
          <a:p>
            <a:r>
              <a:rPr lang="zh-CN" altLang="en-US" b="1" dirty="0"/>
              <a:t>方案一：一维数组</a:t>
            </a:r>
          </a:p>
        </p:txBody>
      </p:sp>
      <p:sp>
        <p:nvSpPr>
          <p:cNvPr id="36" name="Text Box 32">
            <a:extLst>
              <a:ext uri="{FF2B5EF4-FFF2-40B4-BE49-F238E27FC236}">
                <a16:creationId xmlns:a16="http://schemas.microsoft.com/office/drawing/2014/main" id="{605D0490-7DD7-440A-ADE7-C36C197A628D}"/>
              </a:ext>
            </a:extLst>
          </p:cNvPr>
          <p:cNvSpPr txBox="1">
            <a:spLocks noChangeArrowheads="1"/>
          </p:cNvSpPr>
          <p:nvPr/>
        </p:nvSpPr>
        <p:spPr bwMode="auto">
          <a:xfrm>
            <a:off x="7792684" y="3363046"/>
            <a:ext cx="3529013" cy="415925"/>
          </a:xfrm>
          <a:prstGeom prst="rect">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zh-CN" altLang="en-US" sz="2000" dirty="0"/>
              <a:t>不能建立数组间的关系</a:t>
            </a:r>
          </a:p>
        </p:txBody>
      </p:sp>
      <p:pic>
        <p:nvPicPr>
          <p:cNvPr id="38" name="图形 37" descr="闪电">
            <a:extLst>
              <a:ext uri="{FF2B5EF4-FFF2-40B4-BE49-F238E27FC236}">
                <a16:creationId xmlns:a16="http://schemas.microsoft.com/office/drawing/2014/main" id="{0BE4C8DD-C5C8-406F-AA40-5EEC5C064E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24400" y="3150032"/>
            <a:ext cx="914400" cy="914400"/>
          </a:xfrm>
          <a:prstGeom prst="rect">
            <a:avLst/>
          </a:prstGeom>
        </p:spPr>
      </p:pic>
    </p:spTree>
    <p:custDataLst>
      <p:tags r:id="rId1"/>
    </p:custDataLst>
    <p:extLst>
      <p:ext uri="{BB962C8B-B14F-4D97-AF65-F5344CB8AC3E}">
        <p14:creationId xmlns:p14="http://schemas.microsoft.com/office/powerpoint/2010/main" val="231449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27" presetClass="entr" presetSubtype="0" fill="hold" grpId="0" nodeType="withEffect">
                                  <p:stCondLst>
                                    <p:cond delay="0"/>
                                  </p:stCondLst>
                                  <p:iterate type="lt">
                                    <p:tmPct val="50000"/>
                                  </p:iterate>
                                  <p:childTnLst>
                                    <p:set>
                                      <p:cBhvr>
                                        <p:cTn id="9"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10"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12" dur="80"/>
                                        <p:tgtEl>
                                          <p:spTgt spid="5">
                                            <p:txEl>
                                              <p:pRg st="0" end="0"/>
                                            </p:txEl>
                                          </p:spTgt>
                                        </p:tgtEl>
                                        <p:attrNameLst>
                                          <p:attrName>fill.type</p:attrName>
                                        </p:attrNameLst>
                                      </p:cBhvr>
                                      <p:to>
                                        <p:strVal val="solid"/>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8"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ppt_x</p:attrName>
                                        </p:attrNameLst>
                                      </p:cBhvr>
                                      <p:tavLst>
                                        <p:tav tm="0">
                                          <p:val>
                                            <p:strVal val="#ppt_x-#ppt_w/2"/>
                                          </p:val>
                                        </p:tav>
                                        <p:tav tm="100000">
                                          <p:val>
                                            <p:strVal val="#ppt_x"/>
                                          </p:val>
                                        </p:tav>
                                      </p:tavLst>
                                    </p:anim>
                                    <p:anim calcmode="lin" valueType="num">
                                      <p:cBhvr>
                                        <p:cTn id="25" dur="500" fill="hold"/>
                                        <p:tgtEl>
                                          <p:spTgt spid="6"/>
                                        </p:tgtEl>
                                        <p:attrNameLst>
                                          <p:attrName>ppt_y</p:attrName>
                                        </p:attrNameLst>
                                      </p:cBhvr>
                                      <p:tavLst>
                                        <p:tav tm="0">
                                          <p:val>
                                            <p:strVal val="#ppt_y"/>
                                          </p:val>
                                        </p:tav>
                                        <p:tav tm="100000">
                                          <p:val>
                                            <p:strVal val="#ppt_y"/>
                                          </p:val>
                                        </p:tav>
                                      </p:tavLst>
                                    </p:anim>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8"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ppt_x</p:attrName>
                                        </p:attrNameLst>
                                      </p:cBhvr>
                                      <p:tavLst>
                                        <p:tav tm="0">
                                          <p:val>
                                            <p:strVal val="#ppt_x-#ppt_w/2"/>
                                          </p:val>
                                        </p:tav>
                                        <p:tav tm="100000">
                                          <p:val>
                                            <p:strVal val="#ppt_x"/>
                                          </p:val>
                                        </p:tav>
                                      </p:tavLst>
                                    </p:anim>
                                    <p:anim calcmode="lin" valueType="num">
                                      <p:cBhvr>
                                        <p:cTn id="33" dur="500" fill="hold"/>
                                        <p:tgtEl>
                                          <p:spTgt spid="12"/>
                                        </p:tgtEl>
                                        <p:attrNameLst>
                                          <p:attrName>ppt_y</p:attrName>
                                        </p:attrNameLst>
                                      </p:cBhvr>
                                      <p:tavLst>
                                        <p:tav tm="0">
                                          <p:val>
                                            <p:strVal val="#ppt_y"/>
                                          </p:val>
                                        </p:tav>
                                        <p:tav tm="100000">
                                          <p:val>
                                            <p:strVal val="#ppt_y"/>
                                          </p:val>
                                        </p:tav>
                                      </p:tavLst>
                                    </p:anim>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17" presetClass="entr" presetSubtype="8"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ppt_x</p:attrName>
                                        </p:attrNameLst>
                                      </p:cBhvr>
                                      <p:tavLst>
                                        <p:tav tm="0">
                                          <p:val>
                                            <p:strVal val="#ppt_x-#ppt_w/2"/>
                                          </p:val>
                                        </p:tav>
                                        <p:tav tm="100000">
                                          <p:val>
                                            <p:strVal val="#ppt_x"/>
                                          </p:val>
                                        </p:tav>
                                      </p:tavLst>
                                    </p:anim>
                                    <p:anim calcmode="lin" valueType="num">
                                      <p:cBhvr>
                                        <p:cTn id="41" dur="500" fill="hold"/>
                                        <p:tgtEl>
                                          <p:spTgt spid="18"/>
                                        </p:tgtEl>
                                        <p:attrNameLst>
                                          <p:attrName>ppt_y</p:attrName>
                                        </p:attrNameLst>
                                      </p:cBhvr>
                                      <p:tavLst>
                                        <p:tav tm="0">
                                          <p:val>
                                            <p:strVal val="#ppt_y"/>
                                          </p:val>
                                        </p:tav>
                                        <p:tav tm="100000">
                                          <p:val>
                                            <p:strVal val="#ppt_y"/>
                                          </p:val>
                                        </p:tav>
                                      </p:tavLst>
                                    </p:anim>
                                    <p:anim calcmode="lin" valueType="num">
                                      <p:cBhvr>
                                        <p:cTn id="42" dur="500" fill="hold"/>
                                        <p:tgtEl>
                                          <p:spTgt spid="18"/>
                                        </p:tgtEl>
                                        <p:attrNameLst>
                                          <p:attrName>ppt_w</p:attrName>
                                        </p:attrNameLst>
                                      </p:cBhvr>
                                      <p:tavLst>
                                        <p:tav tm="0">
                                          <p:val>
                                            <p:fltVal val="0"/>
                                          </p:val>
                                        </p:tav>
                                        <p:tav tm="100000">
                                          <p:val>
                                            <p:strVal val="#ppt_w"/>
                                          </p:val>
                                        </p:tav>
                                      </p:tavLst>
                                    </p:anim>
                                    <p:anim calcmode="lin" valueType="num">
                                      <p:cBhvr>
                                        <p:cTn id="43" dur="5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7" presetClass="entr" presetSubtype="8" fill="hold" nodeType="click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ppt_x</p:attrName>
                                        </p:attrNameLst>
                                      </p:cBhvr>
                                      <p:tavLst>
                                        <p:tav tm="0">
                                          <p:val>
                                            <p:strVal val="#ppt_x-#ppt_w/2"/>
                                          </p:val>
                                        </p:tav>
                                        <p:tav tm="100000">
                                          <p:val>
                                            <p:strVal val="#ppt_x"/>
                                          </p:val>
                                        </p:tav>
                                      </p:tavLst>
                                    </p:anim>
                                    <p:anim calcmode="lin" valueType="num">
                                      <p:cBhvr>
                                        <p:cTn id="49" dur="500" fill="hold"/>
                                        <p:tgtEl>
                                          <p:spTgt spid="24"/>
                                        </p:tgtEl>
                                        <p:attrNameLst>
                                          <p:attrName>ppt_y</p:attrName>
                                        </p:attrNameLst>
                                      </p:cBhvr>
                                      <p:tavLst>
                                        <p:tav tm="0">
                                          <p:val>
                                            <p:strVal val="#ppt_y"/>
                                          </p:val>
                                        </p:tav>
                                        <p:tav tm="100000">
                                          <p:val>
                                            <p:strVal val="#ppt_y"/>
                                          </p:val>
                                        </p:tav>
                                      </p:tavLst>
                                    </p:anim>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12" presetClass="entr" presetSubtype="2"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slide(fromRight)">
                                      <p:cBhvr>
                                        <p:cTn id="56" dur="500"/>
                                        <p:tgtEl>
                                          <p:spTgt spid="30"/>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2"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slide(fromRight)">
                                      <p:cBhvr>
                                        <p:cTn id="61" dur="500"/>
                                        <p:tgtEl>
                                          <p:spTgt spid="31"/>
                                        </p:tgtEl>
                                      </p:cBhvr>
                                    </p:animEffect>
                                  </p:childTnLst>
                                </p:cTn>
                              </p:par>
                            </p:childTnLst>
                          </p:cTn>
                        </p:par>
                      </p:childTnLst>
                    </p:cTn>
                  </p:par>
                  <p:par>
                    <p:cTn id="62" fill="hold">
                      <p:stCondLst>
                        <p:cond delay="indefinite"/>
                      </p:stCondLst>
                      <p:childTnLst>
                        <p:par>
                          <p:cTn id="63" fill="hold">
                            <p:stCondLst>
                              <p:cond delay="0"/>
                            </p:stCondLst>
                            <p:childTnLst>
                              <p:par>
                                <p:cTn id="64" presetID="12" presetClass="entr" presetSubtype="2" fill="hold" grpId="0" nodeType="click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slide(fromRight)">
                                      <p:cBhvr>
                                        <p:cTn id="66" dur="500"/>
                                        <p:tgtEl>
                                          <p:spTgt spid="32"/>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2" fill="hold" grpId="0" nodeType="clickEffect">
                                  <p:stCondLst>
                                    <p:cond delay="0"/>
                                  </p:stCondLst>
                                  <p:childTnLst>
                                    <p:set>
                                      <p:cBhvr>
                                        <p:cTn id="70" dur="1" fill="hold">
                                          <p:stCondLst>
                                            <p:cond delay="0"/>
                                          </p:stCondLst>
                                        </p:cTn>
                                        <p:tgtEl>
                                          <p:spTgt spid="33"/>
                                        </p:tgtEl>
                                        <p:attrNameLst>
                                          <p:attrName>style.visibility</p:attrName>
                                        </p:attrNameLst>
                                      </p:cBhvr>
                                      <p:to>
                                        <p:strVal val="visible"/>
                                      </p:to>
                                    </p:set>
                                    <p:animEffect transition="in" filter="slide(fromRight)">
                                      <p:cBhvr>
                                        <p:cTn id="71" dur="500"/>
                                        <p:tgtEl>
                                          <p:spTgt spid="33"/>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slide(fromLeft)">
                                      <p:cBhvr>
                                        <p:cTn id="76" dur="500"/>
                                        <p:tgtEl>
                                          <p:spTgt spid="36"/>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additive="base">
                                        <p:cTn id="81" dur="500" fill="hold"/>
                                        <p:tgtEl>
                                          <p:spTgt spid="38"/>
                                        </p:tgtEl>
                                        <p:attrNameLst>
                                          <p:attrName>ppt_x</p:attrName>
                                        </p:attrNameLst>
                                      </p:cBhvr>
                                      <p:tavLst>
                                        <p:tav tm="0">
                                          <p:val>
                                            <p:strVal val="#ppt_x"/>
                                          </p:val>
                                        </p:tav>
                                        <p:tav tm="100000">
                                          <p:val>
                                            <p:strVal val="#ppt_x"/>
                                          </p:val>
                                        </p:tav>
                                      </p:tavLst>
                                    </p:anim>
                                    <p:anim calcmode="lin" valueType="num">
                                      <p:cBhvr additive="base">
                                        <p:cTn id="8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30" grpId="0" animBg="1"/>
      <p:bldP spid="31" grpId="0" animBg="1"/>
      <p:bldP spid="32" grpId="0" animBg="1"/>
      <p:bldP spid="33" grpId="0" animBg="1"/>
      <p:bldP spid="35" grpId="0"/>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55019321-003A-4838-8282-FBA2F87056B4}"/>
              </a:ext>
            </a:extLst>
          </p:cNvPr>
          <p:cNvSpPr>
            <a:spLocks noGrp="1" noChangeArrowheads="1"/>
          </p:cNvSpPr>
          <p:nvPr>
            <p:ph type="title"/>
          </p:nvPr>
        </p:nvSpPr>
        <p:spPr bwMode="auto">
          <a:xfrm>
            <a:off x="1484313" y="685800"/>
            <a:ext cx="10018712" cy="76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l" eaLnBrk="1" hangingPunct="1">
              <a:buFont typeface="Wingdings" panose="05000000000000000000" pitchFamily="2" charset="2"/>
              <a:buNone/>
            </a:pPr>
            <a:r>
              <a:rPr lang="zh-CN" altLang="en-US" sz="2000" dirty="0"/>
              <a:t>问题：</a:t>
            </a:r>
          </a:p>
        </p:txBody>
      </p:sp>
      <p:sp>
        <p:nvSpPr>
          <p:cNvPr id="5" name="Rectangle 4">
            <a:extLst>
              <a:ext uri="{FF2B5EF4-FFF2-40B4-BE49-F238E27FC236}">
                <a16:creationId xmlns:a16="http://schemas.microsoft.com/office/drawing/2014/main" id="{4EF3C692-B0C3-4ABC-B51B-42163D4EB231}"/>
              </a:ext>
            </a:extLst>
          </p:cNvPr>
          <p:cNvSpPr>
            <a:spLocks noChangeArrowheads="1"/>
          </p:cNvSpPr>
          <p:nvPr/>
        </p:nvSpPr>
        <p:spPr bwMode="auto">
          <a:xfrm>
            <a:off x="1809946" y="1527927"/>
            <a:ext cx="7924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8191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23825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5735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7645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336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908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480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052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80000"/>
              </a:lnSpc>
              <a:buFont typeface="Wingdings" panose="05000000000000000000" pitchFamily="2" charset="2"/>
              <a:buNone/>
            </a:pPr>
            <a:r>
              <a:rPr lang="zh-CN" altLang="en-US" sz="2000" dirty="0"/>
              <a:t>存储一个班级中 </a:t>
            </a:r>
            <a:r>
              <a:rPr lang="en-US" altLang="zh-CN" sz="2000" dirty="0"/>
              <a:t>5 </a:t>
            </a:r>
            <a:r>
              <a:rPr lang="zh-CN" altLang="en-US" sz="2000" dirty="0"/>
              <a:t>名学员的信息（学号、姓名、性别和成绩）</a:t>
            </a:r>
          </a:p>
        </p:txBody>
      </p:sp>
      <p:sp>
        <p:nvSpPr>
          <p:cNvPr id="35" name="文本框 34">
            <a:extLst>
              <a:ext uri="{FF2B5EF4-FFF2-40B4-BE49-F238E27FC236}">
                <a16:creationId xmlns:a16="http://schemas.microsoft.com/office/drawing/2014/main" id="{486DA1AA-CCB1-48EC-81B4-3D8EDE521CD4}"/>
              </a:ext>
            </a:extLst>
          </p:cNvPr>
          <p:cNvSpPr txBox="1"/>
          <p:nvPr/>
        </p:nvSpPr>
        <p:spPr>
          <a:xfrm>
            <a:off x="1484313" y="2126153"/>
            <a:ext cx="2416659" cy="369332"/>
          </a:xfrm>
          <a:prstGeom prst="rect">
            <a:avLst/>
          </a:prstGeom>
          <a:noFill/>
        </p:spPr>
        <p:txBody>
          <a:bodyPr wrap="square" rtlCol="0">
            <a:spAutoFit/>
          </a:bodyPr>
          <a:lstStyle/>
          <a:p>
            <a:r>
              <a:rPr lang="zh-CN" altLang="en-US" b="1" dirty="0"/>
              <a:t>方案二：多维数组</a:t>
            </a:r>
          </a:p>
        </p:txBody>
      </p:sp>
      <p:grpSp>
        <p:nvGrpSpPr>
          <p:cNvPr id="34" name="Group 69">
            <a:extLst>
              <a:ext uri="{FF2B5EF4-FFF2-40B4-BE49-F238E27FC236}">
                <a16:creationId xmlns:a16="http://schemas.microsoft.com/office/drawing/2014/main" id="{8B68449C-6867-454B-B281-528F5A05714E}"/>
              </a:ext>
            </a:extLst>
          </p:cNvPr>
          <p:cNvGrpSpPr>
            <a:grpSpLocks/>
          </p:cNvGrpSpPr>
          <p:nvPr/>
        </p:nvGrpSpPr>
        <p:grpSpPr bwMode="auto">
          <a:xfrm>
            <a:off x="1568376" y="2811952"/>
            <a:ext cx="4973650" cy="2178419"/>
            <a:chOff x="657" y="2092"/>
            <a:chExt cx="2903" cy="1021"/>
          </a:xfrm>
        </p:grpSpPr>
        <p:sp>
          <p:nvSpPr>
            <p:cNvPr id="36" name="Rectangle 35">
              <a:extLst>
                <a:ext uri="{FF2B5EF4-FFF2-40B4-BE49-F238E27FC236}">
                  <a16:creationId xmlns:a16="http://schemas.microsoft.com/office/drawing/2014/main" id="{B1CE492F-6EFB-47E0-A7DF-DDEBBE9EF804}"/>
                </a:ext>
              </a:extLst>
            </p:cNvPr>
            <p:cNvSpPr>
              <a:spLocks noChangeArrowheads="1"/>
            </p:cNvSpPr>
            <p:nvPr/>
          </p:nvSpPr>
          <p:spPr bwMode="auto">
            <a:xfrm>
              <a:off x="657" y="2353"/>
              <a:ext cx="545"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Mary</a:t>
              </a:r>
            </a:p>
          </p:txBody>
        </p:sp>
        <p:sp>
          <p:nvSpPr>
            <p:cNvPr id="37" name="Rectangle 36">
              <a:extLst>
                <a:ext uri="{FF2B5EF4-FFF2-40B4-BE49-F238E27FC236}">
                  <a16:creationId xmlns:a16="http://schemas.microsoft.com/office/drawing/2014/main" id="{7FA3D882-5EAC-44C2-AA71-0B3EA8FAE707}"/>
                </a:ext>
              </a:extLst>
            </p:cNvPr>
            <p:cNvSpPr>
              <a:spLocks noChangeArrowheads="1"/>
            </p:cNvSpPr>
            <p:nvPr/>
          </p:nvSpPr>
          <p:spPr bwMode="auto">
            <a:xfrm>
              <a:off x="1202" y="2353"/>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John</a:t>
              </a:r>
            </a:p>
          </p:txBody>
        </p:sp>
        <p:sp>
          <p:nvSpPr>
            <p:cNvPr id="38" name="Rectangle 37">
              <a:extLst>
                <a:ext uri="{FF2B5EF4-FFF2-40B4-BE49-F238E27FC236}">
                  <a16:creationId xmlns:a16="http://schemas.microsoft.com/office/drawing/2014/main" id="{C881B13D-FF42-4E56-90AD-DFA6C446289C}"/>
                </a:ext>
              </a:extLst>
            </p:cNvPr>
            <p:cNvSpPr>
              <a:spLocks noChangeArrowheads="1"/>
            </p:cNvSpPr>
            <p:nvPr/>
          </p:nvSpPr>
          <p:spPr bwMode="auto">
            <a:xfrm>
              <a:off x="1791" y="2353"/>
              <a:ext cx="590"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Peter</a:t>
              </a:r>
            </a:p>
          </p:txBody>
        </p:sp>
        <p:sp>
          <p:nvSpPr>
            <p:cNvPr id="39" name="Rectangle 38">
              <a:extLst>
                <a:ext uri="{FF2B5EF4-FFF2-40B4-BE49-F238E27FC236}">
                  <a16:creationId xmlns:a16="http://schemas.microsoft.com/office/drawing/2014/main" id="{2F15AAFD-9575-4BBD-8EB7-E407ADCDC220}"/>
                </a:ext>
              </a:extLst>
            </p:cNvPr>
            <p:cNvSpPr>
              <a:spLocks noChangeArrowheads="1"/>
            </p:cNvSpPr>
            <p:nvPr/>
          </p:nvSpPr>
          <p:spPr bwMode="auto">
            <a:xfrm>
              <a:off x="2381" y="2353"/>
              <a:ext cx="590"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Rose</a:t>
              </a:r>
            </a:p>
          </p:txBody>
        </p:sp>
        <p:sp>
          <p:nvSpPr>
            <p:cNvPr id="40" name="Rectangle 39">
              <a:extLst>
                <a:ext uri="{FF2B5EF4-FFF2-40B4-BE49-F238E27FC236}">
                  <a16:creationId xmlns:a16="http://schemas.microsoft.com/office/drawing/2014/main" id="{C4E0E081-6ABC-440E-9B2E-2A38E11A2901}"/>
                </a:ext>
              </a:extLst>
            </p:cNvPr>
            <p:cNvSpPr>
              <a:spLocks noChangeArrowheads="1"/>
            </p:cNvSpPr>
            <p:nvPr/>
          </p:nvSpPr>
          <p:spPr bwMode="auto">
            <a:xfrm>
              <a:off x="2971" y="2353"/>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Kate</a:t>
              </a:r>
            </a:p>
          </p:txBody>
        </p:sp>
        <p:sp>
          <p:nvSpPr>
            <p:cNvPr id="41" name="Rectangle 40">
              <a:extLst>
                <a:ext uri="{FF2B5EF4-FFF2-40B4-BE49-F238E27FC236}">
                  <a16:creationId xmlns:a16="http://schemas.microsoft.com/office/drawing/2014/main" id="{62642699-CB32-4A50-A7C0-F1423C30D9DC}"/>
                </a:ext>
              </a:extLst>
            </p:cNvPr>
            <p:cNvSpPr>
              <a:spLocks noChangeArrowheads="1"/>
            </p:cNvSpPr>
            <p:nvPr/>
          </p:nvSpPr>
          <p:spPr bwMode="auto">
            <a:xfrm>
              <a:off x="657" y="2614"/>
              <a:ext cx="545"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F</a:t>
              </a:r>
            </a:p>
          </p:txBody>
        </p:sp>
        <p:sp>
          <p:nvSpPr>
            <p:cNvPr id="42" name="Rectangle 41">
              <a:extLst>
                <a:ext uri="{FF2B5EF4-FFF2-40B4-BE49-F238E27FC236}">
                  <a16:creationId xmlns:a16="http://schemas.microsoft.com/office/drawing/2014/main" id="{6073C41C-0478-4123-9528-65832DDE4406}"/>
                </a:ext>
              </a:extLst>
            </p:cNvPr>
            <p:cNvSpPr>
              <a:spLocks noChangeArrowheads="1"/>
            </p:cNvSpPr>
            <p:nvPr/>
          </p:nvSpPr>
          <p:spPr bwMode="auto">
            <a:xfrm>
              <a:off x="1202" y="2614"/>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M</a:t>
              </a:r>
            </a:p>
          </p:txBody>
        </p:sp>
        <p:sp>
          <p:nvSpPr>
            <p:cNvPr id="43" name="Rectangle 42">
              <a:extLst>
                <a:ext uri="{FF2B5EF4-FFF2-40B4-BE49-F238E27FC236}">
                  <a16:creationId xmlns:a16="http://schemas.microsoft.com/office/drawing/2014/main" id="{4046CC23-B0C2-4FBF-822E-6BD2BD927F3C}"/>
                </a:ext>
              </a:extLst>
            </p:cNvPr>
            <p:cNvSpPr>
              <a:spLocks noChangeArrowheads="1"/>
            </p:cNvSpPr>
            <p:nvPr/>
          </p:nvSpPr>
          <p:spPr bwMode="auto">
            <a:xfrm>
              <a:off x="1791" y="2614"/>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F</a:t>
              </a:r>
            </a:p>
          </p:txBody>
        </p:sp>
        <p:sp>
          <p:nvSpPr>
            <p:cNvPr id="44" name="Rectangle 43">
              <a:extLst>
                <a:ext uri="{FF2B5EF4-FFF2-40B4-BE49-F238E27FC236}">
                  <a16:creationId xmlns:a16="http://schemas.microsoft.com/office/drawing/2014/main" id="{0C25A02F-07C2-4A64-85DE-AE11D3BBB679}"/>
                </a:ext>
              </a:extLst>
            </p:cNvPr>
            <p:cNvSpPr>
              <a:spLocks noChangeArrowheads="1"/>
            </p:cNvSpPr>
            <p:nvPr/>
          </p:nvSpPr>
          <p:spPr bwMode="auto">
            <a:xfrm>
              <a:off x="2381" y="2614"/>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M</a:t>
              </a:r>
            </a:p>
          </p:txBody>
        </p:sp>
        <p:sp>
          <p:nvSpPr>
            <p:cNvPr id="45" name="Rectangle 44">
              <a:extLst>
                <a:ext uri="{FF2B5EF4-FFF2-40B4-BE49-F238E27FC236}">
                  <a16:creationId xmlns:a16="http://schemas.microsoft.com/office/drawing/2014/main" id="{7C8E8283-D258-4908-9614-77A2B4D788BE}"/>
                </a:ext>
              </a:extLst>
            </p:cNvPr>
            <p:cNvSpPr>
              <a:spLocks noChangeArrowheads="1"/>
            </p:cNvSpPr>
            <p:nvPr/>
          </p:nvSpPr>
          <p:spPr bwMode="auto">
            <a:xfrm>
              <a:off x="2971" y="2614"/>
              <a:ext cx="589" cy="24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F</a:t>
              </a:r>
            </a:p>
          </p:txBody>
        </p:sp>
        <p:sp>
          <p:nvSpPr>
            <p:cNvPr id="46" name="Rectangle 45">
              <a:extLst>
                <a:ext uri="{FF2B5EF4-FFF2-40B4-BE49-F238E27FC236}">
                  <a16:creationId xmlns:a16="http://schemas.microsoft.com/office/drawing/2014/main" id="{5A1D31B8-510B-4FEF-8C17-75ED846A8D20}"/>
                </a:ext>
              </a:extLst>
            </p:cNvPr>
            <p:cNvSpPr>
              <a:spLocks noChangeArrowheads="1"/>
            </p:cNvSpPr>
            <p:nvPr/>
          </p:nvSpPr>
          <p:spPr bwMode="auto">
            <a:xfrm>
              <a:off x="657" y="2092"/>
              <a:ext cx="545"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01</a:t>
              </a:r>
            </a:p>
          </p:txBody>
        </p:sp>
        <p:sp>
          <p:nvSpPr>
            <p:cNvPr id="47" name="Rectangle 46">
              <a:extLst>
                <a:ext uri="{FF2B5EF4-FFF2-40B4-BE49-F238E27FC236}">
                  <a16:creationId xmlns:a16="http://schemas.microsoft.com/office/drawing/2014/main" id="{32B590BE-EF9C-49FC-8464-6A7B8425DF5E}"/>
                </a:ext>
              </a:extLst>
            </p:cNvPr>
            <p:cNvSpPr>
              <a:spLocks noChangeArrowheads="1"/>
            </p:cNvSpPr>
            <p:nvPr/>
          </p:nvSpPr>
          <p:spPr bwMode="auto">
            <a:xfrm>
              <a:off x="1202" y="2092"/>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02</a:t>
              </a:r>
            </a:p>
          </p:txBody>
        </p:sp>
        <p:sp>
          <p:nvSpPr>
            <p:cNvPr id="48" name="Rectangle 47">
              <a:extLst>
                <a:ext uri="{FF2B5EF4-FFF2-40B4-BE49-F238E27FC236}">
                  <a16:creationId xmlns:a16="http://schemas.microsoft.com/office/drawing/2014/main" id="{56D8F9E3-2548-4DE9-A956-DED5C4BFC44C}"/>
                </a:ext>
              </a:extLst>
            </p:cNvPr>
            <p:cNvSpPr>
              <a:spLocks noChangeArrowheads="1"/>
            </p:cNvSpPr>
            <p:nvPr/>
          </p:nvSpPr>
          <p:spPr bwMode="auto">
            <a:xfrm>
              <a:off x="1791" y="2092"/>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03</a:t>
              </a:r>
            </a:p>
          </p:txBody>
        </p:sp>
        <p:sp>
          <p:nvSpPr>
            <p:cNvPr id="49" name="Rectangle 48">
              <a:extLst>
                <a:ext uri="{FF2B5EF4-FFF2-40B4-BE49-F238E27FC236}">
                  <a16:creationId xmlns:a16="http://schemas.microsoft.com/office/drawing/2014/main" id="{620F346E-BF63-452A-BA9F-64E33F0C8DDC}"/>
                </a:ext>
              </a:extLst>
            </p:cNvPr>
            <p:cNvSpPr>
              <a:spLocks noChangeArrowheads="1"/>
            </p:cNvSpPr>
            <p:nvPr/>
          </p:nvSpPr>
          <p:spPr bwMode="auto">
            <a:xfrm>
              <a:off x="2381" y="2092"/>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dirty="0"/>
                <a:t>04</a:t>
              </a:r>
            </a:p>
          </p:txBody>
        </p:sp>
        <p:sp>
          <p:nvSpPr>
            <p:cNvPr id="50" name="Rectangle 49">
              <a:extLst>
                <a:ext uri="{FF2B5EF4-FFF2-40B4-BE49-F238E27FC236}">
                  <a16:creationId xmlns:a16="http://schemas.microsoft.com/office/drawing/2014/main" id="{DA66806A-98EC-4822-B4F0-3C92206EB155}"/>
                </a:ext>
              </a:extLst>
            </p:cNvPr>
            <p:cNvSpPr>
              <a:spLocks noChangeArrowheads="1"/>
            </p:cNvSpPr>
            <p:nvPr/>
          </p:nvSpPr>
          <p:spPr bwMode="auto">
            <a:xfrm>
              <a:off x="2971" y="2092"/>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05</a:t>
              </a:r>
            </a:p>
          </p:txBody>
        </p:sp>
        <p:sp>
          <p:nvSpPr>
            <p:cNvPr id="51" name="Rectangle 50">
              <a:extLst>
                <a:ext uri="{FF2B5EF4-FFF2-40B4-BE49-F238E27FC236}">
                  <a16:creationId xmlns:a16="http://schemas.microsoft.com/office/drawing/2014/main" id="{CCD84B0F-A43E-48D7-9391-EC9E8006A064}"/>
                </a:ext>
              </a:extLst>
            </p:cNvPr>
            <p:cNvSpPr>
              <a:spLocks noChangeArrowheads="1"/>
            </p:cNvSpPr>
            <p:nvPr/>
          </p:nvSpPr>
          <p:spPr bwMode="auto">
            <a:xfrm>
              <a:off x="657" y="2864"/>
              <a:ext cx="545"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89</a:t>
              </a:r>
            </a:p>
          </p:txBody>
        </p:sp>
        <p:sp>
          <p:nvSpPr>
            <p:cNvPr id="52" name="Rectangle 51">
              <a:extLst>
                <a:ext uri="{FF2B5EF4-FFF2-40B4-BE49-F238E27FC236}">
                  <a16:creationId xmlns:a16="http://schemas.microsoft.com/office/drawing/2014/main" id="{AFBA88FF-3D80-4060-9CA3-0B9BE8DE1865}"/>
                </a:ext>
              </a:extLst>
            </p:cNvPr>
            <p:cNvSpPr>
              <a:spLocks noChangeArrowheads="1"/>
            </p:cNvSpPr>
            <p:nvPr/>
          </p:nvSpPr>
          <p:spPr bwMode="auto">
            <a:xfrm>
              <a:off x="1202" y="2864"/>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78.5</a:t>
              </a:r>
            </a:p>
          </p:txBody>
        </p:sp>
        <p:sp>
          <p:nvSpPr>
            <p:cNvPr id="53" name="Rectangle 52">
              <a:extLst>
                <a:ext uri="{FF2B5EF4-FFF2-40B4-BE49-F238E27FC236}">
                  <a16:creationId xmlns:a16="http://schemas.microsoft.com/office/drawing/2014/main" id="{B95DFDAB-A19F-4D4E-843A-5E3B21C089DB}"/>
                </a:ext>
              </a:extLst>
            </p:cNvPr>
            <p:cNvSpPr>
              <a:spLocks noChangeArrowheads="1"/>
            </p:cNvSpPr>
            <p:nvPr/>
          </p:nvSpPr>
          <p:spPr bwMode="auto">
            <a:xfrm>
              <a:off x="1791" y="2864"/>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67</a:t>
              </a:r>
            </a:p>
          </p:txBody>
        </p:sp>
        <p:sp>
          <p:nvSpPr>
            <p:cNvPr id="54" name="Rectangle 53">
              <a:extLst>
                <a:ext uri="{FF2B5EF4-FFF2-40B4-BE49-F238E27FC236}">
                  <a16:creationId xmlns:a16="http://schemas.microsoft.com/office/drawing/2014/main" id="{C35A8FBA-6B83-4E6E-997B-4D5F485F5AB6}"/>
                </a:ext>
              </a:extLst>
            </p:cNvPr>
            <p:cNvSpPr>
              <a:spLocks noChangeArrowheads="1"/>
            </p:cNvSpPr>
            <p:nvPr/>
          </p:nvSpPr>
          <p:spPr bwMode="auto">
            <a:xfrm>
              <a:off x="2381" y="2864"/>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97.5</a:t>
              </a:r>
            </a:p>
          </p:txBody>
        </p:sp>
        <p:sp>
          <p:nvSpPr>
            <p:cNvPr id="55" name="Rectangle 54">
              <a:extLst>
                <a:ext uri="{FF2B5EF4-FFF2-40B4-BE49-F238E27FC236}">
                  <a16:creationId xmlns:a16="http://schemas.microsoft.com/office/drawing/2014/main" id="{5FFF488D-E430-49CF-9A8F-025E8F99D2C6}"/>
                </a:ext>
              </a:extLst>
            </p:cNvPr>
            <p:cNvSpPr>
              <a:spLocks noChangeArrowheads="1"/>
            </p:cNvSpPr>
            <p:nvPr/>
          </p:nvSpPr>
          <p:spPr bwMode="auto">
            <a:xfrm>
              <a:off x="2971" y="2864"/>
              <a:ext cx="589" cy="24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1800"/>
                <a:t>64</a:t>
              </a:r>
            </a:p>
          </p:txBody>
        </p:sp>
      </p:grpSp>
      <p:sp>
        <p:nvSpPr>
          <p:cNvPr id="56" name="Text Box 55">
            <a:extLst>
              <a:ext uri="{FF2B5EF4-FFF2-40B4-BE49-F238E27FC236}">
                <a16:creationId xmlns:a16="http://schemas.microsoft.com/office/drawing/2014/main" id="{EDFFEF72-D3A4-4DC2-A9FC-3D7370EE57C4}"/>
              </a:ext>
            </a:extLst>
          </p:cNvPr>
          <p:cNvSpPr txBox="1">
            <a:spLocks noChangeArrowheads="1"/>
          </p:cNvSpPr>
          <p:nvPr/>
        </p:nvSpPr>
        <p:spPr bwMode="auto">
          <a:xfrm>
            <a:off x="7370617" y="3491390"/>
            <a:ext cx="3676073" cy="720725"/>
          </a:xfrm>
          <a:prstGeom prst="rect">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2000" dirty="0"/>
              <a:t>C </a:t>
            </a:r>
            <a:r>
              <a:rPr lang="zh-CN" altLang="en-US" sz="2000" dirty="0"/>
              <a:t>语言不允许一个数组包含多种数据类型</a:t>
            </a:r>
          </a:p>
        </p:txBody>
      </p:sp>
      <p:pic>
        <p:nvPicPr>
          <p:cNvPr id="3" name="图形 2" descr="闪电">
            <a:extLst>
              <a:ext uri="{FF2B5EF4-FFF2-40B4-BE49-F238E27FC236}">
                <a16:creationId xmlns:a16="http://schemas.microsoft.com/office/drawing/2014/main" id="{C1A83247-2AED-48E6-861F-B5925E167D0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61983" y="3394552"/>
            <a:ext cx="914400" cy="914400"/>
          </a:xfrm>
          <a:prstGeom prst="rect">
            <a:avLst/>
          </a:prstGeom>
        </p:spPr>
      </p:pic>
    </p:spTree>
    <p:custDataLst>
      <p:tags r:id="rId1"/>
    </p:custDataLst>
    <p:extLst>
      <p:ext uri="{BB962C8B-B14F-4D97-AF65-F5344CB8AC3E}">
        <p14:creationId xmlns:p14="http://schemas.microsoft.com/office/powerpoint/2010/main" val="66119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7"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500" fill="hold"/>
                                        <p:tgtEl>
                                          <p:spTgt spid="34"/>
                                        </p:tgtEl>
                                        <p:attrNameLst>
                                          <p:attrName>ppt_x</p:attrName>
                                        </p:attrNameLst>
                                      </p:cBhvr>
                                      <p:tavLst>
                                        <p:tav tm="0">
                                          <p:val>
                                            <p:strVal val="#ppt_x"/>
                                          </p:val>
                                        </p:tav>
                                        <p:tav tm="100000">
                                          <p:val>
                                            <p:strVal val="#ppt_x"/>
                                          </p:val>
                                        </p:tav>
                                      </p:tavLst>
                                    </p:anim>
                                    <p:anim calcmode="lin" valueType="num">
                                      <p:cBhvr additive="base">
                                        <p:cTn id="2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slide(fromLeft)">
                                      <p:cBhvr>
                                        <p:cTn id="27" dur="500"/>
                                        <p:tgtEl>
                                          <p:spTgt spid="56"/>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additive="base">
                                        <p:cTn id="32" dur="500" fill="hold"/>
                                        <p:tgtEl>
                                          <p:spTgt spid="3"/>
                                        </p:tgtEl>
                                        <p:attrNameLst>
                                          <p:attrName>ppt_x</p:attrName>
                                        </p:attrNameLst>
                                      </p:cBhvr>
                                      <p:tavLst>
                                        <p:tav tm="0">
                                          <p:val>
                                            <p:strVal val="#ppt_x"/>
                                          </p:val>
                                        </p:tav>
                                        <p:tav tm="100000">
                                          <p:val>
                                            <p:strVal val="#ppt_x"/>
                                          </p:val>
                                        </p:tav>
                                      </p:tavLst>
                                    </p:anim>
                                    <p:anim calcmode="lin" valueType="num">
                                      <p:cBhvr additive="base">
                                        <p:cTn id="3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5" grpId="0"/>
      <p:bldP spid="5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55019321-003A-4838-8282-FBA2F87056B4}"/>
              </a:ext>
            </a:extLst>
          </p:cNvPr>
          <p:cNvSpPr>
            <a:spLocks noGrp="1" noChangeArrowheads="1"/>
          </p:cNvSpPr>
          <p:nvPr>
            <p:ph type="title"/>
          </p:nvPr>
        </p:nvSpPr>
        <p:spPr bwMode="auto">
          <a:xfrm>
            <a:off x="1484313" y="685800"/>
            <a:ext cx="10018712" cy="76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l" eaLnBrk="1" hangingPunct="1">
              <a:buFont typeface="Wingdings" panose="05000000000000000000" pitchFamily="2" charset="2"/>
              <a:buNone/>
            </a:pPr>
            <a:r>
              <a:rPr lang="zh-CN" altLang="en-US" sz="2000" dirty="0"/>
              <a:t>问题：</a:t>
            </a:r>
          </a:p>
        </p:txBody>
      </p:sp>
      <p:sp>
        <p:nvSpPr>
          <p:cNvPr id="5" name="Rectangle 4">
            <a:extLst>
              <a:ext uri="{FF2B5EF4-FFF2-40B4-BE49-F238E27FC236}">
                <a16:creationId xmlns:a16="http://schemas.microsoft.com/office/drawing/2014/main" id="{4EF3C692-B0C3-4ABC-B51B-42163D4EB231}"/>
              </a:ext>
            </a:extLst>
          </p:cNvPr>
          <p:cNvSpPr>
            <a:spLocks noChangeArrowheads="1"/>
          </p:cNvSpPr>
          <p:nvPr/>
        </p:nvSpPr>
        <p:spPr bwMode="auto">
          <a:xfrm>
            <a:off x="1809946" y="1527927"/>
            <a:ext cx="7924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8191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23825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5735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7645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336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908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480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0525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80000"/>
              </a:lnSpc>
              <a:buFont typeface="Wingdings" panose="05000000000000000000" pitchFamily="2" charset="2"/>
              <a:buNone/>
            </a:pPr>
            <a:r>
              <a:rPr lang="zh-CN" altLang="en-US" sz="2000" dirty="0"/>
              <a:t>存储一个班级中 </a:t>
            </a:r>
            <a:r>
              <a:rPr lang="en-US" altLang="zh-CN" sz="2000" dirty="0"/>
              <a:t>5 </a:t>
            </a:r>
            <a:r>
              <a:rPr lang="zh-CN" altLang="en-US" sz="2000" dirty="0"/>
              <a:t>名学员的信息（学号、姓名、性别和成绩）</a:t>
            </a:r>
          </a:p>
        </p:txBody>
      </p:sp>
      <p:sp>
        <p:nvSpPr>
          <p:cNvPr id="35" name="文本框 34">
            <a:extLst>
              <a:ext uri="{FF2B5EF4-FFF2-40B4-BE49-F238E27FC236}">
                <a16:creationId xmlns:a16="http://schemas.microsoft.com/office/drawing/2014/main" id="{486DA1AA-CCB1-48EC-81B4-3D8EDE521CD4}"/>
              </a:ext>
            </a:extLst>
          </p:cNvPr>
          <p:cNvSpPr txBox="1"/>
          <p:nvPr/>
        </p:nvSpPr>
        <p:spPr>
          <a:xfrm>
            <a:off x="1484313" y="2126153"/>
            <a:ext cx="2416659" cy="369332"/>
          </a:xfrm>
          <a:prstGeom prst="rect">
            <a:avLst/>
          </a:prstGeom>
          <a:noFill/>
        </p:spPr>
        <p:txBody>
          <a:bodyPr wrap="square" rtlCol="0">
            <a:spAutoFit/>
          </a:bodyPr>
          <a:lstStyle/>
          <a:p>
            <a:r>
              <a:rPr lang="zh-CN" altLang="en-US" b="1" dirty="0"/>
              <a:t>方案三：创新 </a:t>
            </a:r>
          </a:p>
        </p:txBody>
      </p:sp>
      <p:sp>
        <p:nvSpPr>
          <p:cNvPr id="26" name="Text Box 62">
            <a:extLst>
              <a:ext uri="{FF2B5EF4-FFF2-40B4-BE49-F238E27FC236}">
                <a16:creationId xmlns:a16="http://schemas.microsoft.com/office/drawing/2014/main" id="{03849E36-E382-4F4F-BDE0-645936A21E0D}"/>
              </a:ext>
            </a:extLst>
          </p:cNvPr>
          <p:cNvSpPr txBox="1">
            <a:spLocks noChangeArrowheads="1"/>
          </p:cNvSpPr>
          <p:nvPr/>
        </p:nvSpPr>
        <p:spPr bwMode="auto">
          <a:xfrm>
            <a:off x="2141266" y="2603989"/>
            <a:ext cx="4824413" cy="415925"/>
          </a:xfrm>
          <a:prstGeom prst="rect">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just" eaLnBrk="1" hangingPunct="1">
              <a:spcBef>
                <a:spcPct val="0"/>
              </a:spcBef>
              <a:buClrTx/>
              <a:buFontTx/>
              <a:buNone/>
            </a:pPr>
            <a:r>
              <a:rPr lang="en-US" altLang="zh-CN" sz="2000"/>
              <a:t>C </a:t>
            </a:r>
            <a:r>
              <a:rPr lang="zh-CN" altLang="en-US" sz="2000"/>
              <a:t>语言引入了称为结构的数据存储方式</a:t>
            </a:r>
          </a:p>
        </p:txBody>
      </p:sp>
      <p:grpSp>
        <p:nvGrpSpPr>
          <p:cNvPr id="27" name="Group 68">
            <a:extLst>
              <a:ext uri="{FF2B5EF4-FFF2-40B4-BE49-F238E27FC236}">
                <a16:creationId xmlns:a16="http://schemas.microsoft.com/office/drawing/2014/main" id="{7EDED3CE-0AAA-4979-B91E-7538FE93409E}"/>
              </a:ext>
            </a:extLst>
          </p:cNvPr>
          <p:cNvGrpSpPr>
            <a:grpSpLocks/>
          </p:cNvGrpSpPr>
          <p:nvPr/>
        </p:nvGrpSpPr>
        <p:grpSpPr bwMode="auto">
          <a:xfrm>
            <a:off x="3001241" y="3404243"/>
            <a:ext cx="4178300" cy="1125537"/>
            <a:chOff x="974" y="3134"/>
            <a:chExt cx="2632" cy="709"/>
          </a:xfrm>
        </p:grpSpPr>
        <p:sp>
          <p:nvSpPr>
            <p:cNvPr id="28" name="Rectangle 58">
              <a:extLst>
                <a:ext uri="{FF2B5EF4-FFF2-40B4-BE49-F238E27FC236}">
                  <a16:creationId xmlns:a16="http://schemas.microsoft.com/office/drawing/2014/main" id="{1D6DA52E-BD66-41CC-9EEC-A53231D85335}"/>
                </a:ext>
              </a:extLst>
            </p:cNvPr>
            <p:cNvSpPr>
              <a:spLocks noChangeArrowheads="1"/>
            </p:cNvSpPr>
            <p:nvPr/>
          </p:nvSpPr>
          <p:spPr bwMode="auto">
            <a:xfrm>
              <a:off x="974" y="3134"/>
              <a:ext cx="545" cy="70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endParaRPr lang="en-US" altLang="zh-CN" sz="1800"/>
            </a:p>
            <a:p>
              <a:pPr algn="ctr" eaLnBrk="1" hangingPunct="1">
                <a:spcBef>
                  <a:spcPct val="0"/>
                </a:spcBef>
                <a:buClrTx/>
                <a:buFontTx/>
                <a:buNone/>
              </a:pPr>
              <a:r>
                <a:rPr lang="en-US" altLang="zh-CN" sz="2400"/>
                <a:t>num</a:t>
              </a:r>
            </a:p>
            <a:p>
              <a:pPr algn="ctr" eaLnBrk="1" hangingPunct="1">
                <a:spcBef>
                  <a:spcPct val="0"/>
                </a:spcBef>
                <a:buClrTx/>
                <a:buFontTx/>
                <a:buNone/>
              </a:pPr>
              <a:endParaRPr lang="en-US" altLang="zh-CN" sz="2400"/>
            </a:p>
          </p:txBody>
        </p:sp>
        <p:sp>
          <p:nvSpPr>
            <p:cNvPr id="29" name="Rectangle 59">
              <a:extLst>
                <a:ext uri="{FF2B5EF4-FFF2-40B4-BE49-F238E27FC236}">
                  <a16:creationId xmlns:a16="http://schemas.microsoft.com/office/drawing/2014/main" id="{86CD12A4-A245-4A4B-9412-AEDCED5685D1}"/>
                </a:ext>
              </a:extLst>
            </p:cNvPr>
            <p:cNvSpPr>
              <a:spLocks noChangeArrowheads="1"/>
            </p:cNvSpPr>
            <p:nvPr/>
          </p:nvSpPr>
          <p:spPr bwMode="auto">
            <a:xfrm>
              <a:off x="1519" y="3134"/>
              <a:ext cx="771" cy="709"/>
            </a:xfrm>
            <a:prstGeom prst="rect">
              <a:avLst/>
            </a:prstGeom>
            <a:solidFill>
              <a:srgbClr val="FFF6D1"/>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endParaRPr lang="en-US" altLang="zh-CN" sz="1800"/>
            </a:p>
            <a:p>
              <a:pPr algn="ctr" eaLnBrk="1" hangingPunct="1">
                <a:spcBef>
                  <a:spcPct val="0"/>
                </a:spcBef>
                <a:buClrTx/>
                <a:buFontTx/>
                <a:buNone/>
              </a:pPr>
              <a:r>
                <a:rPr lang="en-US" altLang="zh-CN" sz="2400"/>
                <a:t>name</a:t>
              </a:r>
            </a:p>
            <a:p>
              <a:pPr algn="ctr" eaLnBrk="1" hangingPunct="1">
                <a:spcBef>
                  <a:spcPct val="0"/>
                </a:spcBef>
                <a:buClrTx/>
                <a:buFontTx/>
                <a:buNone/>
              </a:pPr>
              <a:endParaRPr lang="en-US" altLang="zh-CN" sz="2400"/>
            </a:p>
          </p:txBody>
        </p:sp>
        <p:sp>
          <p:nvSpPr>
            <p:cNvPr id="30" name="Rectangle 60">
              <a:extLst>
                <a:ext uri="{FF2B5EF4-FFF2-40B4-BE49-F238E27FC236}">
                  <a16:creationId xmlns:a16="http://schemas.microsoft.com/office/drawing/2014/main" id="{6AB1495F-A55A-4FF3-9776-1A85106B5916}"/>
                </a:ext>
              </a:extLst>
            </p:cNvPr>
            <p:cNvSpPr>
              <a:spLocks noChangeArrowheads="1"/>
            </p:cNvSpPr>
            <p:nvPr/>
          </p:nvSpPr>
          <p:spPr bwMode="auto">
            <a:xfrm>
              <a:off x="2290" y="3134"/>
              <a:ext cx="590" cy="70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endParaRPr lang="en-US" altLang="zh-CN" sz="1800"/>
            </a:p>
            <a:p>
              <a:pPr algn="ctr" eaLnBrk="1" hangingPunct="1">
                <a:spcBef>
                  <a:spcPct val="0"/>
                </a:spcBef>
                <a:buClrTx/>
                <a:buFontTx/>
                <a:buNone/>
              </a:pPr>
              <a:r>
                <a:rPr lang="en-US" altLang="zh-CN" sz="2400"/>
                <a:t>sex</a:t>
              </a:r>
            </a:p>
            <a:p>
              <a:pPr algn="ctr" eaLnBrk="1" hangingPunct="1">
                <a:spcBef>
                  <a:spcPct val="0"/>
                </a:spcBef>
                <a:buClrTx/>
                <a:buFontTx/>
                <a:buNone/>
              </a:pPr>
              <a:endParaRPr lang="en-US" altLang="zh-CN" sz="2400"/>
            </a:p>
          </p:txBody>
        </p:sp>
        <p:sp>
          <p:nvSpPr>
            <p:cNvPr id="31" name="Rectangle 61">
              <a:extLst>
                <a:ext uri="{FF2B5EF4-FFF2-40B4-BE49-F238E27FC236}">
                  <a16:creationId xmlns:a16="http://schemas.microsoft.com/office/drawing/2014/main" id="{3CB1EDAC-680A-401A-A217-CEEA3FCD8A22}"/>
                </a:ext>
              </a:extLst>
            </p:cNvPr>
            <p:cNvSpPr>
              <a:spLocks noChangeArrowheads="1"/>
            </p:cNvSpPr>
            <p:nvPr/>
          </p:nvSpPr>
          <p:spPr bwMode="auto">
            <a:xfrm>
              <a:off x="2880" y="3134"/>
              <a:ext cx="726" cy="709"/>
            </a:xfrm>
            <a:prstGeom prst="rect">
              <a:avLst/>
            </a:prstGeom>
            <a:solidFill>
              <a:srgbClr val="FDE3DB"/>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endParaRPr lang="en-US" altLang="zh-CN" sz="1800"/>
            </a:p>
            <a:p>
              <a:pPr algn="ctr" eaLnBrk="1" hangingPunct="1">
                <a:spcBef>
                  <a:spcPct val="0"/>
                </a:spcBef>
                <a:buClrTx/>
                <a:buFontTx/>
                <a:buNone/>
              </a:pPr>
              <a:r>
                <a:rPr lang="en-US" altLang="zh-CN" sz="2400"/>
                <a:t>score</a:t>
              </a:r>
            </a:p>
            <a:p>
              <a:pPr algn="ctr" eaLnBrk="1" hangingPunct="1">
                <a:spcBef>
                  <a:spcPct val="0"/>
                </a:spcBef>
                <a:buClrTx/>
                <a:buFontTx/>
                <a:buNone/>
              </a:pPr>
              <a:endParaRPr lang="en-US" altLang="zh-CN" sz="2400"/>
            </a:p>
          </p:txBody>
        </p:sp>
      </p:grpSp>
      <p:sp>
        <p:nvSpPr>
          <p:cNvPr id="32" name="Text Box 63">
            <a:extLst>
              <a:ext uri="{FF2B5EF4-FFF2-40B4-BE49-F238E27FC236}">
                <a16:creationId xmlns:a16="http://schemas.microsoft.com/office/drawing/2014/main" id="{D65F615A-DBD5-4A34-B46C-1053EFB64D72}"/>
              </a:ext>
            </a:extLst>
          </p:cNvPr>
          <p:cNvSpPr txBox="1">
            <a:spLocks noChangeArrowheads="1"/>
          </p:cNvSpPr>
          <p:nvPr/>
        </p:nvSpPr>
        <p:spPr bwMode="auto">
          <a:xfrm>
            <a:off x="4693228" y="4720474"/>
            <a:ext cx="6146800" cy="1016000"/>
          </a:xfrm>
          <a:prstGeom prst="rect">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FontTx/>
              <a:buNone/>
            </a:pPr>
            <a:r>
              <a:rPr lang="en-US" altLang="zh-CN" sz="2000" dirty="0"/>
              <a:t>“</a:t>
            </a:r>
            <a:r>
              <a:rPr lang="zh-CN" altLang="en-US" sz="2000" dirty="0"/>
              <a:t>结构体” 是我们从实践需求出发，找出的一种新的数据类型。这印证了“实践决定了认识的方向”这个朴素的哲学基本原理。</a:t>
            </a:r>
          </a:p>
        </p:txBody>
      </p:sp>
    </p:spTree>
    <p:custDataLst>
      <p:tags r:id="rId1"/>
    </p:custDataLst>
    <p:extLst>
      <p:ext uri="{BB962C8B-B14F-4D97-AF65-F5344CB8AC3E}">
        <p14:creationId xmlns:p14="http://schemas.microsoft.com/office/powerpoint/2010/main" val="187893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27" presetClass="entr" presetSubtype="0" fill="hold" grpId="0" nodeType="withEffect">
                                  <p:stCondLst>
                                    <p:cond delay="0"/>
                                  </p:stCondLst>
                                  <p:iterate type="lt">
                                    <p:tmPct val="50000"/>
                                  </p:iterate>
                                  <p:childTnLst>
                                    <p:set>
                                      <p:cBhvr>
                                        <p:cTn id="9"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10"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12" dur="80"/>
                                        <p:tgtEl>
                                          <p:spTgt spid="5">
                                            <p:txEl>
                                              <p:pRg st="0" end="0"/>
                                            </p:txEl>
                                          </p:spTgt>
                                        </p:tgtEl>
                                        <p:attrNameLst>
                                          <p:attrName>fill.type</p:attrName>
                                        </p:attrNameLst>
                                      </p:cBhvr>
                                      <p:to>
                                        <p:strVal val="solid"/>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cBhvr additive="base">
                                        <p:cTn id="17" dur="500" fill="hold"/>
                                        <p:tgtEl>
                                          <p:spTgt spid="35"/>
                                        </p:tgtEl>
                                        <p:attrNameLst>
                                          <p:attrName>ppt_x</p:attrName>
                                        </p:attrNameLst>
                                      </p:cBhvr>
                                      <p:tavLst>
                                        <p:tav tm="0">
                                          <p:val>
                                            <p:strVal val="#ppt_x"/>
                                          </p:val>
                                        </p:tav>
                                        <p:tav tm="100000">
                                          <p:val>
                                            <p:strVal val="#ppt_x"/>
                                          </p:val>
                                        </p:tav>
                                      </p:tavLst>
                                    </p:anim>
                                    <p:anim calcmode="lin" valueType="num">
                                      <p:cBhvr additive="base">
                                        <p:cTn id="1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repeatCount="300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1000"/>
                                        <p:tgtEl>
                                          <p:spTgt spid="26"/>
                                        </p:tgtEl>
                                      </p:cBhvr>
                                    </p:animEffect>
                                  </p:childTnLst>
                                </p:cTn>
                              </p:par>
                            </p:childTnLst>
                          </p:cTn>
                        </p:par>
                        <p:par>
                          <p:cTn id="24" fill="hold">
                            <p:stCondLst>
                              <p:cond delay="3000"/>
                            </p:stCondLst>
                            <p:childTnLst>
                              <p:par>
                                <p:cTn id="25" presetID="17" presetClass="entr" presetSubtype="8"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ppt_x</p:attrName>
                                        </p:attrNameLst>
                                      </p:cBhvr>
                                      <p:tavLst>
                                        <p:tav tm="0">
                                          <p:val>
                                            <p:strVal val="#ppt_x-#ppt_w/2"/>
                                          </p:val>
                                        </p:tav>
                                        <p:tav tm="100000">
                                          <p:val>
                                            <p:strVal val="#ppt_x"/>
                                          </p:val>
                                        </p:tav>
                                      </p:tavLst>
                                    </p:anim>
                                    <p:anim calcmode="lin" valueType="num">
                                      <p:cBhvr>
                                        <p:cTn id="28" dur="500" fill="hold"/>
                                        <p:tgtEl>
                                          <p:spTgt spid="27"/>
                                        </p:tgtEl>
                                        <p:attrNameLst>
                                          <p:attrName>ppt_y</p:attrName>
                                        </p:attrNameLst>
                                      </p:cBhvr>
                                      <p:tavLst>
                                        <p:tav tm="0">
                                          <p:val>
                                            <p:strVal val="#ppt_y"/>
                                          </p:val>
                                        </p:tav>
                                        <p:tav tm="100000">
                                          <p:val>
                                            <p:strVal val="#ppt_y"/>
                                          </p:val>
                                        </p:tav>
                                      </p:tavLst>
                                    </p:anim>
                                    <p:anim calcmode="lin" valueType="num">
                                      <p:cBhvr>
                                        <p:cTn id="29" dur="500" fill="hold"/>
                                        <p:tgtEl>
                                          <p:spTgt spid="27"/>
                                        </p:tgtEl>
                                        <p:attrNameLst>
                                          <p:attrName>ppt_w</p:attrName>
                                        </p:attrNameLst>
                                      </p:cBhvr>
                                      <p:tavLst>
                                        <p:tav tm="0">
                                          <p:val>
                                            <p:fltVal val="0"/>
                                          </p:val>
                                        </p:tav>
                                        <p:tav tm="100000">
                                          <p:val>
                                            <p:strVal val="#ppt_w"/>
                                          </p:val>
                                        </p:tav>
                                      </p:tavLst>
                                    </p:anim>
                                    <p:anim calcmode="lin" valueType="num">
                                      <p:cBhvr>
                                        <p:cTn id="30" dur="5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ppt_x"/>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35" grpId="0"/>
      <p:bldP spid="26" grpId="0" animBg="1"/>
      <p:bldP spid="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44DF58-8E76-4FA4-A6AB-B91DFC203656}"/>
              </a:ext>
            </a:extLst>
          </p:cNvPr>
          <p:cNvSpPr>
            <a:spLocks noGrp="1"/>
          </p:cNvSpPr>
          <p:nvPr>
            <p:ph type="title"/>
          </p:nvPr>
        </p:nvSpPr>
        <p:spPr>
          <a:xfrm>
            <a:off x="1548170" y="695039"/>
            <a:ext cx="10018713" cy="1253836"/>
          </a:xfrm>
        </p:spPr>
        <p:txBody>
          <a:bodyPr/>
          <a:lstStyle/>
          <a:p>
            <a:pPr algn="l"/>
            <a:r>
              <a:rPr lang="zh-CN" altLang="en-US" dirty="0"/>
              <a:t>怎么定义和使用结构 体？</a:t>
            </a:r>
          </a:p>
        </p:txBody>
      </p:sp>
      <p:sp>
        <p:nvSpPr>
          <p:cNvPr id="6" name="Text Box 4">
            <a:extLst>
              <a:ext uri="{FF2B5EF4-FFF2-40B4-BE49-F238E27FC236}">
                <a16:creationId xmlns:a16="http://schemas.microsoft.com/office/drawing/2014/main" id="{A697713A-0889-4DA7-998A-9443EC569DF3}"/>
              </a:ext>
            </a:extLst>
          </p:cNvPr>
          <p:cNvSpPr txBox="1">
            <a:spLocks noChangeArrowheads="1"/>
          </p:cNvSpPr>
          <p:nvPr/>
        </p:nvSpPr>
        <p:spPr bwMode="auto">
          <a:xfrm>
            <a:off x="1928668" y="1948875"/>
            <a:ext cx="3744913" cy="2676525"/>
          </a:xfrm>
          <a:prstGeom prst="rect">
            <a:avLst/>
          </a:prstGeom>
          <a:solidFill>
            <a:schemeClr val="bg1">
              <a:alpha val="80000"/>
            </a:schemeClr>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zh-CN" sz="2400" b="1" dirty="0">
                <a:ea typeface="黑体" panose="02010609060101010101" pitchFamily="49" charset="-122"/>
              </a:rPr>
              <a:t>struct student</a:t>
            </a:r>
          </a:p>
          <a:p>
            <a:pPr algn="l"/>
            <a:r>
              <a:rPr lang="en-US" altLang="zh-CN" sz="2400" b="1" dirty="0">
                <a:ea typeface="黑体" panose="02010609060101010101" pitchFamily="49" charset="-122"/>
              </a:rPr>
              <a:t>{</a:t>
            </a:r>
          </a:p>
          <a:p>
            <a:pPr algn="l"/>
            <a:r>
              <a:rPr lang="en-US" altLang="zh-CN" sz="2400" b="1" dirty="0">
                <a:ea typeface="黑体" panose="02010609060101010101" pitchFamily="49" charset="-122"/>
              </a:rPr>
              <a:t>        int num;</a:t>
            </a:r>
          </a:p>
          <a:p>
            <a:pPr algn="l"/>
            <a:r>
              <a:rPr lang="en-US" altLang="zh-CN" sz="2400" b="1" dirty="0">
                <a:ea typeface="黑体" panose="02010609060101010101" pitchFamily="49" charset="-122"/>
              </a:rPr>
              <a:t>        char name[20];</a:t>
            </a:r>
          </a:p>
          <a:p>
            <a:pPr algn="l"/>
            <a:r>
              <a:rPr lang="en-US" altLang="zh-CN" sz="2400" b="1" dirty="0">
                <a:ea typeface="黑体" panose="02010609060101010101" pitchFamily="49" charset="-122"/>
              </a:rPr>
              <a:t>        char sex;</a:t>
            </a:r>
          </a:p>
          <a:p>
            <a:pPr algn="l"/>
            <a:r>
              <a:rPr lang="en-US" altLang="zh-CN" sz="2400" b="1" dirty="0">
                <a:ea typeface="黑体" panose="02010609060101010101" pitchFamily="49" charset="-122"/>
              </a:rPr>
              <a:t>        float score;</a:t>
            </a:r>
          </a:p>
          <a:p>
            <a:pPr algn="l"/>
            <a:r>
              <a:rPr lang="en-US" altLang="zh-CN" sz="2400" b="1" dirty="0">
                <a:ea typeface="黑体" panose="02010609060101010101" pitchFamily="49" charset="-122"/>
              </a:rPr>
              <a:t>};</a:t>
            </a:r>
          </a:p>
        </p:txBody>
      </p:sp>
      <p:sp>
        <p:nvSpPr>
          <p:cNvPr id="8" name="Rectangle 20">
            <a:extLst>
              <a:ext uri="{FF2B5EF4-FFF2-40B4-BE49-F238E27FC236}">
                <a16:creationId xmlns:a16="http://schemas.microsoft.com/office/drawing/2014/main" id="{31E380C4-4C61-421E-97E2-0B26DDFA0BB6}"/>
              </a:ext>
            </a:extLst>
          </p:cNvPr>
          <p:cNvSpPr>
            <a:spLocks noChangeArrowheads="1"/>
          </p:cNvSpPr>
          <p:nvPr/>
        </p:nvSpPr>
        <p:spPr bwMode="auto">
          <a:xfrm>
            <a:off x="6078249" y="3294134"/>
            <a:ext cx="3816350" cy="627062"/>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zh-CN" altLang="en-US"/>
          </a:p>
        </p:txBody>
      </p:sp>
      <p:sp>
        <p:nvSpPr>
          <p:cNvPr id="9" name="Text Box 24">
            <a:extLst>
              <a:ext uri="{FF2B5EF4-FFF2-40B4-BE49-F238E27FC236}">
                <a16:creationId xmlns:a16="http://schemas.microsoft.com/office/drawing/2014/main" id="{6FF9056E-A1E9-49CD-B8D6-ECA963DD5E02}"/>
              </a:ext>
            </a:extLst>
          </p:cNvPr>
          <p:cNvSpPr txBox="1">
            <a:spLocks noChangeArrowheads="1"/>
          </p:cNvSpPr>
          <p:nvPr/>
        </p:nvSpPr>
        <p:spPr bwMode="auto">
          <a:xfrm>
            <a:off x="8777432" y="3357780"/>
            <a:ext cx="1027113" cy="485775"/>
          </a:xfrm>
          <a:prstGeom prst="rect">
            <a:avLst/>
          </a:prstGeom>
          <a:solidFill>
            <a:schemeClr val="accent1">
              <a:alpha val="70000"/>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dirty="0">
                <a:ea typeface="黑体" panose="02010609060101010101" pitchFamily="49" charset="-122"/>
              </a:rPr>
              <a:t>score</a:t>
            </a:r>
          </a:p>
        </p:txBody>
      </p:sp>
      <p:sp>
        <p:nvSpPr>
          <p:cNvPr id="10" name="Text Box 18">
            <a:extLst>
              <a:ext uri="{FF2B5EF4-FFF2-40B4-BE49-F238E27FC236}">
                <a16:creationId xmlns:a16="http://schemas.microsoft.com/office/drawing/2014/main" id="{80379C5F-2565-4C2F-80FB-32C27419BBFC}"/>
              </a:ext>
            </a:extLst>
          </p:cNvPr>
          <p:cNvSpPr txBox="1">
            <a:spLocks noChangeArrowheads="1"/>
          </p:cNvSpPr>
          <p:nvPr/>
        </p:nvSpPr>
        <p:spPr bwMode="auto">
          <a:xfrm>
            <a:off x="8055119" y="3364779"/>
            <a:ext cx="722313" cy="485775"/>
          </a:xfrm>
          <a:prstGeom prst="rect">
            <a:avLst/>
          </a:prstGeom>
          <a:solidFill>
            <a:srgbClr val="FF9900">
              <a:alpha val="70000"/>
            </a:srgb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dirty="0">
                <a:ea typeface="黑体" panose="02010609060101010101" pitchFamily="49" charset="-122"/>
              </a:rPr>
              <a:t>sex</a:t>
            </a:r>
          </a:p>
        </p:txBody>
      </p:sp>
      <p:sp>
        <p:nvSpPr>
          <p:cNvPr id="12" name="Text Box 17">
            <a:extLst>
              <a:ext uri="{FF2B5EF4-FFF2-40B4-BE49-F238E27FC236}">
                <a16:creationId xmlns:a16="http://schemas.microsoft.com/office/drawing/2014/main" id="{9449F079-C07D-4BC9-8045-BCD797A8FB44}"/>
              </a:ext>
            </a:extLst>
          </p:cNvPr>
          <p:cNvSpPr txBox="1">
            <a:spLocks noChangeArrowheads="1"/>
          </p:cNvSpPr>
          <p:nvPr/>
        </p:nvSpPr>
        <p:spPr bwMode="auto">
          <a:xfrm>
            <a:off x="7028006" y="3365142"/>
            <a:ext cx="1009650" cy="485775"/>
          </a:xfrm>
          <a:prstGeom prst="rect">
            <a:avLst/>
          </a:prstGeom>
          <a:solidFill>
            <a:srgbClr val="FFFF00">
              <a:alpha val="70000"/>
            </a:srgb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dirty="0">
                <a:ea typeface="黑体" panose="02010609060101010101" pitchFamily="49" charset="-122"/>
              </a:rPr>
              <a:t>name</a:t>
            </a:r>
          </a:p>
        </p:txBody>
      </p:sp>
      <p:sp>
        <p:nvSpPr>
          <p:cNvPr id="13" name="Text Box 16">
            <a:extLst>
              <a:ext uri="{FF2B5EF4-FFF2-40B4-BE49-F238E27FC236}">
                <a16:creationId xmlns:a16="http://schemas.microsoft.com/office/drawing/2014/main" id="{10C69E6E-4776-45F7-B3CD-495DC2726233}"/>
              </a:ext>
            </a:extLst>
          </p:cNvPr>
          <p:cNvSpPr txBox="1">
            <a:spLocks noChangeArrowheads="1"/>
          </p:cNvSpPr>
          <p:nvPr/>
        </p:nvSpPr>
        <p:spPr bwMode="auto">
          <a:xfrm>
            <a:off x="6153223" y="3364778"/>
            <a:ext cx="855662" cy="485775"/>
          </a:xfrm>
          <a:prstGeom prst="rect">
            <a:avLst/>
          </a:prstGeom>
          <a:solidFill>
            <a:schemeClr val="folHlink">
              <a:alpha val="70000"/>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dirty="0">
                <a:ea typeface="黑体" panose="02010609060101010101" pitchFamily="49" charset="-122"/>
              </a:rPr>
              <a:t>num</a:t>
            </a:r>
          </a:p>
        </p:txBody>
      </p:sp>
      <p:sp>
        <p:nvSpPr>
          <p:cNvPr id="14" name="Text Box 19">
            <a:extLst>
              <a:ext uri="{FF2B5EF4-FFF2-40B4-BE49-F238E27FC236}">
                <a16:creationId xmlns:a16="http://schemas.microsoft.com/office/drawing/2014/main" id="{3C1817D3-67F4-40B0-8766-AE344105087A}"/>
              </a:ext>
            </a:extLst>
          </p:cNvPr>
          <p:cNvSpPr txBox="1">
            <a:spLocks noChangeArrowheads="1"/>
          </p:cNvSpPr>
          <p:nvPr/>
        </p:nvSpPr>
        <p:spPr bwMode="auto">
          <a:xfrm>
            <a:off x="7335944" y="2801430"/>
            <a:ext cx="128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ea typeface="黑体" panose="02010609060101010101" pitchFamily="49" charset="-122"/>
              </a:rPr>
              <a:t>student</a:t>
            </a:r>
          </a:p>
        </p:txBody>
      </p:sp>
    </p:spTree>
    <p:custDataLst>
      <p:tags r:id="rId1"/>
    </p:custDataLst>
    <p:extLst>
      <p:ext uri="{BB962C8B-B14F-4D97-AF65-F5344CB8AC3E}">
        <p14:creationId xmlns:p14="http://schemas.microsoft.com/office/powerpoint/2010/main" val="161556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ppt_w/2"/>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ppt_w</p:attrName>
                                        </p:attrNameLst>
                                      </p:cBhvr>
                                      <p:tavLst>
                                        <p:tav tm="0">
                                          <p:val>
                                            <p:fltVal val="0"/>
                                          </p:val>
                                        </p:tav>
                                        <p:tav tm="100000">
                                          <p:val>
                                            <p:strVal val="#ppt_w"/>
                                          </p:val>
                                        </p:tav>
                                      </p:tavLst>
                                    </p:anim>
                                    <p:anim calcmode="lin" valueType="num">
                                      <p:cBhvr>
                                        <p:cTn id="10"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strVal val="#ppt_w+.3"/>
                                          </p:val>
                                        </p:tav>
                                        <p:tav tm="100000">
                                          <p:val>
                                            <p:strVal val="#ppt_w"/>
                                          </p:val>
                                        </p:tav>
                                      </p:tavLst>
                                    </p:anim>
                                    <p:anim calcmode="lin" valueType="num">
                                      <p:cBhvr>
                                        <p:cTn id="16" dur="1000" fill="hold"/>
                                        <p:tgtEl>
                                          <p:spTgt spid="8"/>
                                        </p:tgtEl>
                                        <p:attrNameLst>
                                          <p:attrName>ppt_h</p:attrName>
                                        </p:attrNameLst>
                                      </p:cBhvr>
                                      <p:tavLst>
                                        <p:tav tm="0">
                                          <p:val>
                                            <p:strVal val="#ppt_h"/>
                                          </p:val>
                                        </p:tav>
                                        <p:tav tm="100000">
                                          <p:val>
                                            <p:strVal val="#ppt_h"/>
                                          </p:val>
                                        </p:tav>
                                      </p:tavLst>
                                    </p:anim>
                                    <p:animEffect transition="in" filter="fade">
                                      <p:cBhvr>
                                        <p:cTn id="17" dur="1000"/>
                                        <p:tgtEl>
                                          <p:spTgt spid="8"/>
                                        </p:tgtEl>
                                      </p:cBhvr>
                                    </p:animEffect>
                                  </p:childTnLst>
                                </p:cTn>
                              </p:par>
                            </p:childTnLst>
                          </p:cTn>
                        </p:par>
                        <p:par>
                          <p:cTn id="18" fill="hold">
                            <p:stCondLst>
                              <p:cond delay="1000"/>
                            </p:stCondLst>
                            <p:childTnLst>
                              <p:par>
                                <p:cTn id="19" presetID="1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slide(fromTop)">
                                      <p:cBhvr>
                                        <p:cTn id="21" dur="500"/>
                                        <p:tgtEl>
                                          <p:spTgt spid="9"/>
                                        </p:tgtEl>
                                      </p:cBhvr>
                                    </p:animEffect>
                                  </p:childTnLst>
                                </p:cTn>
                              </p:par>
                            </p:childTnLst>
                          </p:cTn>
                        </p:par>
                        <p:par>
                          <p:cTn id="22" fill="hold">
                            <p:stCondLst>
                              <p:cond delay="1500"/>
                            </p:stCondLst>
                            <p:childTnLst>
                              <p:par>
                                <p:cTn id="23" presetID="1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slide(fromTop)">
                                      <p:cBhvr>
                                        <p:cTn id="25" dur="500"/>
                                        <p:tgtEl>
                                          <p:spTgt spid="10"/>
                                        </p:tgtEl>
                                      </p:cBhvr>
                                    </p:animEffect>
                                  </p:childTnLst>
                                </p:cTn>
                              </p:par>
                            </p:childTnLst>
                          </p:cTn>
                        </p:par>
                        <p:par>
                          <p:cTn id="26" fill="hold">
                            <p:stCondLst>
                              <p:cond delay="2000"/>
                            </p:stCondLst>
                            <p:childTnLst>
                              <p:par>
                                <p:cTn id="27" presetID="12" presetClass="entr" presetSubtype="1"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lide(fromTop)">
                                      <p:cBhvr>
                                        <p:cTn id="29" dur="500"/>
                                        <p:tgtEl>
                                          <p:spTgt spid="12"/>
                                        </p:tgtEl>
                                      </p:cBhvr>
                                    </p:animEffect>
                                  </p:childTnLst>
                                </p:cTn>
                              </p:par>
                            </p:childTnLst>
                          </p:cTn>
                        </p:par>
                        <p:par>
                          <p:cTn id="30" fill="hold">
                            <p:stCondLst>
                              <p:cond delay="2500"/>
                            </p:stCondLst>
                            <p:childTnLst>
                              <p:par>
                                <p:cTn id="31" presetID="12" presetClass="entr" presetSubtype="1"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slide(fromTop)">
                                      <p:cBhvr>
                                        <p:cTn id="33" dur="1000"/>
                                        <p:tgtEl>
                                          <p:spTgt spid="13"/>
                                        </p:tgtEl>
                                      </p:cBhvr>
                                    </p:animEffect>
                                  </p:childTnLst>
                                </p:cTn>
                              </p:par>
                            </p:childTnLst>
                          </p:cTn>
                        </p:par>
                        <p:par>
                          <p:cTn id="34" fill="hold">
                            <p:stCondLst>
                              <p:cond delay="3500"/>
                            </p:stCondLst>
                            <p:childTnLst>
                              <p:par>
                                <p:cTn id="35" presetID="12" presetClass="entr" presetSubtype="4"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slide(fromBottom)">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2" grpId="0" animBg="1"/>
      <p:bldP spid="13" grpId="0" animBg="1"/>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44DF58-8E76-4FA4-A6AB-B91DFC203656}"/>
              </a:ext>
            </a:extLst>
          </p:cNvPr>
          <p:cNvSpPr>
            <a:spLocks noGrp="1"/>
          </p:cNvSpPr>
          <p:nvPr>
            <p:ph type="title"/>
          </p:nvPr>
        </p:nvSpPr>
        <p:spPr>
          <a:xfrm>
            <a:off x="1548170" y="695039"/>
            <a:ext cx="10018713" cy="1253836"/>
          </a:xfrm>
        </p:spPr>
        <p:txBody>
          <a:bodyPr/>
          <a:lstStyle/>
          <a:p>
            <a:pPr algn="l"/>
            <a:r>
              <a:rPr lang="zh-CN" altLang="en-US" dirty="0"/>
              <a:t>课中小结：</a:t>
            </a:r>
          </a:p>
        </p:txBody>
      </p:sp>
      <p:sp>
        <p:nvSpPr>
          <p:cNvPr id="4" name="Text Box 63">
            <a:extLst>
              <a:ext uri="{FF2B5EF4-FFF2-40B4-BE49-F238E27FC236}">
                <a16:creationId xmlns:a16="http://schemas.microsoft.com/office/drawing/2014/main" id="{B508DE8D-9179-489D-8476-9D810B9F739E}"/>
              </a:ext>
            </a:extLst>
          </p:cNvPr>
          <p:cNvSpPr txBox="1">
            <a:spLocks noChangeArrowheads="1"/>
          </p:cNvSpPr>
          <p:nvPr/>
        </p:nvSpPr>
        <p:spPr bwMode="auto">
          <a:xfrm>
            <a:off x="1548170" y="1948875"/>
            <a:ext cx="9281392" cy="1433341"/>
          </a:xfrm>
          <a:prstGeom prst="rect">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342900" indent="-342900">
              <a:lnSpc>
                <a:spcPct val="150000"/>
              </a:lnSpc>
              <a:spcBef>
                <a:spcPct val="0"/>
              </a:spcBef>
              <a:buClrTx/>
              <a:buFont typeface="Wingdings" panose="05000000000000000000" pitchFamily="2" charset="2"/>
              <a:buChar char="Ø"/>
            </a:pPr>
            <a:r>
              <a:rPr lang="zh-CN" altLang="en-US" sz="2000" dirty="0">
                <a:latin typeface="+mj-ea"/>
                <a:ea typeface="+mj-ea"/>
              </a:rPr>
              <a:t>在尝试已有数据类型均不能完整描述数据对象的信息时，想到了引入新的实体来解决实际应用需求，而</a:t>
            </a:r>
            <a:r>
              <a:rPr lang="en-US" altLang="zh-CN" sz="2000" dirty="0">
                <a:latin typeface="+mj-ea"/>
                <a:ea typeface="+mj-ea"/>
              </a:rPr>
              <a:t>C</a:t>
            </a:r>
            <a:r>
              <a:rPr lang="zh-CN" altLang="en-US" sz="2000" dirty="0">
                <a:latin typeface="+mj-ea"/>
                <a:ea typeface="+mj-ea"/>
              </a:rPr>
              <a:t>语言体系刚好就时这样一个允许创新的体系，不是一成不变的语言体系。所以大家要做好“活到老，学到老”的思想准备。</a:t>
            </a:r>
            <a:endParaRPr lang="en-US" altLang="zh-CN" sz="2000" dirty="0">
              <a:latin typeface="+mj-ea"/>
              <a:ea typeface="+mj-ea"/>
            </a:endParaRPr>
          </a:p>
        </p:txBody>
      </p:sp>
      <p:sp>
        <p:nvSpPr>
          <p:cNvPr id="5" name="Text Box 63">
            <a:extLst>
              <a:ext uri="{FF2B5EF4-FFF2-40B4-BE49-F238E27FC236}">
                <a16:creationId xmlns:a16="http://schemas.microsoft.com/office/drawing/2014/main" id="{C8451A1B-2670-475D-9F73-FB66A9B1BFEC}"/>
              </a:ext>
            </a:extLst>
          </p:cNvPr>
          <p:cNvSpPr txBox="1">
            <a:spLocks noChangeArrowheads="1"/>
          </p:cNvSpPr>
          <p:nvPr/>
        </p:nvSpPr>
        <p:spPr bwMode="auto">
          <a:xfrm>
            <a:off x="1548170" y="3735867"/>
            <a:ext cx="9281392" cy="971676"/>
          </a:xfrm>
          <a:prstGeom prst="rect">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339966"/>
              </a:buClr>
              <a:buFont typeface="Wingdings" panose="05000000000000000000" pitchFamily="2" charset="2"/>
              <a:buChar char="q"/>
              <a:defRPr sz="2800">
                <a:solidFill>
                  <a:schemeClr val="tx1"/>
                </a:solidFill>
                <a:latin typeface="Arial" panose="020B0604020202020204" pitchFamily="34" charset="0"/>
                <a:ea typeface="黑体" panose="02010609060101010101" pitchFamily="49" charset="-122"/>
              </a:defRPr>
            </a:lvl1pPr>
            <a:lvl2pPr marL="742950" indent="-285750">
              <a:spcBef>
                <a:spcPct val="20000"/>
              </a:spcBef>
              <a:buClr>
                <a:srgbClr val="339966"/>
              </a:buClr>
              <a:buFont typeface="Wingdings" panose="05000000000000000000" pitchFamily="2" charset="2"/>
              <a:buChar char="q"/>
              <a:defRPr sz="2400">
                <a:solidFill>
                  <a:schemeClr val="tx1"/>
                </a:solidFill>
                <a:latin typeface="Arial" panose="020B0604020202020204" pitchFamily="34" charset="0"/>
                <a:ea typeface="黑体" panose="02010609060101010101" pitchFamily="49" charset="-122"/>
              </a:defRPr>
            </a:lvl2pPr>
            <a:lvl3pPr marL="1143000" indent="-228600">
              <a:spcBef>
                <a:spcPct val="20000"/>
              </a:spcBef>
              <a:buClr>
                <a:srgbClr val="339966"/>
              </a:buClr>
              <a:buFont typeface="Wingdings" panose="05000000000000000000" pitchFamily="2" charset="2"/>
              <a:buChar char="q"/>
              <a:defRPr sz="2000">
                <a:solidFill>
                  <a:schemeClr val="tx1"/>
                </a:solidFill>
                <a:latin typeface="Arial" panose="020B0604020202020204" pitchFamily="34" charset="0"/>
                <a:ea typeface="黑体" panose="0201060906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342900" indent="-342900">
              <a:lnSpc>
                <a:spcPct val="150000"/>
              </a:lnSpc>
              <a:spcBef>
                <a:spcPct val="0"/>
              </a:spcBef>
              <a:buClrTx/>
              <a:buFont typeface="Wingdings" panose="05000000000000000000" pitchFamily="2" charset="2"/>
              <a:buChar char="Ø"/>
            </a:pPr>
            <a:r>
              <a:rPr lang="en-US" altLang="zh-CN" sz="2000" dirty="0">
                <a:latin typeface="+mj-ea"/>
                <a:ea typeface="+mj-ea"/>
              </a:rPr>
              <a:t>“</a:t>
            </a:r>
            <a:r>
              <a:rPr lang="zh-CN" altLang="en-US" sz="2000" dirty="0">
                <a:latin typeface="+mj-ea"/>
                <a:ea typeface="+mj-ea"/>
              </a:rPr>
              <a:t>结构体” 是我们从实践需求出发，找出的一种新的数据类型。这印证了“实践决定了认识的方向”这个朴素的哲学基本原理。</a:t>
            </a:r>
            <a:endParaRPr lang="en-US" altLang="zh-CN" sz="2000" dirty="0">
              <a:latin typeface="+mj-ea"/>
              <a:ea typeface="+mj-ea"/>
            </a:endParaRPr>
          </a:p>
        </p:txBody>
      </p:sp>
    </p:spTree>
    <p:extLst>
      <p:ext uri="{BB962C8B-B14F-4D97-AF65-F5344CB8AC3E}">
        <p14:creationId xmlns:p14="http://schemas.microsoft.com/office/powerpoint/2010/main" val="253178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Right)">
                                      <p:cBhvr>
                                        <p:cTn id="7" dur="500"/>
                                        <p:tgtEl>
                                          <p:spTgt spid="4"/>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Righ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44DF58-8E76-4FA4-A6AB-B91DFC203656}"/>
              </a:ext>
            </a:extLst>
          </p:cNvPr>
          <p:cNvSpPr>
            <a:spLocks noGrp="1"/>
          </p:cNvSpPr>
          <p:nvPr>
            <p:ph type="title"/>
          </p:nvPr>
        </p:nvSpPr>
        <p:spPr>
          <a:xfrm>
            <a:off x="1496476" y="333346"/>
            <a:ext cx="10018713" cy="1253836"/>
          </a:xfrm>
        </p:spPr>
        <p:txBody>
          <a:bodyPr/>
          <a:lstStyle/>
          <a:p>
            <a:pPr algn="l"/>
            <a:r>
              <a:rPr lang="zh-CN" altLang="en-US" dirty="0"/>
              <a:t>怎么使用结构 体？</a:t>
            </a:r>
          </a:p>
        </p:txBody>
      </p:sp>
      <p:sp>
        <p:nvSpPr>
          <p:cNvPr id="15" name="灯片编号占位符 3">
            <a:extLst>
              <a:ext uri="{FF2B5EF4-FFF2-40B4-BE49-F238E27FC236}">
                <a16:creationId xmlns:a16="http://schemas.microsoft.com/office/drawing/2014/main" id="{A84EB573-185B-4B26-8458-3465316E780F}"/>
              </a:ext>
            </a:extLst>
          </p:cNvPr>
          <p:cNvSpPr txBox="1">
            <a:spLocks/>
          </p:cNvSpPr>
          <p:nvPr/>
        </p:nvSpPr>
        <p:spPr>
          <a:xfrm>
            <a:off x="755650" y="6381750"/>
            <a:ext cx="2133600" cy="215900"/>
          </a:xfrm>
          <a:prstGeom prst="rect">
            <a:avLst/>
          </a:prstGeom>
        </p:spPr>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FB1B0F9-AC71-45ED-9C7D-A4AF1AC00217}" type="slidenum">
              <a:rPr lang="en-US" altLang="zh-CN" smtClean="0"/>
              <a:pPr/>
              <a:t>15</a:t>
            </a:fld>
            <a:endParaRPr lang="en-US" altLang="zh-CN"/>
          </a:p>
        </p:txBody>
      </p:sp>
      <p:grpSp>
        <p:nvGrpSpPr>
          <p:cNvPr id="16" name="Group 46">
            <a:extLst>
              <a:ext uri="{FF2B5EF4-FFF2-40B4-BE49-F238E27FC236}">
                <a16:creationId xmlns:a16="http://schemas.microsoft.com/office/drawing/2014/main" id="{7D3D31F8-5525-4A41-BC47-9FE0566C0D49}"/>
              </a:ext>
            </a:extLst>
          </p:cNvPr>
          <p:cNvGrpSpPr>
            <a:grpSpLocks/>
          </p:cNvGrpSpPr>
          <p:nvPr/>
        </p:nvGrpSpPr>
        <p:grpSpPr bwMode="auto">
          <a:xfrm>
            <a:off x="2700736" y="2182312"/>
            <a:ext cx="5041900" cy="2263775"/>
            <a:chOff x="431" y="1117"/>
            <a:chExt cx="3176" cy="1426"/>
          </a:xfrm>
        </p:grpSpPr>
        <p:grpSp>
          <p:nvGrpSpPr>
            <p:cNvPr id="17" name="Group 45">
              <a:extLst>
                <a:ext uri="{FF2B5EF4-FFF2-40B4-BE49-F238E27FC236}">
                  <a16:creationId xmlns:a16="http://schemas.microsoft.com/office/drawing/2014/main" id="{A26152FF-087E-4966-98B0-0F13A3CF97EE}"/>
                </a:ext>
              </a:extLst>
            </p:cNvPr>
            <p:cNvGrpSpPr>
              <a:grpSpLocks/>
            </p:cNvGrpSpPr>
            <p:nvPr/>
          </p:nvGrpSpPr>
          <p:grpSpPr bwMode="auto">
            <a:xfrm>
              <a:off x="431" y="1117"/>
              <a:ext cx="3176" cy="1426"/>
              <a:chOff x="431" y="1117"/>
              <a:chExt cx="3176" cy="1426"/>
            </a:xfrm>
          </p:grpSpPr>
          <p:sp>
            <p:nvSpPr>
              <p:cNvPr id="24" name="Rectangle 4">
                <a:extLst>
                  <a:ext uri="{FF2B5EF4-FFF2-40B4-BE49-F238E27FC236}">
                    <a16:creationId xmlns:a16="http://schemas.microsoft.com/office/drawing/2014/main" id="{5759A5D8-41E3-4406-BEEE-AF148EFFCE4B}"/>
                  </a:ext>
                </a:extLst>
              </p:cNvPr>
              <p:cNvSpPr>
                <a:spLocks noChangeArrowheads="1"/>
              </p:cNvSpPr>
              <p:nvPr/>
            </p:nvSpPr>
            <p:spPr bwMode="auto">
              <a:xfrm>
                <a:off x="431" y="1207"/>
                <a:ext cx="3176" cy="1336"/>
              </a:xfrm>
              <a:prstGeom prst="rect">
                <a:avLst/>
              </a:prstGeom>
              <a:solidFill>
                <a:srgbClr val="FFFFE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zh-CN" altLang="en-US"/>
              </a:p>
            </p:txBody>
          </p:sp>
          <p:sp>
            <p:nvSpPr>
              <p:cNvPr id="25" name="Text Box 5">
                <a:extLst>
                  <a:ext uri="{FF2B5EF4-FFF2-40B4-BE49-F238E27FC236}">
                    <a16:creationId xmlns:a16="http://schemas.microsoft.com/office/drawing/2014/main" id="{CE6F4472-273F-46D9-A4B4-B40825A14EED}"/>
                  </a:ext>
                </a:extLst>
              </p:cNvPr>
              <p:cNvSpPr txBox="1">
                <a:spLocks noChangeArrowheads="1"/>
              </p:cNvSpPr>
              <p:nvPr/>
            </p:nvSpPr>
            <p:spPr bwMode="auto">
              <a:xfrm>
                <a:off x="1746" y="1117"/>
                <a:ext cx="444"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a:ea typeface="黑体" panose="02010609060101010101" pitchFamily="49" charset="-122"/>
                  </a:rPr>
                  <a:t>内存</a:t>
                </a:r>
              </a:p>
            </p:txBody>
          </p:sp>
        </p:grpSp>
        <p:sp>
          <p:nvSpPr>
            <p:cNvPr id="18" name="Rectangle 6">
              <a:extLst>
                <a:ext uri="{FF2B5EF4-FFF2-40B4-BE49-F238E27FC236}">
                  <a16:creationId xmlns:a16="http://schemas.microsoft.com/office/drawing/2014/main" id="{8DFCB4EA-D951-40F2-9687-A20E0E761257}"/>
                </a:ext>
              </a:extLst>
            </p:cNvPr>
            <p:cNvSpPr>
              <a:spLocks noChangeArrowheads="1"/>
            </p:cNvSpPr>
            <p:nvPr/>
          </p:nvSpPr>
          <p:spPr bwMode="auto">
            <a:xfrm>
              <a:off x="612" y="1888"/>
              <a:ext cx="544" cy="362"/>
            </a:xfrm>
            <a:prstGeom prst="rect">
              <a:avLst/>
            </a:prstGeom>
            <a:solidFill>
              <a:schemeClr val="folHlink">
                <a:alpha val="70000"/>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p>
          </p:txBody>
        </p:sp>
        <p:sp>
          <p:nvSpPr>
            <p:cNvPr id="19" name="Rectangle 7">
              <a:extLst>
                <a:ext uri="{FF2B5EF4-FFF2-40B4-BE49-F238E27FC236}">
                  <a16:creationId xmlns:a16="http://schemas.microsoft.com/office/drawing/2014/main" id="{DE9C2444-E9EE-426A-A40F-232629B6ED01}"/>
                </a:ext>
              </a:extLst>
            </p:cNvPr>
            <p:cNvSpPr>
              <a:spLocks noChangeArrowheads="1"/>
            </p:cNvSpPr>
            <p:nvPr/>
          </p:nvSpPr>
          <p:spPr bwMode="auto">
            <a:xfrm>
              <a:off x="1156" y="1888"/>
              <a:ext cx="953" cy="362"/>
            </a:xfrm>
            <a:prstGeom prst="rect">
              <a:avLst/>
            </a:prstGeom>
            <a:solidFill>
              <a:srgbClr val="FFFF00">
                <a:alpha val="70000"/>
              </a:srgb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p>
          </p:txBody>
        </p:sp>
        <p:sp>
          <p:nvSpPr>
            <p:cNvPr id="20" name="Rectangle 8">
              <a:extLst>
                <a:ext uri="{FF2B5EF4-FFF2-40B4-BE49-F238E27FC236}">
                  <a16:creationId xmlns:a16="http://schemas.microsoft.com/office/drawing/2014/main" id="{E36FCD27-04F2-4CBB-B131-00C32E2AB1B4}"/>
                </a:ext>
              </a:extLst>
            </p:cNvPr>
            <p:cNvSpPr>
              <a:spLocks noChangeArrowheads="1"/>
            </p:cNvSpPr>
            <p:nvPr/>
          </p:nvSpPr>
          <p:spPr bwMode="auto">
            <a:xfrm>
              <a:off x="2109" y="1888"/>
              <a:ext cx="544" cy="362"/>
            </a:xfrm>
            <a:prstGeom prst="rect">
              <a:avLst/>
            </a:prstGeom>
            <a:solidFill>
              <a:srgbClr val="FF9900">
                <a:alpha val="70000"/>
              </a:srgb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p>
          </p:txBody>
        </p:sp>
        <p:sp>
          <p:nvSpPr>
            <p:cNvPr id="21" name="Rectangle 9">
              <a:extLst>
                <a:ext uri="{FF2B5EF4-FFF2-40B4-BE49-F238E27FC236}">
                  <a16:creationId xmlns:a16="http://schemas.microsoft.com/office/drawing/2014/main" id="{E7C95FDC-28E1-4BFA-9715-BADA15874CD2}"/>
                </a:ext>
              </a:extLst>
            </p:cNvPr>
            <p:cNvSpPr>
              <a:spLocks noChangeArrowheads="1"/>
            </p:cNvSpPr>
            <p:nvPr/>
          </p:nvSpPr>
          <p:spPr bwMode="auto">
            <a:xfrm>
              <a:off x="567" y="1842"/>
              <a:ext cx="2721" cy="454"/>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zh-CN" altLang="en-US"/>
            </a:p>
          </p:txBody>
        </p:sp>
        <p:sp>
          <p:nvSpPr>
            <p:cNvPr id="22" name="Text Box 34">
              <a:extLst>
                <a:ext uri="{FF2B5EF4-FFF2-40B4-BE49-F238E27FC236}">
                  <a16:creationId xmlns:a16="http://schemas.microsoft.com/office/drawing/2014/main" id="{F8E7A721-535A-4D9C-9076-F6B9E7157ACF}"/>
                </a:ext>
              </a:extLst>
            </p:cNvPr>
            <p:cNvSpPr txBox="1">
              <a:spLocks noChangeArrowheads="1"/>
            </p:cNvSpPr>
            <p:nvPr/>
          </p:nvSpPr>
          <p:spPr bwMode="auto">
            <a:xfrm>
              <a:off x="1474" y="1389"/>
              <a:ext cx="105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ea typeface="楷体_GB2312" pitchFamily="49" charset="-122"/>
                </a:rPr>
                <a:t>student3</a:t>
              </a:r>
            </a:p>
          </p:txBody>
        </p:sp>
        <p:sp>
          <p:nvSpPr>
            <p:cNvPr id="23" name="Rectangle 40">
              <a:extLst>
                <a:ext uri="{FF2B5EF4-FFF2-40B4-BE49-F238E27FC236}">
                  <a16:creationId xmlns:a16="http://schemas.microsoft.com/office/drawing/2014/main" id="{2B48B8EF-4214-4756-BADD-D8DC685420B3}"/>
                </a:ext>
              </a:extLst>
            </p:cNvPr>
            <p:cNvSpPr>
              <a:spLocks noChangeArrowheads="1"/>
            </p:cNvSpPr>
            <p:nvPr/>
          </p:nvSpPr>
          <p:spPr bwMode="auto">
            <a:xfrm>
              <a:off x="2653" y="1888"/>
              <a:ext cx="544" cy="362"/>
            </a:xfrm>
            <a:prstGeom prst="rect">
              <a:avLst/>
            </a:prstGeom>
            <a:solidFill>
              <a:schemeClr val="accent1">
                <a:alpha val="70000"/>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en-US"/>
            </a:p>
          </p:txBody>
        </p:sp>
      </p:grpSp>
      <p:sp>
        <p:nvSpPr>
          <p:cNvPr id="26" name="Text Box 2">
            <a:extLst>
              <a:ext uri="{FF2B5EF4-FFF2-40B4-BE49-F238E27FC236}">
                <a16:creationId xmlns:a16="http://schemas.microsoft.com/office/drawing/2014/main" id="{34AC590E-DF6B-4D5F-A229-AEA6226C95E2}"/>
              </a:ext>
            </a:extLst>
          </p:cNvPr>
          <p:cNvSpPr txBox="1">
            <a:spLocks noChangeArrowheads="1"/>
          </p:cNvSpPr>
          <p:nvPr/>
        </p:nvSpPr>
        <p:spPr bwMode="auto">
          <a:xfrm>
            <a:off x="2109211" y="1517650"/>
            <a:ext cx="7777162" cy="485775"/>
          </a:xfrm>
          <a:prstGeom prst="rect">
            <a:avLst/>
          </a:prstGeom>
          <a:solidFill>
            <a:schemeClr val="bg1">
              <a:alpha val="80000"/>
            </a:schemeClr>
          </a:solidFill>
          <a:ln w="285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GB" altLang="zh-CN" sz="2400" b="1" dirty="0"/>
              <a:t>struct student student3={3,"Yao Ming ",'M',90.5};</a:t>
            </a:r>
            <a:r>
              <a:rPr lang="en-US" altLang="zh-CN" dirty="0"/>
              <a:t> </a:t>
            </a:r>
          </a:p>
        </p:txBody>
      </p:sp>
      <p:cxnSp>
        <p:nvCxnSpPr>
          <p:cNvPr id="28" name="AutoShape 20">
            <a:extLst>
              <a:ext uri="{FF2B5EF4-FFF2-40B4-BE49-F238E27FC236}">
                <a16:creationId xmlns:a16="http://schemas.microsoft.com/office/drawing/2014/main" id="{9C4B4262-276B-4960-8793-61E1786881E9}"/>
              </a:ext>
            </a:extLst>
          </p:cNvPr>
          <p:cNvCxnSpPr>
            <a:cxnSpLocks noChangeShapeType="1"/>
          </p:cNvCxnSpPr>
          <p:nvPr/>
        </p:nvCxnSpPr>
        <p:spPr bwMode="auto">
          <a:xfrm rot="10800000" flipV="1">
            <a:off x="3385923" y="1898289"/>
            <a:ext cx="2056879" cy="1897718"/>
          </a:xfrm>
          <a:prstGeom prst="curvedConnector3">
            <a:avLst>
              <a:gd name="adj1" fmla="val 50000"/>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21">
            <a:extLst>
              <a:ext uri="{FF2B5EF4-FFF2-40B4-BE49-F238E27FC236}">
                <a16:creationId xmlns:a16="http://schemas.microsoft.com/office/drawing/2014/main" id="{0913463F-79BA-4771-A6B6-1883B052B121}"/>
              </a:ext>
            </a:extLst>
          </p:cNvPr>
          <p:cNvCxnSpPr>
            <a:cxnSpLocks noChangeShapeType="1"/>
            <a:endCxn id="32" idx="2"/>
          </p:cNvCxnSpPr>
          <p:nvPr/>
        </p:nvCxnSpPr>
        <p:spPr bwMode="auto">
          <a:xfrm rot="5400000">
            <a:off x="4575854" y="2084417"/>
            <a:ext cx="1918819" cy="1793784"/>
          </a:xfrm>
          <a:prstGeom prst="curvedConnector3">
            <a:avLst>
              <a:gd name="adj1" fmla="val 111914"/>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AutoShape 22">
            <a:extLst>
              <a:ext uri="{FF2B5EF4-FFF2-40B4-BE49-F238E27FC236}">
                <a16:creationId xmlns:a16="http://schemas.microsoft.com/office/drawing/2014/main" id="{06396424-095B-4061-A032-3872EE7E2067}"/>
              </a:ext>
            </a:extLst>
          </p:cNvPr>
          <p:cNvCxnSpPr>
            <a:cxnSpLocks noChangeShapeType="1"/>
            <a:endCxn id="33" idx="3"/>
          </p:cNvCxnSpPr>
          <p:nvPr/>
        </p:nvCxnSpPr>
        <p:spPr bwMode="auto">
          <a:xfrm rot="5400000">
            <a:off x="5869484" y="1978156"/>
            <a:ext cx="1756431" cy="1733495"/>
          </a:xfrm>
          <a:prstGeom prst="curvedConnector2">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 Box 23">
            <a:extLst>
              <a:ext uri="{FF2B5EF4-FFF2-40B4-BE49-F238E27FC236}">
                <a16:creationId xmlns:a16="http://schemas.microsoft.com/office/drawing/2014/main" id="{DC32A61F-FD83-4B62-99D6-F8FE8C0C3129}"/>
              </a:ext>
            </a:extLst>
          </p:cNvPr>
          <p:cNvSpPr txBox="1">
            <a:spLocks noChangeArrowheads="1"/>
          </p:cNvSpPr>
          <p:nvPr/>
        </p:nvSpPr>
        <p:spPr bwMode="auto">
          <a:xfrm>
            <a:off x="3293148" y="3426624"/>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ea typeface="楷体_GB2312" pitchFamily="49" charset="-122"/>
              </a:rPr>
              <a:t>3</a:t>
            </a:r>
          </a:p>
        </p:txBody>
      </p:sp>
      <p:sp>
        <p:nvSpPr>
          <p:cNvPr id="32" name="Text Box 24">
            <a:extLst>
              <a:ext uri="{FF2B5EF4-FFF2-40B4-BE49-F238E27FC236}">
                <a16:creationId xmlns:a16="http://schemas.microsoft.com/office/drawing/2014/main" id="{15ADB9B0-A33F-4F70-8ECE-B3E0DDF4648E}"/>
              </a:ext>
            </a:extLst>
          </p:cNvPr>
          <p:cNvSpPr txBox="1">
            <a:spLocks noChangeArrowheads="1"/>
          </p:cNvSpPr>
          <p:nvPr/>
        </p:nvSpPr>
        <p:spPr bwMode="auto">
          <a:xfrm>
            <a:off x="3870021" y="3483519"/>
            <a:ext cx="1536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ea typeface="楷体_GB2312" pitchFamily="49" charset="-122"/>
              </a:rPr>
              <a:t>Yao Ming</a:t>
            </a:r>
          </a:p>
        </p:txBody>
      </p:sp>
      <p:sp>
        <p:nvSpPr>
          <p:cNvPr id="33" name="Text Box 25">
            <a:extLst>
              <a:ext uri="{FF2B5EF4-FFF2-40B4-BE49-F238E27FC236}">
                <a16:creationId xmlns:a16="http://schemas.microsoft.com/office/drawing/2014/main" id="{13CF7AAC-5972-41F2-A696-0EE52C191379}"/>
              </a:ext>
            </a:extLst>
          </p:cNvPr>
          <p:cNvSpPr txBox="1">
            <a:spLocks noChangeArrowheads="1"/>
          </p:cNvSpPr>
          <p:nvPr/>
        </p:nvSpPr>
        <p:spPr bwMode="auto">
          <a:xfrm>
            <a:off x="5442801" y="3494519"/>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ea typeface="楷体_GB2312" pitchFamily="49" charset="-122"/>
              </a:rPr>
              <a:t>M</a:t>
            </a:r>
          </a:p>
        </p:txBody>
      </p:sp>
      <p:sp>
        <p:nvSpPr>
          <p:cNvPr id="35" name="Text Box 28">
            <a:extLst>
              <a:ext uri="{FF2B5EF4-FFF2-40B4-BE49-F238E27FC236}">
                <a16:creationId xmlns:a16="http://schemas.microsoft.com/office/drawing/2014/main" id="{CA545966-EC28-45F8-B45D-3EC245935E9C}"/>
              </a:ext>
            </a:extLst>
          </p:cNvPr>
          <p:cNvSpPr txBox="1">
            <a:spLocks noChangeArrowheads="1"/>
          </p:cNvSpPr>
          <p:nvPr/>
        </p:nvSpPr>
        <p:spPr bwMode="auto">
          <a:xfrm>
            <a:off x="1033463" y="5588000"/>
            <a:ext cx="1849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b="1" dirty="0">
                <a:ea typeface="楷体_GB2312" pitchFamily="49" charset="-122"/>
              </a:rPr>
              <a:t>student3.num</a:t>
            </a:r>
          </a:p>
        </p:txBody>
      </p:sp>
      <p:cxnSp>
        <p:nvCxnSpPr>
          <p:cNvPr id="36" name="AutoShape 29">
            <a:extLst>
              <a:ext uri="{FF2B5EF4-FFF2-40B4-BE49-F238E27FC236}">
                <a16:creationId xmlns:a16="http://schemas.microsoft.com/office/drawing/2014/main" id="{6FF92823-D954-4EDF-BE6D-FE0F80F1CCDE}"/>
              </a:ext>
            </a:extLst>
          </p:cNvPr>
          <p:cNvCxnSpPr>
            <a:cxnSpLocks noChangeShapeType="1"/>
            <a:stCxn id="35" idx="1"/>
            <a:endCxn id="18" idx="2"/>
          </p:cNvCxnSpPr>
          <p:nvPr/>
        </p:nvCxnSpPr>
        <p:spPr bwMode="auto">
          <a:xfrm rot="10800000" flipH="1">
            <a:off x="1033462" y="3980950"/>
            <a:ext cx="2386411" cy="1805488"/>
          </a:xfrm>
          <a:prstGeom prst="curvedConnector4">
            <a:avLst>
              <a:gd name="adj1" fmla="val -9579"/>
              <a:gd name="adj2" fmla="val 55495"/>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 Box 30">
            <a:extLst>
              <a:ext uri="{FF2B5EF4-FFF2-40B4-BE49-F238E27FC236}">
                <a16:creationId xmlns:a16="http://schemas.microsoft.com/office/drawing/2014/main" id="{FE021A60-CA47-4497-807A-80D57F86A346}"/>
              </a:ext>
            </a:extLst>
          </p:cNvPr>
          <p:cNvSpPr txBox="1">
            <a:spLocks noChangeArrowheads="1"/>
          </p:cNvSpPr>
          <p:nvPr/>
        </p:nvSpPr>
        <p:spPr bwMode="auto">
          <a:xfrm>
            <a:off x="3003550" y="5026384"/>
            <a:ext cx="1976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b="1" dirty="0">
                <a:ea typeface="楷体_GB2312" pitchFamily="49" charset="-122"/>
              </a:rPr>
              <a:t>student3.name</a:t>
            </a:r>
          </a:p>
        </p:txBody>
      </p:sp>
      <p:cxnSp>
        <p:nvCxnSpPr>
          <p:cNvPr id="38" name="AutoShape 31">
            <a:extLst>
              <a:ext uri="{FF2B5EF4-FFF2-40B4-BE49-F238E27FC236}">
                <a16:creationId xmlns:a16="http://schemas.microsoft.com/office/drawing/2014/main" id="{130F6121-C7DE-4381-958F-0486D6E6A2D8}"/>
              </a:ext>
            </a:extLst>
          </p:cNvPr>
          <p:cNvCxnSpPr>
            <a:cxnSpLocks noChangeShapeType="1"/>
            <a:stCxn id="37" idx="1"/>
            <a:endCxn id="19" idx="2"/>
          </p:cNvCxnSpPr>
          <p:nvPr/>
        </p:nvCxnSpPr>
        <p:spPr bwMode="auto">
          <a:xfrm rot="10800000" flipH="1">
            <a:off x="3003550" y="3980950"/>
            <a:ext cx="1604568" cy="1243872"/>
          </a:xfrm>
          <a:prstGeom prst="curvedConnector4">
            <a:avLst>
              <a:gd name="adj1" fmla="val -14247"/>
              <a:gd name="adj2" fmla="val 57977"/>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32">
            <a:extLst>
              <a:ext uri="{FF2B5EF4-FFF2-40B4-BE49-F238E27FC236}">
                <a16:creationId xmlns:a16="http://schemas.microsoft.com/office/drawing/2014/main" id="{5EE0CDB9-6C16-4F24-B61D-5FC73089BE8C}"/>
              </a:ext>
            </a:extLst>
          </p:cNvPr>
          <p:cNvSpPr txBox="1">
            <a:spLocks noChangeArrowheads="1"/>
          </p:cNvSpPr>
          <p:nvPr/>
        </p:nvSpPr>
        <p:spPr bwMode="auto">
          <a:xfrm>
            <a:off x="4359275" y="5598966"/>
            <a:ext cx="1736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b="1" dirty="0">
                <a:ea typeface="楷体_GB2312" pitchFamily="49" charset="-122"/>
              </a:rPr>
              <a:t>student3.sex</a:t>
            </a:r>
          </a:p>
        </p:txBody>
      </p:sp>
      <p:cxnSp>
        <p:nvCxnSpPr>
          <p:cNvPr id="40" name="AutoShape 33">
            <a:extLst>
              <a:ext uri="{FF2B5EF4-FFF2-40B4-BE49-F238E27FC236}">
                <a16:creationId xmlns:a16="http://schemas.microsoft.com/office/drawing/2014/main" id="{230B7396-A19F-4E05-A9AC-B7BBDACB8C3F}"/>
              </a:ext>
            </a:extLst>
          </p:cNvPr>
          <p:cNvCxnSpPr>
            <a:cxnSpLocks noChangeShapeType="1"/>
            <a:endCxn id="33" idx="2"/>
          </p:cNvCxnSpPr>
          <p:nvPr/>
        </p:nvCxnSpPr>
        <p:spPr bwMode="auto">
          <a:xfrm rot="5400000" flipH="1" flipV="1">
            <a:off x="4623130" y="4697680"/>
            <a:ext cx="1784707" cy="292786"/>
          </a:xfrm>
          <a:prstGeom prst="curvedConnector3">
            <a:avLst>
              <a:gd name="adj1" fmla="val 50000"/>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41">
            <a:extLst>
              <a:ext uri="{FF2B5EF4-FFF2-40B4-BE49-F238E27FC236}">
                <a16:creationId xmlns:a16="http://schemas.microsoft.com/office/drawing/2014/main" id="{85415548-CA23-436E-A45E-1E73812581A6}"/>
              </a:ext>
            </a:extLst>
          </p:cNvPr>
          <p:cNvSpPr txBox="1">
            <a:spLocks noChangeArrowheads="1"/>
          </p:cNvSpPr>
          <p:nvPr/>
        </p:nvSpPr>
        <p:spPr bwMode="auto">
          <a:xfrm>
            <a:off x="6252427" y="3458703"/>
            <a:ext cx="77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ea typeface="楷体_GB2312" pitchFamily="49" charset="-122"/>
              </a:rPr>
              <a:t>90.5</a:t>
            </a:r>
          </a:p>
        </p:txBody>
      </p:sp>
      <p:cxnSp>
        <p:nvCxnSpPr>
          <p:cNvPr id="42" name="AutoShape 42">
            <a:extLst>
              <a:ext uri="{FF2B5EF4-FFF2-40B4-BE49-F238E27FC236}">
                <a16:creationId xmlns:a16="http://schemas.microsoft.com/office/drawing/2014/main" id="{31702833-F1A8-4810-8217-3CCFD42B61DB}"/>
              </a:ext>
            </a:extLst>
          </p:cNvPr>
          <p:cNvCxnSpPr>
            <a:cxnSpLocks noChangeShapeType="1"/>
          </p:cNvCxnSpPr>
          <p:nvPr/>
        </p:nvCxnSpPr>
        <p:spPr bwMode="auto">
          <a:xfrm rot="5400000">
            <a:off x="6711096" y="2371879"/>
            <a:ext cx="1840778" cy="1209516"/>
          </a:xfrm>
          <a:prstGeom prst="curvedConnector3">
            <a:avLst>
              <a:gd name="adj1" fmla="val 50000"/>
            </a:avLst>
          </a:prstGeom>
          <a:noFill/>
          <a:ln w="381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43">
            <a:extLst>
              <a:ext uri="{FF2B5EF4-FFF2-40B4-BE49-F238E27FC236}">
                <a16:creationId xmlns:a16="http://schemas.microsoft.com/office/drawing/2014/main" id="{0C80FED0-828A-47CF-B436-D2C31F39A956}"/>
              </a:ext>
            </a:extLst>
          </p:cNvPr>
          <p:cNvSpPr txBox="1">
            <a:spLocks noChangeArrowheads="1"/>
          </p:cNvSpPr>
          <p:nvPr/>
        </p:nvSpPr>
        <p:spPr bwMode="auto">
          <a:xfrm>
            <a:off x="6351708" y="5026384"/>
            <a:ext cx="1990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b="1" dirty="0">
                <a:ea typeface="楷体_GB2312" pitchFamily="49" charset="-122"/>
              </a:rPr>
              <a:t>student3.score</a:t>
            </a:r>
          </a:p>
        </p:txBody>
      </p:sp>
      <p:cxnSp>
        <p:nvCxnSpPr>
          <p:cNvPr id="44" name="AutoShape 44">
            <a:extLst>
              <a:ext uri="{FF2B5EF4-FFF2-40B4-BE49-F238E27FC236}">
                <a16:creationId xmlns:a16="http://schemas.microsoft.com/office/drawing/2014/main" id="{770E5131-DCFA-4532-A412-13FD5816463B}"/>
              </a:ext>
            </a:extLst>
          </p:cNvPr>
          <p:cNvCxnSpPr>
            <a:cxnSpLocks noChangeShapeType="1"/>
            <a:stCxn id="43" idx="1"/>
            <a:endCxn id="23" idx="2"/>
          </p:cNvCxnSpPr>
          <p:nvPr/>
        </p:nvCxnSpPr>
        <p:spPr bwMode="auto">
          <a:xfrm rot="10800000" flipH="1">
            <a:off x="6351707" y="3980950"/>
            <a:ext cx="308253" cy="1243872"/>
          </a:xfrm>
          <a:prstGeom prst="curvedConnector4">
            <a:avLst>
              <a:gd name="adj1" fmla="val -74160"/>
              <a:gd name="adj2" fmla="val 57977"/>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ustDataLst>
      <p:tags r:id="rId1"/>
    </p:custDataLst>
    <p:extLst>
      <p:ext uri="{BB962C8B-B14F-4D97-AF65-F5344CB8AC3E}">
        <p14:creationId xmlns:p14="http://schemas.microsoft.com/office/powerpoint/2010/main" val="251503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ppt_w/2"/>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ppt_w</p:attrName>
                                        </p:attrNameLst>
                                      </p:cBhvr>
                                      <p:tavLst>
                                        <p:tav tm="0">
                                          <p:val>
                                            <p:fltVal val="0"/>
                                          </p:val>
                                        </p:tav>
                                        <p:tav tm="100000">
                                          <p:val>
                                            <p:strVal val="#ppt_w"/>
                                          </p:val>
                                        </p:tav>
                                      </p:tavLst>
                                    </p:anim>
                                    <p:anim calcmode="lin" valueType="num">
                                      <p:cBhvr>
                                        <p:cTn id="10" dur="500" fill="hold"/>
                                        <p:tgtEl>
                                          <p:spTgt spid="2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wipe(up)">
                                      <p:cBhvr>
                                        <p:cTn id="19" dur="500"/>
                                        <p:tgtEl>
                                          <p:spTgt spid="28"/>
                                        </p:tgtEl>
                                      </p:cBhvr>
                                    </p:animEffect>
                                  </p:childTnLst>
                                </p:cTn>
                              </p:par>
                            </p:childTnLst>
                          </p:cTn>
                        </p:par>
                        <p:par>
                          <p:cTn id="20" fill="hold">
                            <p:stCondLst>
                              <p:cond delay="500"/>
                            </p:stCondLst>
                            <p:childTnLst>
                              <p:par>
                                <p:cTn id="21" presetID="22" presetClass="exit" presetSubtype="2" fill="hold" nodeType="afterEffect">
                                  <p:stCondLst>
                                    <p:cond delay="0"/>
                                  </p:stCondLst>
                                  <p:childTnLst>
                                    <p:animEffect transition="out" filter="wipe(right)">
                                      <p:cBhvr>
                                        <p:cTn id="22" dur="500"/>
                                        <p:tgtEl>
                                          <p:spTgt spid="28"/>
                                        </p:tgtEl>
                                      </p:cBhvr>
                                    </p:animEffect>
                                    <p:set>
                                      <p:cBhvr>
                                        <p:cTn id="23" dur="1" fill="hold">
                                          <p:stCondLst>
                                            <p:cond delay="499"/>
                                          </p:stCondLst>
                                        </p:cTn>
                                        <p:tgtEl>
                                          <p:spTgt spid="28"/>
                                        </p:tgtEl>
                                        <p:attrNameLst>
                                          <p:attrName>style.visibility</p:attrName>
                                        </p:attrNameLst>
                                      </p:cBhvr>
                                      <p:to>
                                        <p:strVal val="hidden"/>
                                      </p:to>
                                    </p:set>
                                  </p:childTnLst>
                                </p:cTn>
                              </p:par>
                              <p:par>
                                <p:cTn id="24" presetID="42" presetClass="entr" presetSubtype="0" fill="hold" grpId="0" nodeType="with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fade">
                                      <p:cBhvr>
                                        <p:cTn id="26" dur="1000"/>
                                        <p:tgtEl>
                                          <p:spTgt spid="31"/>
                                        </p:tgtEl>
                                      </p:cBhvr>
                                    </p:animEffect>
                                    <p:anim calcmode="lin" valueType="num">
                                      <p:cBhvr>
                                        <p:cTn id="27" dur="1000" fill="hold"/>
                                        <p:tgtEl>
                                          <p:spTgt spid="31"/>
                                        </p:tgtEl>
                                        <p:attrNameLst>
                                          <p:attrName>ppt_x</p:attrName>
                                        </p:attrNameLst>
                                      </p:cBhvr>
                                      <p:tavLst>
                                        <p:tav tm="0">
                                          <p:val>
                                            <p:strVal val="#ppt_x"/>
                                          </p:val>
                                        </p:tav>
                                        <p:tav tm="100000">
                                          <p:val>
                                            <p:strVal val="#ppt_x"/>
                                          </p:val>
                                        </p:tav>
                                      </p:tavLst>
                                    </p:anim>
                                    <p:anim calcmode="lin" valueType="num">
                                      <p:cBhvr>
                                        <p:cTn id="2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wipe(up)">
                                      <p:cBhvr>
                                        <p:cTn id="33" dur="500"/>
                                        <p:tgtEl>
                                          <p:spTgt spid="29"/>
                                        </p:tgtEl>
                                      </p:cBhvr>
                                    </p:animEffect>
                                  </p:childTnLst>
                                </p:cTn>
                              </p:par>
                            </p:childTnLst>
                          </p:cTn>
                        </p:par>
                        <p:par>
                          <p:cTn id="34" fill="hold">
                            <p:stCondLst>
                              <p:cond delay="500"/>
                            </p:stCondLst>
                            <p:childTnLst>
                              <p:par>
                                <p:cTn id="35" presetID="22" presetClass="exit" presetSubtype="2" fill="hold" nodeType="afterEffect">
                                  <p:stCondLst>
                                    <p:cond delay="0"/>
                                  </p:stCondLst>
                                  <p:childTnLst>
                                    <p:animEffect transition="out" filter="wipe(right)">
                                      <p:cBhvr>
                                        <p:cTn id="36" dur="500"/>
                                        <p:tgtEl>
                                          <p:spTgt spid="29"/>
                                        </p:tgtEl>
                                      </p:cBhvr>
                                    </p:animEffect>
                                    <p:set>
                                      <p:cBhvr>
                                        <p:cTn id="37" dur="1" fill="hold">
                                          <p:stCondLst>
                                            <p:cond delay="499"/>
                                          </p:stCondLst>
                                        </p:cTn>
                                        <p:tgtEl>
                                          <p:spTgt spid="29"/>
                                        </p:tgtEl>
                                        <p:attrNameLst>
                                          <p:attrName>style.visibility</p:attrName>
                                        </p:attrNameLst>
                                      </p:cBhvr>
                                      <p:to>
                                        <p:strVal val="hidden"/>
                                      </p:to>
                                    </p:set>
                                  </p:childTnLst>
                                </p:cTn>
                              </p:par>
                              <p:par>
                                <p:cTn id="38" presetID="42" presetClass="entr" presetSubtype="0"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up)">
                                      <p:cBhvr>
                                        <p:cTn id="47" dur="500"/>
                                        <p:tgtEl>
                                          <p:spTgt spid="30"/>
                                        </p:tgtEl>
                                      </p:cBhvr>
                                    </p:animEffect>
                                  </p:childTnLst>
                                </p:cTn>
                              </p:par>
                            </p:childTnLst>
                          </p:cTn>
                        </p:par>
                        <p:par>
                          <p:cTn id="48" fill="hold">
                            <p:stCondLst>
                              <p:cond delay="500"/>
                            </p:stCondLst>
                            <p:childTnLst>
                              <p:par>
                                <p:cTn id="49" presetID="22" presetClass="exit" presetSubtype="2" fill="hold" nodeType="afterEffect">
                                  <p:stCondLst>
                                    <p:cond delay="0"/>
                                  </p:stCondLst>
                                  <p:childTnLst>
                                    <p:animEffect transition="out" filter="wipe(right)">
                                      <p:cBhvr>
                                        <p:cTn id="50" dur="500"/>
                                        <p:tgtEl>
                                          <p:spTgt spid="30"/>
                                        </p:tgtEl>
                                      </p:cBhvr>
                                    </p:animEffect>
                                    <p:set>
                                      <p:cBhvr>
                                        <p:cTn id="51" dur="1" fill="hold">
                                          <p:stCondLst>
                                            <p:cond delay="499"/>
                                          </p:stCondLst>
                                        </p:cTn>
                                        <p:tgtEl>
                                          <p:spTgt spid="30"/>
                                        </p:tgtEl>
                                        <p:attrNameLst>
                                          <p:attrName>style.visibility</p:attrName>
                                        </p:attrNameLst>
                                      </p:cBhvr>
                                      <p:to>
                                        <p:strVal val="hidden"/>
                                      </p:to>
                                    </p:set>
                                  </p:childTnLst>
                                </p:cTn>
                              </p:par>
                              <p:par>
                                <p:cTn id="52" presetID="42" presetClass="entr" presetSubtype="0" fill="hold" grpId="0"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1000"/>
                                        <p:tgtEl>
                                          <p:spTgt spid="33"/>
                                        </p:tgtEl>
                                      </p:cBhvr>
                                    </p:animEffect>
                                    <p:anim calcmode="lin" valueType="num">
                                      <p:cBhvr>
                                        <p:cTn id="55" dur="1000" fill="hold"/>
                                        <p:tgtEl>
                                          <p:spTgt spid="33"/>
                                        </p:tgtEl>
                                        <p:attrNameLst>
                                          <p:attrName>ppt_x</p:attrName>
                                        </p:attrNameLst>
                                      </p:cBhvr>
                                      <p:tavLst>
                                        <p:tav tm="0">
                                          <p:val>
                                            <p:strVal val="#ppt_x"/>
                                          </p:val>
                                        </p:tav>
                                        <p:tav tm="100000">
                                          <p:val>
                                            <p:strVal val="#ppt_x"/>
                                          </p:val>
                                        </p:tav>
                                      </p:tavLst>
                                    </p:anim>
                                    <p:anim calcmode="lin" valueType="num">
                                      <p:cBhvr>
                                        <p:cTn id="5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nodeType="clickEffect">
                                  <p:stCondLst>
                                    <p:cond delay="0"/>
                                  </p:stCondLst>
                                  <p:childTnLst>
                                    <p:set>
                                      <p:cBhvr>
                                        <p:cTn id="60" dur="1" fill="hold">
                                          <p:stCondLst>
                                            <p:cond delay="0"/>
                                          </p:stCondLst>
                                        </p:cTn>
                                        <p:tgtEl>
                                          <p:spTgt spid="42"/>
                                        </p:tgtEl>
                                        <p:attrNameLst>
                                          <p:attrName>style.visibility</p:attrName>
                                        </p:attrNameLst>
                                      </p:cBhvr>
                                      <p:to>
                                        <p:strVal val="visible"/>
                                      </p:to>
                                    </p:set>
                                    <p:animEffect transition="in" filter="wipe(up)">
                                      <p:cBhvr>
                                        <p:cTn id="61" dur="500"/>
                                        <p:tgtEl>
                                          <p:spTgt spid="42"/>
                                        </p:tgtEl>
                                      </p:cBhvr>
                                    </p:animEffect>
                                  </p:childTnLst>
                                </p:cTn>
                              </p:par>
                            </p:childTnLst>
                          </p:cTn>
                        </p:par>
                        <p:par>
                          <p:cTn id="62" fill="hold">
                            <p:stCondLst>
                              <p:cond delay="500"/>
                            </p:stCondLst>
                            <p:childTnLst>
                              <p:par>
                                <p:cTn id="63" presetID="22" presetClass="exit" presetSubtype="2" fill="hold" nodeType="afterEffect">
                                  <p:stCondLst>
                                    <p:cond delay="0"/>
                                  </p:stCondLst>
                                  <p:childTnLst>
                                    <p:animEffect transition="out" filter="wipe(right)">
                                      <p:cBhvr>
                                        <p:cTn id="64" dur="500"/>
                                        <p:tgtEl>
                                          <p:spTgt spid="42"/>
                                        </p:tgtEl>
                                      </p:cBhvr>
                                    </p:animEffect>
                                    <p:set>
                                      <p:cBhvr>
                                        <p:cTn id="65" dur="1" fill="hold">
                                          <p:stCondLst>
                                            <p:cond delay="499"/>
                                          </p:stCondLst>
                                        </p:cTn>
                                        <p:tgtEl>
                                          <p:spTgt spid="42"/>
                                        </p:tgtEl>
                                        <p:attrNameLst>
                                          <p:attrName>style.visibility</p:attrName>
                                        </p:attrNameLst>
                                      </p:cBhvr>
                                      <p:to>
                                        <p:strVal val="hidden"/>
                                      </p:to>
                                    </p:set>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000"/>
                                        <p:tgtEl>
                                          <p:spTgt spid="41"/>
                                        </p:tgtEl>
                                      </p:cBhvr>
                                    </p:animEffect>
                                    <p:anim calcmode="lin" valueType="num">
                                      <p:cBhvr>
                                        <p:cTn id="69" dur="1000" fill="hold"/>
                                        <p:tgtEl>
                                          <p:spTgt spid="41"/>
                                        </p:tgtEl>
                                        <p:attrNameLst>
                                          <p:attrName>ppt_x</p:attrName>
                                        </p:attrNameLst>
                                      </p:cBhvr>
                                      <p:tavLst>
                                        <p:tav tm="0">
                                          <p:val>
                                            <p:strVal val="#ppt_x"/>
                                          </p:val>
                                        </p:tav>
                                        <p:tav tm="100000">
                                          <p:val>
                                            <p:strVal val="#ppt_x"/>
                                          </p:val>
                                        </p:tav>
                                      </p:tavLst>
                                    </p:anim>
                                    <p:anim calcmode="lin" valueType="num">
                                      <p:cBhvr>
                                        <p:cTn id="70"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7" presetClass="entr" presetSubtype="0" fill="hold" grpId="0" nodeType="clickEffect">
                                  <p:stCondLst>
                                    <p:cond delay="0"/>
                                  </p:stCondLst>
                                  <p:iterate type="lt">
                                    <p:tmPct val="50000"/>
                                  </p:iterate>
                                  <p:childTnLst>
                                    <p:set>
                                      <p:cBhvr>
                                        <p:cTn id="74" dur="1" fill="hold">
                                          <p:stCondLst>
                                            <p:cond delay="0"/>
                                          </p:stCondLst>
                                        </p:cTn>
                                        <p:tgtEl>
                                          <p:spTgt spid="35"/>
                                        </p:tgtEl>
                                        <p:attrNameLst>
                                          <p:attrName>style.visibility</p:attrName>
                                        </p:attrNameLst>
                                      </p:cBhvr>
                                      <p:to>
                                        <p:strVal val="visible"/>
                                      </p:to>
                                    </p:set>
                                    <p:anim calcmode="discrete" valueType="clr">
                                      <p:cBhvr override="childStyle">
                                        <p:cTn id="75" dur="80"/>
                                        <p:tgtEl>
                                          <p:spTgt spid="35"/>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35"/>
                                        </p:tgtEl>
                                        <p:attrNameLst>
                                          <p:attrName>fillcolor</p:attrName>
                                        </p:attrNameLst>
                                      </p:cBhvr>
                                      <p:tavLst>
                                        <p:tav tm="0">
                                          <p:val>
                                            <p:clrVal>
                                              <a:schemeClr val="accent2"/>
                                            </p:clrVal>
                                          </p:val>
                                        </p:tav>
                                        <p:tav tm="50000">
                                          <p:val>
                                            <p:clrVal>
                                              <a:schemeClr val="hlink"/>
                                            </p:clrVal>
                                          </p:val>
                                        </p:tav>
                                      </p:tavLst>
                                    </p:anim>
                                    <p:set>
                                      <p:cBhvr>
                                        <p:cTn id="77" dur="80"/>
                                        <p:tgtEl>
                                          <p:spTgt spid="35"/>
                                        </p:tgtEl>
                                        <p:attrNameLst>
                                          <p:attrName>fill.type</p:attrName>
                                        </p:attrNameLst>
                                      </p:cBhvr>
                                      <p:to>
                                        <p:strVal val="solid"/>
                                      </p:to>
                                    </p:set>
                                  </p:childTnLst>
                                </p:cTn>
                              </p:par>
                            </p:childTnLst>
                          </p:cTn>
                        </p:par>
                        <p:par>
                          <p:cTn id="78" fill="hold">
                            <p:stCondLst>
                              <p:cond delay="520"/>
                            </p:stCondLst>
                            <p:childTnLst>
                              <p:par>
                                <p:cTn id="79" presetID="22" presetClass="entr" presetSubtype="4" fill="hold"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wipe(down)">
                                      <p:cBhvr>
                                        <p:cTn id="81" dur="500"/>
                                        <p:tgtEl>
                                          <p:spTgt spid="36"/>
                                        </p:tgtEl>
                                      </p:cBhvr>
                                    </p:animEffect>
                                  </p:childTnLst>
                                </p:cTn>
                              </p:par>
                            </p:childTnLst>
                          </p:cTn>
                        </p:par>
                      </p:childTnLst>
                    </p:cTn>
                  </p:par>
                  <p:par>
                    <p:cTn id="82" fill="hold">
                      <p:stCondLst>
                        <p:cond delay="indefinite"/>
                      </p:stCondLst>
                      <p:childTnLst>
                        <p:par>
                          <p:cTn id="83" fill="hold">
                            <p:stCondLst>
                              <p:cond delay="0"/>
                            </p:stCondLst>
                            <p:childTnLst>
                              <p:par>
                                <p:cTn id="84" presetID="27" presetClass="entr" presetSubtype="0" fill="hold" grpId="0" nodeType="clickEffect">
                                  <p:stCondLst>
                                    <p:cond delay="0"/>
                                  </p:stCondLst>
                                  <p:iterate type="lt">
                                    <p:tmPct val="50000"/>
                                  </p:iterate>
                                  <p:childTnLst>
                                    <p:set>
                                      <p:cBhvr>
                                        <p:cTn id="85" dur="1" fill="hold">
                                          <p:stCondLst>
                                            <p:cond delay="0"/>
                                          </p:stCondLst>
                                        </p:cTn>
                                        <p:tgtEl>
                                          <p:spTgt spid="37"/>
                                        </p:tgtEl>
                                        <p:attrNameLst>
                                          <p:attrName>style.visibility</p:attrName>
                                        </p:attrNameLst>
                                      </p:cBhvr>
                                      <p:to>
                                        <p:strVal val="visible"/>
                                      </p:to>
                                    </p:set>
                                    <p:anim calcmode="discrete" valueType="clr">
                                      <p:cBhvr override="childStyle">
                                        <p:cTn id="86"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87" dur="80"/>
                                        <p:tgtEl>
                                          <p:spTgt spid="37"/>
                                        </p:tgtEl>
                                        <p:attrNameLst>
                                          <p:attrName>fillcolor</p:attrName>
                                        </p:attrNameLst>
                                      </p:cBhvr>
                                      <p:tavLst>
                                        <p:tav tm="0">
                                          <p:val>
                                            <p:clrVal>
                                              <a:schemeClr val="accent2"/>
                                            </p:clrVal>
                                          </p:val>
                                        </p:tav>
                                        <p:tav tm="50000">
                                          <p:val>
                                            <p:clrVal>
                                              <a:schemeClr val="hlink"/>
                                            </p:clrVal>
                                          </p:val>
                                        </p:tav>
                                      </p:tavLst>
                                    </p:anim>
                                    <p:set>
                                      <p:cBhvr>
                                        <p:cTn id="88" dur="80"/>
                                        <p:tgtEl>
                                          <p:spTgt spid="37"/>
                                        </p:tgtEl>
                                        <p:attrNameLst>
                                          <p:attrName>fill.type</p:attrName>
                                        </p:attrNameLst>
                                      </p:cBhvr>
                                      <p:to>
                                        <p:strVal val="solid"/>
                                      </p:to>
                                    </p:set>
                                  </p:childTnLst>
                                </p:cTn>
                              </p:par>
                            </p:childTnLst>
                          </p:cTn>
                        </p:par>
                        <p:par>
                          <p:cTn id="89" fill="hold">
                            <p:stCondLst>
                              <p:cond delay="560"/>
                            </p:stCondLst>
                            <p:childTnLst>
                              <p:par>
                                <p:cTn id="90" presetID="22" presetClass="entr" presetSubtype="4" fill="hold" nodeType="after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wipe(down)">
                                      <p:cBhvr>
                                        <p:cTn id="92" dur="500"/>
                                        <p:tgtEl>
                                          <p:spTgt spid="38"/>
                                        </p:tgtEl>
                                      </p:cBhvr>
                                    </p:animEffect>
                                  </p:childTnLst>
                                </p:cTn>
                              </p:par>
                            </p:childTnLst>
                          </p:cTn>
                        </p:par>
                      </p:childTnLst>
                    </p:cTn>
                  </p:par>
                  <p:par>
                    <p:cTn id="93" fill="hold">
                      <p:stCondLst>
                        <p:cond delay="indefinite"/>
                      </p:stCondLst>
                      <p:childTnLst>
                        <p:par>
                          <p:cTn id="94" fill="hold">
                            <p:stCondLst>
                              <p:cond delay="0"/>
                            </p:stCondLst>
                            <p:childTnLst>
                              <p:par>
                                <p:cTn id="95" presetID="27" presetClass="entr" presetSubtype="0" fill="hold" grpId="0" nodeType="clickEffect">
                                  <p:stCondLst>
                                    <p:cond delay="0"/>
                                  </p:stCondLst>
                                  <p:iterate type="lt">
                                    <p:tmPct val="50000"/>
                                  </p:iterate>
                                  <p:childTnLst>
                                    <p:set>
                                      <p:cBhvr>
                                        <p:cTn id="96" dur="1" fill="hold">
                                          <p:stCondLst>
                                            <p:cond delay="0"/>
                                          </p:stCondLst>
                                        </p:cTn>
                                        <p:tgtEl>
                                          <p:spTgt spid="39"/>
                                        </p:tgtEl>
                                        <p:attrNameLst>
                                          <p:attrName>style.visibility</p:attrName>
                                        </p:attrNameLst>
                                      </p:cBhvr>
                                      <p:to>
                                        <p:strVal val="visible"/>
                                      </p:to>
                                    </p:set>
                                    <p:anim calcmode="discrete" valueType="clr">
                                      <p:cBhvr override="childStyle">
                                        <p:cTn id="97" dur="8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98" dur="80"/>
                                        <p:tgtEl>
                                          <p:spTgt spid="39"/>
                                        </p:tgtEl>
                                        <p:attrNameLst>
                                          <p:attrName>fillcolor</p:attrName>
                                        </p:attrNameLst>
                                      </p:cBhvr>
                                      <p:tavLst>
                                        <p:tav tm="0">
                                          <p:val>
                                            <p:clrVal>
                                              <a:schemeClr val="accent2"/>
                                            </p:clrVal>
                                          </p:val>
                                        </p:tav>
                                        <p:tav tm="50000">
                                          <p:val>
                                            <p:clrVal>
                                              <a:schemeClr val="hlink"/>
                                            </p:clrVal>
                                          </p:val>
                                        </p:tav>
                                      </p:tavLst>
                                    </p:anim>
                                    <p:set>
                                      <p:cBhvr>
                                        <p:cTn id="99" dur="80"/>
                                        <p:tgtEl>
                                          <p:spTgt spid="39"/>
                                        </p:tgtEl>
                                        <p:attrNameLst>
                                          <p:attrName>fill.type</p:attrName>
                                        </p:attrNameLst>
                                      </p:cBhvr>
                                      <p:to>
                                        <p:strVal val="solid"/>
                                      </p:to>
                                    </p:set>
                                  </p:childTnLst>
                                </p:cTn>
                              </p:par>
                            </p:childTnLst>
                          </p:cTn>
                        </p:par>
                        <p:par>
                          <p:cTn id="100" fill="hold">
                            <p:stCondLst>
                              <p:cond delay="520"/>
                            </p:stCondLst>
                            <p:childTnLst>
                              <p:par>
                                <p:cTn id="101" presetID="22" presetClass="entr" presetSubtype="4" fill="hold"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wipe(down)">
                                      <p:cBhvr>
                                        <p:cTn id="103" dur="500"/>
                                        <p:tgtEl>
                                          <p:spTgt spid="40"/>
                                        </p:tgtEl>
                                      </p:cBhvr>
                                    </p:animEffect>
                                  </p:childTnLst>
                                </p:cTn>
                              </p:par>
                            </p:childTnLst>
                          </p:cTn>
                        </p:par>
                      </p:childTnLst>
                    </p:cTn>
                  </p:par>
                  <p:par>
                    <p:cTn id="104" fill="hold">
                      <p:stCondLst>
                        <p:cond delay="indefinite"/>
                      </p:stCondLst>
                      <p:childTnLst>
                        <p:par>
                          <p:cTn id="105" fill="hold">
                            <p:stCondLst>
                              <p:cond delay="0"/>
                            </p:stCondLst>
                            <p:childTnLst>
                              <p:par>
                                <p:cTn id="106" presetID="27" presetClass="entr" presetSubtype="0" fill="hold" grpId="0" nodeType="clickEffect">
                                  <p:stCondLst>
                                    <p:cond delay="0"/>
                                  </p:stCondLst>
                                  <p:iterate type="lt">
                                    <p:tmPct val="50000"/>
                                  </p:iterate>
                                  <p:childTnLst>
                                    <p:set>
                                      <p:cBhvr>
                                        <p:cTn id="107" dur="1" fill="hold">
                                          <p:stCondLst>
                                            <p:cond delay="0"/>
                                          </p:stCondLst>
                                        </p:cTn>
                                        <p:tgtEl>
                                          <p:spTgt spid="43"/>
                                        </p:tgtEl>
                                        <p:attrNameLst>
                                          <p:attrName>style.visibility</p:attrName>
                                        </p:attrNameLst>
                                      </p:cBhvr>
                                      <p:to>
                                        <p:strVal val="visible"/>
                                      </p:to>
                                    </p:set>
                                    <p:anim calcmode="discrete" valueType="clr">
                                      <p:cBhvr override="childStyle">
                                        <p:cTn id="108" dur="80"/>
                                        <p:tgtEl>
                                          <p:spTgt spid="43"/>
                                        </p:tgtEl>
                                        <p:attrNameLst>
                                          <p:attrName>style.color</p:attrName>
                                        </p:attrNameLst>
                                      </p:cBhvr>
                                      <p:tavLst>
                                        <p:tav tm="0">
                                          <p:val>
                                            <p:clrVal>
                                              <a:schemeClr val="accent2"/>
                                            </p:clrVal>
                                          </p:val>
                                        </p:tav>
                                        <p:tav tm="50000">
                                          <p:val>
                                            <p:clrVal>
                                              <a:schemeClr val="hlink"/>
                                            </p:clrVal>
                                          </p:val>
                                        </p:tav>
                                      </p:tavLst>
                                    </p:anim>
                                    <p:anim calcmode="discrete" valueType="clr">
                                      <p:cBhvr>
                                        <p:cTn id="109" dur="80"/>
                                        <p:tgtEl>
                                          <p:spTgt spid="43"/>
                                        </p:tgtEl>
                                        <p:attrNameLst>
                                          <p:attrName>fillcolor</p:attrName>
                                        </p:attrNameLst>
                                      </p:cBhvr>
                                      <p:tavLst>
                                        <p:tav tm="0">
                                          <p:val>
                                            <p:clrVal>
                                              <a:schemeClr val="accent2"/>
                                            </p:clrVal>
                                          </p:val>
                                        </p:tav>
                                        <p:tav tm="50000">
                                          <p:val>
                                            <p:clrVal>
                                              <a:schemeClr val="hlink"/>
                                            </p:clrVal>
                                          </p:val>
                                        </p:tav>
                                      </p:tavLst>
                                    </p:anim>
                                    <p:set>
                                      <p:cBhvr>
                                        <p:cTn id="110" dur="80"/>
                                        <p:tgtEl>
                                          <p:spTgt spid="43"/>
                                        </p:tgtEl>
                                        <p:attrNameLst>
                                          <p:attrName>fill.type</p:attrName>
                                        </p:attrNameLst>
                                      </p:cBhvr>
                                      <p:to>
                                        <p:strVal val="solid"/>
                                      </p:to>
                                    </p:set>
                                  </p:childTnLst>
                                </p:cTn>
                              </p:par>
                            </p:childTnLst>
                          </p:cTn>
                        </p:par>
                        <p:par>
                          <p:cTn id="111" fill="hold">
                            <p:stCondLst>
                              <p:cond delay="600"/>
                            </p:stCondLst>
                            <p:childTnLst>
                              <p:par>
                                <p:cTn id="112" presetID="22" presetClass="entr" presetSubtype="4" fill="hold" nodeType="after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wipe(down)">
                                      <p:cBhvr>
                                        <p:cTn id="11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1" grpId="0"/>
      <p:bldP spid="32" grpId="0"/>
      <p:bldP spid="33" grpId="0"/>
      <p:bldP spid="35" grpId="0"/>
      <p:bldP spid="37" grpId="0"/>
      <p:bldP spid="39" grpId="0"/>
      <p:bldP spid="41" grpId="0"/>
      <p:bldP spid="4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44DF58-8E76-4FA4-A6AB-B91DFC203656}"/>
              </a:ext>
            </a:extLst>
          </p:cNvPr>
          <p:cNvSpPr>
            <a:spLocks noGrp="1"/>
          </p:cNvSpPr>
          <p:nvPr>
            <p:ph type="title"/>
          </p:nvPr>
        </p:nvSpPr>
        <p:spPr>
          <a:xfrm>
            <a:off x="1571697" y="445657"/>
            <a:ext cx="10018713" cy="1253836"/>
          </a:xfrm>
        </p:spPr>
        <p:txBody>
          <a:bodyPr/>
          <a:lstStyle/>
          <a:p>
            <a:pPr algn="l"/>
            <a:r>
              <a:rPr lang="zh-CN" altLang="en-US" dirty="0"/>
              <a:t>哲学小结：</a:t>
            </a:r>
          </a:p>
        </p:txBody>
      </p:sp>
      <p:sp>
        <p:nvSpPr>
          <p:cNvPr id="11" name="内容占位符 2">
            <a:extLst>
              <a:ext uri="{FF2B5EF4-FFF2-40B4-BE49-F238E27FC236}">
                <a16:creationId xmlns:a16="http://schemas.microsoft.com/office/drawing/2014/main" id="{EE6DE08E-FEEA-425A-AF3A-982525AE48D4}"/>
              </a:ext>
            </a:extLst>
          </p:cNvPr>
          <p:cNvSpPr>
            <a:spLocks noGrp="1" noChangeArrowheads="1"/>
          </p:cNvSpPr>
          <p:nvPr>
            <p:ph idx="1"/>
          </p:nvPr>
        </p:nvSpPr>
        <p:spPr>
          <a:xfrm>
            <a:off x="1673297" y="1166095"/>
            <a:ext cx="9752085" cy="2787070"/>
          </a:xfrm>
        </p:spPr>
        <p:txBody>
          <a:bodyPr>
            <a:normAutofit/>
          </a:bodyPr>
          <a:lstStyle/>
          <a:p>
            <a:pPr marL="0" indent="0">
              <a:spcBef>
                <a:spcPct val="0"/>
              </a:spcBef>
              <a:buNone/>
            </a:pPr>
            <a:r>
              <a:rPr lang="en-US" altLang="zh-CN" dirty="0">
                <a:solidFill>
                  <a:schemeClr val="accent2"/>
                </a:solidFill>
                <a:latin typeface="华文楷体" panose="02010600040101010101" pitchFamily="2" charset="-122"/>
                <a:ea typeface="华文楷体" panose="02010600040101010101" pitchFamily="2" charset="-122"/>
              </a:rPr>
              <a:t>         </a:t>
            </a:r>
            <a:r>
              <a:rPr lang="zh-CN" altLang="zh-CN" sz="3100" dirty="0">
                <a:ln w="3175" cmpd="sng">
                  <a:noFill/>
                </a:ln>
                <a:latin typeface="+mj-lt"/>
                <a:ea typeface="+mj-ea"/>
                <a:cs typeface="+mj-cs"/>
              </a:rPr>
              <a:t>这</a:t>
            </a:r>
            <a:r>
              <a:rPr lang="zh-CN" altLang="en-US" sz="3100" dirty="0">
                <a:ln w="3175" cmpd="sng">
                  <a:noFill/>
                </a:ln>
                <a:latin typeface="+mj-lt"/>
                <a:ea typeface="+mj-ea"/>
                <a:cs typeface="+mj-cs"/>
              </a:rPr>
              <a:t>个小节</a:t>
            </a:r>
            <a:r>
              <a:rPr lang="zh-CN" altLang="zh-CN" sz="3100" dirty="0">
                <a:ln w="3175" cmpd="sng">
                  <a:noFill/>
                </a:ln>
                <a:latin typeface="+mj-lt"/>
                <a:ea typeface="+mj-ea"/>
                <a:cs typeface="+mj-cs"/>
              </a:rPr>
              <a:t>我们从</a:t>
            </a:r>
            <a:r>
              <a:rPr lang="en-US" altLang="zh-CN" sz="3100" dirty="0">
                <a:ln w="3175" cmpd="sng">
                  <a:noFill/>
                </a:ln>
                <a:latin typeface="+mj-lt"/>
                <a:ea typeface="+mj-ea"/>
                <a:cs typeface="+mj-cs"/>
              </a:rPr>
              <a:t>C</a:t>
            </a:r>
            <a:r>
              <a:rPr lang="zh-CN" altLang="zh-CN" sz="3100" dirty="0">
                <a:ln w="3175" cmpd="sng">
                  <a:noFill/>
                </a:ln>
                <a:latin typeface="+mj-lt"/>
                <a:ea typeface="+mj-ea"/>
                <a:cs typeface="+mj-cs"/>
              </a:rPr>
              <a:t>语言中基本数据类型无法完全满足程序员描述数据对象的需要出发，尝试了三种解决问题的途径，并逐步从语法、信息熵两个层面</a:t>
            </a:r>
            <a:r>
              <a:rPr lang="zh-CN" altLang="en-US" sz="3100" dirty="0">
                <a:ln w="3175" cmpd="sng">
                  <a:noFill/>
                </a:ln>
                <a:latin typeface="+mj-lt"/>
                <a:ea typeface="+mj-ea"/>
                <a:cs typeface="+mj-cs"/>
              </a:rPr>
              <a:t>否定</a:t>
            </a:r>
            <a:r>
              <a:rPr lang="zh-CN" altLang="zh-CN" sz="3100" dirty="0">
                <a:ln w="3175" cmpd="sng">
                  <a:noFill/>
                </a:ln>
                <a:latin typeface="+mj-lt"/>
                <a:ea typeface="+mj-ea"/>
                <a:cs typeface="+mj-cs"/>
              </a:rPr>
              <a:t>了前两种做法，肯定了第三种做法，自然引入了“结构体”的概念。</a:t>
            </a:r>
            <a:endParaRPr lang="en-US" altLang="zh-CN" sz="3100" dirty="0">
              <a:ln w="3175" cmpd="sng">
                <a:noFill/>
              </a:ln>
              <a:latin typeface="+mj-lt"/>
              <a:ea typeface="+mj-ea"/>
              <a:cs typeface="+mj-cs"/>
            </a:endParaRPr>
          </a:p>
        </p:txBody>
      </p:sp>
      <p:sp>
        <p:nvSpPr>
          <p:cNvPr id="15" name="内容占位符 2">
            <a:extLst>
              <a:ext uri="{FF2B5EF4-FFF2-40B4-BE49-F238E27FC236}">
                <a16:creationId xmlns:a16="http://schemas.microsoft.com/office/drawing/2014/main" id="{D8BF985B-707D-4488-8C91-D522CE790F76}"/>
              </a:ext>
            </a:extLst>
          </p:cNvPr>
          <p:cNvSpPr txBox="1">
            <a:spLocks noChangeArrowheads="1"/>
          </p:cNvSpPr>
          <p:nvPr/>
        </p:nvSpPr>
        <p:spPr>
          <a:xfrm>
            <a:off x="1394980" y="3604517"/>
            <a:ext cx="10195430" cy="3036453"/>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spcBef>
                <a:spcPct val="0"/>
              </a:spcBef>
              <a:buFont typeface="Arial"/>
              <a:buNone/>
            </a:pPr>
            <a:r>
              <a:rPr lang="en-US" altLang="zh-CN" dirty="0">
                <a:solidFill>
                  <a:schemeClr val="accent2"/>
                </a:solidFill>
                <a:latin typeface="华文楷体" panose="02010600040101010101" pitchFamily="2" charset="-122"/>
                <a:ea typeface="华文楷体" panose="02010600040101010101" pitchFamily="2" charset="-122"/>
              </a:rPr>
              <a:t>  </a:t>
            </a:r>
            <a:endParaRPr lang="en-US" altLang="zh-CN" sz="3100" dirty="0">
              <a:ln w="3175" cmpd="sng">
                <a:noFill/>
              </a:ln>
              <a:latin typeface="+mj-lt"/>
              <a:ea typeface="+mj-ea"/>
              <a:cs typeface="+mj-cs"/>
            </a:endParaRPr>
          </a:p>
          <a:p>
            <a:pPr marL="0" indent="0">
              <a:spcBef>
                <a:spcPct val="0"/>
              </a:spcBef>
              <a:buFont typeface="Arial"/>
              <a:buNone/>
            </a:pPr>
            <a:r>
              <a:rPr lang="en-US" altLang="zh-CN" sz="3100" dirty="0">
                <a:ln w="3175" cmpd="sng">
                  <a:noFill/>
                </a:ln>
                <a:latin typeface="+mj-lt"/>
                <a:ea typeface="+mj-ea"/>
                <a:cs typeface="+mj-cs"/>
              </a:rPr>
              <a:t>        </a:t>
            </a:r>
            <a:r>
              <a:rPr lang="zh-CN" altLang="zh-CN" sz="3100" dirty="0">
                <a:ln w="3175" cmpd="sng">
                  <a:noFill/>
                </a:ln>
                <a:latin typeface="+mj-lt"/>
                <a:ea typeface="+mj-ea"/>
                <a:cs typeface="+mj-cs"/>
              </a:rPr>
              <a:t>这段经历让我们体会到实践和认识的辩证关系原理</a:t>
            </a:r>
            <a:r>
              <a:rPr lang="zh-CN" altLang="en-US" sz="3100" dirty="0">
                <a:ln w="3175" cmpd="sng">
                  <a:noFill/>
                </a:ln>
                <a:latin typeface="+mj-lt"/>
                <a:ea typeface="+mj-ea"/>
                <a:cs typeface="+mj-cs"/>
              </a:rPr>
              <a:t>以及</a:t>
            </a:r>
            <a:r>
              <a:rPr lang="zh-CN" altLang="zh-CN" sz="3100" dirty="0">
                <a:ln w="3175" cmpd="sng">
                  <a:noFill/>
                </a:ln>
                <a:latin typeface="+mj-lt"/>
                <a:ea typeface="+mj-ea"/>
                <a:cs typeface="+mj-cs"/>
              </a:rPr>
              <a:t>整体和部分的辩证关系原</a:t>
            </a:r>
            <a:r>
              <a:rPr lang="zh-CN" altLang="en-US" sz="3100" dirty="0">
                <a:ln w="3175" cmpd="sng">
                  <a:noFill/>
                </a:ln>
                <a:latin typeface="+mj-lt"/>
                <a:ea typeface="+mj-ea"/>
                <a:cs typeface="+mj-cs"/>
              </a:rPr>
              <a:t>理一直</a:t>
            </a:r>
            <a:r>
              <a:rPr lang="zh-CN" altLang="zh-CN" sz="3100" dirty="0">
                <a:ln w="3175" cmpd="sng">
                  <a:noFill/>
                </a:ln>
                <a:latin typeface="+mj-lt"/>
                <a:ea typeface="+mj-ea"/>
                <a:cs typeface="+mj-cs"/>
              </a:rPr>
              <a:t>在工科应用实例中悄然发生着。这也暗含了认识的辩证发展原理（无限性和反复性），所以我们必须坚持一切从实际出发、实事求是的基本宗旨，并保持时刻准备接受、创造新思维的开放性思维。</a:t>
            </a:r>
            <a:endParaRPr lang="zh-CN" altLang="en-US" sz="3100" dirty="0">
              <a:ln w="3175" cmpd="sng">
                <a:noFill/>
              </a:ln>
              <a:latin typeface="+mj-lt"/>
              <a:ea typeface="+mj-ea"/>
              <a:cs typeface="+mj-cs"/>
            </a:endParaRPr>
          </a:p>
        </p:txBody>
      </p:sp>
    </p:spTree>
    <p:custDataLst>
      <p:tags r:id="rId1"/>
    </p:custDataLst>
    <p:extLst>
      <p:ext uri="{BB962C8B-B14F-4D97-AF65-F5344CB8AC3E}">
        <p14:creationId xmlns:p14="http://schemas.microsoft.com/office/powerpoint/2010/main" val="356032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5">
                                            <p:txEl>
                                              <p:pRg st="1" end="1"/>
                                            </p:txEl>
                                          </p:spTgt>
                                        </p:tgtEl>
                                        <p:attrNameLst>
                                          <p:attrName>style.visibility</p:attrName>
                                        </p:attrNameLst>
                                      </p:cBhvr>
                                      <p:to>
                                        <p:strVal val="visible"/>
                                      </p:to>
                                    </p:set>
                                    <p:animEffect transition="in" filter="fade">
                                      <p:cBhvr>
                                        <p:cTn id="18" dur="1000"/>
                                        <p:tgtEl>
                                          <p:spTgt spid="15">
                                            <p:txEl>
                                              <p:pRg st="1" end="1"/>
                                            </p:txEl>
                                          </p:spTgt>
                                        </p:tgtEl>
                                      </p:cBhvr>
                                    </p:animEffect>
                                    <p:anim calcmode="lin" valueType="num">
                                      <p:cBhvr>
                                        <p:cTn id="19"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1" grpId="1" build="p"/>
      <p:bldP spid="1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31F26F-6F6D-4375-8E9F-95DE4A06C9C7}"/>
              </a:ext>
            </a:extLst>
          </p:cNvPr>
          <p:cNvSpPr>
            <a:spLocks noGrp="1"/>
          </p:cNvSpPr>
          <p:nvPr>
            <p:ph type="title"/>
          </p:nvPr>
        </p:nvSpPr>
        <p:spPr>
          <a:xfrm>
            <a:off x="1296741" y="2749061"/>
            <a:ext cx="10018713" cy="1752599"/>
          </a:xfrm>
        </p:spPr>
        <p:txBody>
          <a:bodyPr/>
          <a:lstStyle/>
          <a:p>
            <a:r>
              <a:rPr lang="zh-CN" altLang="en-US" dirty="0"/>
              <a:t>谢谢聆听</a:t>
            </a:r>
            <a:r>
              <a:rPr lang="en-US" altLang="zh-CN" dirty="0"/>
              <a:t>~</a:t>
            </a:r>
            <a:endParaRPr lang="zh-CN" altLang="en-US" dirty="0"/>
          </a:p>
        </p:txBody>
      </p:sp>
    </p:spTree>
    <p:extLst>
      <p:ext uri="{BB962C8B-B14F-4D97-AF65-F5344CB8AC3E}">
        <p14:creationId xmlns:p14="http://schemas.microsoft.com/office/powerpoint/2010/main" val="2335229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2310464" y="640635"/>
            <a:ext cx="7983607" cy="918715"/>
          </a:xfrm>
        </p:spPr>
        <p:txBody>
          <a:bodyPr>
            <a:normAutofit/>
          </a:bodyPr>
          <a:lstStyle/>
          <a:p>
            <a:pPr algn="l"/>
            <a:r>
              <a:rPr lang="zh-CN" altLang="en-US" sz="4400" dirty="0">
                <a:latin typeface="黑体" panose="02010609060101010101" pitchFamily="49" charset="-122"/>
                <a:ea typeface="黑体" panose="02010609060101010101" pitchFamily="49" charset="-122"/>
              </a:rPr>
              <a:t>课程专业目标</a:t>
            </a:r>
            <a:r>
              <a:rPr lang="en-US" altLang="zh-CN" sz="4400" dirty="0">
                <a:latin typeface="黑体" panose="02010609060101010101" pitchFamily="49" charset="-122"/>
                <a:ea typeface="黑体" panose="02010609060101010101" pitchFamily="49" charset="-122"/>
              </a:rPr>
              <a:t>:</a:t>
            </a:r>
            <a:endParaRPr lang="zh-CN" altLang="en-US" sz="4400" dirty="0">
              <a:latin typeface="黑体" panose="02010609060101010101" pitchFamily="49" charset="-122"/>
              <a:ea typeface="黑体" panose="02010609060101010101" pitchFamily="49" charset="-122"/>
            </a:endParaRPr>
          </a:p>
        </p:txBody>
      </p:sp>
      <p:sp>
        <p:nvSpPr>
          <p:cNvPr id="6" name="文本框 5">
            <a:extLst>
              <a:ext uri="{FF2B5EF4-FFF2-40B4-BE49-F238E27FC236}">
                <a16:creationId xmlns:a16="http://schemas.microsoft.com/office/drawing/2014/main" id="{494FCF20-0938-47F8-9D49-090F01BB03F0}"/>
              </a:ext>
            </a:extLst>
          </p:cNvPr>
          <p:cNvSpPr txBox="1"/>
          <p:nvPr/>
        </p:nvSpPr>
        <p:spPr>
          <a:xfrm>
            <a:off x="3357044" y="1653618"/>
            <a:ext cx="8115378" cy="3363549"/>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  </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C</a:t>
            </a:r>
            <a:r>
              <a:rPr lang="zh-CN" altLang="zh-CN" sz="2400" dirty="0">
                <a:effectLst/>
                <a:latin typeface="黑体" panose="02010609060101010101" pitchFamily="49" charset="-122"/>
                <a:ea typeface="黑体" panose="02010609060101010101" pitchFamily="49" charset="-122"/>
                <a:cs typeface="Times New Roman" panose="02020603050405020304" pitchFamily="18" charset="0"/>
              </a:rPr>
              <a:t>语言程序设计》课程是计算机学科的一门专业基础课。该课程的专业目标是使学生掌握结构化程序设计思想、熟悉和掌握</a:t>
            </a: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C</a:t>
            </a:r>
            <a:r>
              <a:rPr lang="zh-CN" altLang="zh-CN" sz="2400" dirty="0">
                <a:effectLst/>
                <a:latin typeface="黑体" panose="02010609060101010101" pitchFamily="49" charset="-122"/>
                <a:ea typeface="黑体" panose="02010609060101010101" pitchFamily="49" charset="-122"/>
                <a:cs typeface="Times New Roman" panose="02020603050405020304" pitchFamily="18" charset="0"/>
              </a:rPr>
              <a:t>语言的语法规则、程序设计的基本方法及基本编程技巧，培养学生初步建立使用计算机解决和处理实际问题的思维方法与基本技能，并具有一定的应用创新能力。</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36549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iterate type="lt">
                                    <p:tmAbs val="200"/>
                                  </p:iterate>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iterate type="lt">
                                    <p:tmAbs val="100"/>
                                  </p:iterate>
                                  <p:childTnLst>
                                    <p:set>
                                      <p:cBhvr>
                                        <p:cTn id="15"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2502666" y="352332"/>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课程育人目标</a:t>
            </a:r>
            <a:r>
              <a:rPr lang="en-US" altLang="zh-CN" sz="4400" dirty="0">
                <a:latin typeface="黑体" panose="02010609060101010101" pitchFamily="49" charset="-122"/>
                <a:ea typeface="黑体" panose="02010609060101010101" pitchFamily="49" charset="-122"/>
              </a:rPr>
              <a:t>:</a:t>
            </a:r>
            <a:endParaRPr lang="zh-CN" altLang="en-US" sz="4400" dirty="0">
              <a:latin typeface="黑体" panose="02010609060101010101" pitchFamily="49" charset="-122"/>
              <a:ea typeface="黑体" panose="02010609060101010101" pitchFamily="49" charset="-122"/>
            </a:endParaRPr>
          </a:p>
        </p:txBody>
      </p:sp>
      <p:sp>
        <p:nvSpPr>
          <p:cNvPr id="7" name="文本框 6">
            <a:extLst>
              <a:ext uri="{FF2B5EF4-FFF2-40B4-BE49-F238E27FC236}">
                <a16:creationId xmlns:a16="http://schemas.microsoft.com/office/drawing/2014/main" id="{FB081F12-D992-4EC9-B055-582323608D08}"/>
              </a:ext>
            </a:extLst>
          </p:cNvPr>
          <p:cNvSpPr txBox="1"/>
          <p:nvPr/>
        </p:nvSpPr>
        <p:spPr>
          <a:xfrm>
            <a:off x="3240516" y="1271047"/>
            <a:ext cx="8564880" cy="5025543"/>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2400" dirty="0">
                <a:effectLst/>
                <a:latin typeface="黑体" panose="02010609060101010101" pitchFamily="49" charset="-122"/>
                <a:ea typeface="黑体" panose="02010609060101010101" pitchFamily="49" charset="-122"/>
                <a:cs typeface="Times New Roman" panose="02020603050405020304" pitchFamily="18" charset="0"/>
              </a:rPr>
              <a:t>通过该课程的学习使得学生不仅完成既定的课程专业目标，还能在学习过程中觉察、验证、领悟辨证唯物主义哲学的基本原理及方法论在工科具体应用领域的学习和研究中的指导性、纲领性作用；培养工科大学生尊重科学客观规律、坚持一切从实际出发，实事求是、坚持实践是检验真理的唯一标准、了解技术革新的前进性和曲折性的辩证关系等一些重要的科学世界观；积累一定的哲学层面的方法论以面对工科具体应用领域学习和科研中的困难和阻碍，把辩证唯物主义思想的种子埋进学生的心里，指导学生将来的职业生涯。</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0538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iterate type="lt">
                                    <p:tmAbs val="100"/>
                                  </p:iterate>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课程设计：</a:t>
            </a:r>
          </a:p>
        </p:txBody>
      </p:sp>
      <p:sp>
        <p:nvSpPr>
          <p:cNvPr id="5" name="文本框 4">
            <a:extLst>
              <a:ext uri="{FF2B5EF4-FFF2-40B4-BE49-F238E27FC236}">
                <a16:creationId xmlns:a16="http://schemas.microsoft.com/office/drawing/2014/main" id="{DA8C6486-368F-4A8C-A88C-B2314DEE901E}"/>
              </a:ext>
            </a:extLst>
          </p:cNvPr>
          <p:cNvSpPr txBox="1"/>
          <p:nvPr/>
        </p:nvSpPr>
        <p:spPr>
          <a:xfrm>
            <a:off x="2910840" y="1596074"/>
            <a:ext cx="7675880" cy="1600438"/>
          </a:xfrm>
          <a:prstGeom prst="rect">
            <a:avLst/>
          </a:prstGeom>
          <a:noFill/>
        </p:spPr>
        <p:txBody>
          <a:bodyPr wrap="square">
            <a:spAutoFit/>
          </a:bodyPr>
          <a:lstStyle/>
          <a:p>
            <a:pPr algn="l"/>
            <a:r>
              <a:rPr lang="zh-CN" altLang="zh-CN" sz="2800" b="1" kern="0" dirty="0">
                <a:effectLst/>
                <a:latin typeface="黑体" panose="02010609060101010101" pitchFamily="49" charset="-122"/>
                <a:ea typeface="黑体" panose="02010609060101010101" pitchFamily="49" charset="-122"/>
              </a:rPr>
              <a:t>课程知识内容：</a:t>
            </a:r>
            <a:endParaRPr lang="zh-CN" altLang="zh-CN" sz="2800" kern="100" dirty="0">
              <a:effectLst/>
              <a:latin typeface="黑体" panose="02010609060101010101" pitchFamily="49" charset="-122"/>
              <a:ea typeface="黑体" panose="02010609060101010101" pitchFamily="49" charset="-122"/>
            </a:endParaRPr>
          </a:p>
          <a:p>
            <a:pPr marL="1200150" lvl="2" indent="-285750">
              <a:lnSpc>
                <a:spcPct val="150000"/>
              </a:lnSpc>
              <a:buFont typeface="Wingdings" panose="05000000000000000000" pitchFamily="2" charset="2"/>
              <a:buChar char="Ø"/>
            </a:pPr>
            <a:r>
              <a:rPr lang="zh-CN" altLang="en-US" sz="2800" dirty="0">
                <a:latin typeface="黑体" panose="02010609060101010101" pitchFamily="49" charset="-122"/>
                <a:ea typeface="黑体" panose="02010609060101010101" pitchFamily="49" charset="-122"/>
              </a:rPr>
              <a:t>深度认识“结构体”</a:t>
            </a:r>
            <a:endParaRPr lang="zh-CN" altLang="zh-CN" sz="2800" dirty="0">
              <a:latin typeface="黑体" panose="02010609060101010101" pitchFamily="49" charset="-122"/>
              <a:ea typeface="黑体" panose="02010609060101010101" pitchFamily="49" charset="-122"/>
            </a:endParaRPr>
          </a:p>
          <a:p>
            <a:pPr marL="342900" lvl="0" indent="-342900" algn="l">
              <a:buFont typeface="Wingdings" panose="05000000000000000000" pitchFamily="2" charset="2"/>
              <a:buChar char=""/>
            </a:pPr>
            <a:endParaRPr lang="en-US" altLang="zh-CN" sz="2800" kern="100" dirty="0">
              <a:latin typeface="黑体" panose="02010609060101010101" pitchFamily="49" charset="-122"/>
              <a:ea typeface="黑体" panose="02010609060101010101" pitchFamily="49" charset="-122"/>
            </a:endParaRPr>
          </a:p>
        </p:txBody>
      </p:sp>
      <p:sp>
        <p:nvSpPr>
          <p:cNvPr id="4" name="文本框 3">
            <a:extLst>
              <a:ext uri="{FF2B5EF4-FFF2-40B4-BE49-F238E27FC236}">
                <a16:creationId xmlns:a16="http://schemas.microsoft.com/office/drawing/2014/main" id="{EDDF0A5B-7482-49E7-A57E-C7968C73A3A8}"/>
              </a:ext>
            </a:extLst>
          </p:cNvPr>
          <p:cNvSpPr txBox="1"/>
          <p:nvPr/>
        </p:nvSpPr>
        <p:spPr>
          <a:xfrm>
            <a:off x="5019013" y="3117915"/>
            <a:ext cx="7675880" cy="2893100"/>
          </a:xfrm>
          <a:prstGeom prst="rect">
            <a:avLst/>
          </a:prstGeom>
          <a:noFill/>
        </p:spPr>
        <p:txBody>
          <a:bodyPr wrap="square">
            <a:spAutoFit/>
          </a:bodyPr>
          <a:lstStyle/>
          <a:p>
            <a:pPr algn="l"/>
            <a:r>
              <a:rPr lang="zh-CN" altLang="en-US" sz="2800" b="1" kern="0" dirty="0">
                <a:latin typeface="黑体" panose="02010609060101010101" pitchFamily="49" charset="-122"/>
                <a:ea typeface="黑体" panose="02010609060101010101" pitchFamily="49" charset="-122"/>
              </a:rPr>
              <a:t>思政育人素材</a:t>
            </a:r>
            <a:r>
              <a:rPr lang="zh-CN" altLang="zh-CN" sz="2800" b="1" kern="0" dirty="0">
                <a:effectLst/>
                <a:latin typeface="黑体" panose="02010609060101010101" pitchFamily="49" charset="-122"/>
                <a:ea typeface="黑体" panose="02010609060101010101" pitchFamily="49" charset="-122"/>
              </a:rPr>
              <a:t>：</a:t>
            </a:r>
            <a:endParaRPr lang="zh-CN" altLang="zh-CN" sz="2800" kern="100" dirty="0">
              <a:effectLst/>
              <a:latin typeface="黑体" panose="02010609060101010101" pitchFamily="49" charset="-122"/>
              <a:ea typeface="黑体" panose="02010609060101010101" pitchFamily="49" charset="-122"/>
            </a:endParaRPr>
          </a:p>
          <a:p>
            <a:pPr marL="1371600" lvl="2" indent="-457200">
              <a:lnSpc>
                <a:spcPct val="150000"/>
              </a:lnSpc>
              <a:buFont typeface="Wingdings" panose="05000000000000000000" pitchFamily="2" charset="2"/>
              <a:buChar char="Ø"/>
            </a:pPr>
            <a:r>
              <a:rPr lang="zh-CN" altLang="zh-CN" sz="2800" kern="0" dirty="0">
                <a:latin typeface="黑体" panose="02010609060101010101" pitchFamily="49" charset="-122"/>
                <a:ea typeface="黑体" panose="02010609060101010101" pitchFamily="49" charset="-122"/>
              </a:rPr>
              <a:t>实践和认识的辩证关系原理</a:t>
            </a:r>
            <a:endParaRPr lang="en-US" altLang="zh-CN" sz="2800" kern="0" dirty="0">
              <a:latin typeface="黑体" panose="02010609060101010101" pitchFamily="49" charset="-122"/>
              <a:ea typeface="黑体" panose="02010609060101010101" pitchFamily="49" charset="-122"/>
            </a:endParaRPr>
          </a:p>
          <a:p>
            <a:pPr marL="1371600" lvl="2" indent="-457200">
              <a:lnSpc>
                <a:spcPct val="150000"/>
              </a:lnSpc>
              <a:buFont typeface="Wingdings" panose="05000000000000000000" pitchFamily="2" charset="2"/>
              <a:buChar char="Ø"/>
            </a:pPr>
            <a:r>
              <a:rPr lang="zh-CN" altLang="zh-CN" sz="2800" kern="0" dirty="0">
                <a:latin typeface="黑体" panose="02010609060101010101" pitchFamily="49" charset="-122"/>
                <a:ea typeface="黑体" panose="02010609060101010101" pitchFamily="49" charset="-122"/>
              </a:rPr>
              <a:t>整体和部分的辩证关系原理</a:t>
            </a:r>
          </a:p>
          <a:p>
            <a:pPr marL="1371600" lvl="2" indent="-457200">
              <a:lnSpc>
                <a:spcPct val="150000"/>
              </a:lnSpc>
              <a:buFont typeface="Wingdings" panose="05000000000000000000" pitchFamily="2" charset="2"/>
              <a:buChar char="Ø"/>
            </a:pPr>
            <a:r>
              <a:rPr lang="zh-CN" altLang="zh-CN" sz="2800" kern="0" dirty="0">
                <a:latin typeface="黑体" panose="02010609060101010101" pitchFamily="49" charset="-122"/>
                <a:ea typeface="黑体" panose="02010609060101010101" pitchFamily="49" charset="-122"/>
              </a:rPr>
              <a:t>认识的辩证发展原理</a:t>
            </a:r>
            <a:r>
              <a:rPr lang="en-US" altLang="zh-CN" sz="2800" kern="0" dirty="0">
                <a:latin typeface="黑体" panose="02010609060101010101" pitchFamily="49" charset="-122"/>
                <a:ea typeface="黑体" panose="02010609060101010101" pitchFamily="49" charset="-122"/>
              </a:rPr>
              <a:t>(</a:t>
            </a:r>
            <a:r>
              <a:rPr lang="zh-CN" altLang="zh-CN" sz="2800" kern="0" dirty="0">
                <a:latin typeface="黑体" panose="02010609060101010101" pitchFamily="49" charset="-122"/>
                <a:ea typeface="黑体" panose="02010609060101010101" pitchFamily="49" charset="-122"/>
              </a:rPr>
              <a:t>无限性反复性</a:t>
            </a:r>
            <a:r>
              <a:rPr lang="en-US" altLang="zh-CN" sz="2800" kern="0" dirty="0">
                <a:latin typeface="黑体" panose="02010609060101010101" pitchFamily="49" charset="-122"/>
                <a:ea typeface="黑体" panose="02010609060101010101" pitchFamily="49" charset="-122"/>
              </a:rPr>
              <a:t>)</a:t>
            </a:r>
            <a:endParaRPr lang="zh-CN" altLang="zh-CN" sz="2800" kern="0" dirty="0">
              <a:latin typeface="黑体" panose="02010609060101010101" pitchFamily="49" charset="-122"/>
              <a:ea typeface="黑体" panose="02010609060101010101" pitchFamily="49" charset="-122"/>
            </a:endParaRPr>
          </a:p>
          <a:p>
            <a:pPr lvl="0" algn="l"/>
            <a:endParaRPr lang="en-US" altLang="zh-CN" sz="2800" kern="1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2788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iterate type="lt">
                                    <p:tmAbs val="100"/>
                                  </p:iterate>
                                  <p:childTnLst>
                                    <p:set>
                                      <p:cBhvr>
                                        <p:cTn id="15"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iterate type="lt">
                                    <p:tmAbs val="100"/>
                                  </p:iterate>
                                  <p:childTnLst>
                                    <p:set>
                                      <p:cBhvr>
                                        <p:cTn id="23"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iterate type="lt">
                                    <p:tmAbs val="100"/>
                                  </p:iterate>
                                  <p:childTnLst>
                                    <p:set>
                                      <p:cBhvr>
                                        <p:cTn id="27"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iterate type="lt">
                                    <p:tmAbs val="100"/>
                                  </p:iterate>
                                  <p:childTnLst>
                                    <p:set>
                                      <p:cBhvr>
                                        <p:cTn id="31"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思政映射与融入点：</a:t>
            </a:r>
          </a:p>
        </p:txBody>
      </p:sp>
      <p:sp>
        <p:nvSpPr>
          <p:cNvPr id="5" name="文本框 4">
            <a:extLst>
              <a:ext uri="{FF2B5EF4-FFF2-40B4-BE49-F238E27FC236}">
                <a16:creationId xmlns:a16="http://schemas.microsoft.com/office/drawing/2014/main" id="{DA8C6486-368F-4A8C-A88C-B2314DEE901E}"/>
              </a:ext>
            </a:extLst>
          </p:cNvPr>
          <p:cNvSpPr txBox="1"/>
          <p:nvPr/>
        </p:nvSpPr>
        <p:spPr>
          <a:xfrm>
            <a:off x="2788920" y="1489671"/>
            <a:ext cx="9149080" cy="3785652"/>
          </a:xfrm>
          <a:prstGeom prst="rect">
            <a:avLst/>
          </a:prstGeom>
          <a:noFill/>
        </p:spPr>
        <p:txBody>
          <a:bodyPr wrap="square">
            <a:spAutoFit/>
          </a:bodyPr>
          <a:lstStyle/>
          <a:p>
            <a:pPr marL="342900" indent="-342900" algn="l">
              <a:lnSpc>
                <a:spcPct val="150000"/>
              </a:lnSpc>
              <a:buFont typeface="Wingdings" panose="05000000000000000000" pitchFamily="2" charset="2"/>
              <a:buChar char="Ø"/>
            </a:pPr>
            <a:r>
              <a:rPr lang="zh-CN" altLang="zh-CN" sz="2400" kern="0" dirty="0">
                <a:latin typeface="黑体" panose="02010609060101010101" pitchFamily="49" charset="-122"/>
                <a:ea typeface="黑体" panose="02010609060101010101" pitchFamily="49" charset="-122"/>
              </a:rPr>
              <a:t>在讲解关于结构体的基本概念之前，可以提出“基本数据类型是否满足程序操作对象的需要？真的能完整描述程序的操作对象么？”问题。引导学生从实践需求的角度出发，得出基本数据类型无法描述程序操作对象的结论。然后进一步运用整理与部分的辩证关系，分析出只有将整体的各部分描述清楚，才可能描述好整体，引出了</a:t>
            </a:r>
            <a:r>
              <a:rPr lang="en-US" altLang="zh-CN" sz="2400" kern="0" dirty="0">
                <a:latin typeface="黑体" panose="02010609060101010101" pitchFamily="49" charset="-122"/>
                <a:ea typeface="黑体" panose="02010609060101010101" pitchFamily="49" charset="-122"/>
              </a:rPr>
              <a:t>C</a:t>
            </a:r>
            <a:r>
              <a:rPr lang="zh-CN" altLang="zh-CN" sz="2400" kern="0" dirty="0">
                <a:latin typeface="黑体" panose="02010609060101010101" pitchFamily="49" charset="-122"/>
                <a:ea typeface="黑体" panose="02010609060101010101" pitchFamily="49" charset="-122"/>
              </a:rPr>
              <a:t>语言中的“结构体”概念。</a:t>
            </a:r>
            <a:endParaRPr lang="en-US" altLang="zh-CN" sz="2400" kern="0" dirty="0">
              <a:latin typeface="黑体" panose="02010609060101010101" pitchFamily="49" charset="-122"/>
              <a:ea typeface="黑体" panose="02010609060101010101" pitchFamily="49" charset="-122"/>
            </a:endParaRPr>
          </a:p>
          <a:p>
            <a:pPr algn="l"/>
            <a:endParaRPr lang="en-US" altLang="zh-CN" sz="2400" b="1" kern="0" dirty="0">
              <a:effectLst/>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5972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iterate type="lt">
                                    <p:tmAbs val="100"/>
                                  </p:iterate>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思政映射与融入点：</a:t>
            </a:r>
          </a:p>
        </p:txBody>
      </p:sp>
      <p:sp>
        <p:nvSpPr>
          <p:cNvPr id="5" name="文本框 4">
            <a:extLst>
              <a:ext uri="{FF2B5EF4-FFF2-40B4-BE49-F238E27FC236}">
                <a16:creationId xmlns:a16="http://schemas.microsoft.com/office/drawing/2014/main" id="{DA8C6486-368F-4A8C-A88C-B2314DEE901E}"/>
              </a:ext>
            </a:extLst>
          </p:cNvPr>
          <p:cNvSpPr txBox="1"/>
          <p:nvPr/>
        </p:nvSpPr>
        <p:spPr>
          <a:xfrm>
            <a:off x="2626360" y="1489671"/>
            <a:ext cx="9149080" cy="3102388"/>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zh-CN" altLang="zh-CN" sz="2400" kern="0" dirty="0">
                <a:latin typeface="黑体" panose="02010609060101010101" pitchFamily="49" charset="-122"/>
                <a:ea typeface="黑体" panose="02010609060101010101" pitchFamily="49" charset="-122"/>
              </a:rPr>
              <a:t>在结束“结构体的介绍”后，还可以点醒学生</a:t>
            </a:r>
            <a:r>
              <a:rPr lang="en-US" altLang="zh-CN" sz="2400" kern="0" dirty="0">
                <a:latin typeface="黑体" panose="02010609060101010101" pitchFamily="49" charset="-122"/>
                <a:ea typeface="黑体" panose="02010609060101010101" pitchFamily="49" charset="-122"/>
              </a:rPr>
              <a:t>C</a:t>
            </a:r>
            <a:r>
              <a:rPr lang="zh-CN" altLang="zh-CN" sz="2400" kern="0" dirty="0">
                <a:latin typeface="黑体" panose="02010609060101010101" pitchFamily="49" charset="-122"/>
                <a:ea typeface="黑体" panose="02010609060101010101" pitchFamily="49" charset="-122"/>
              </a:rPr>
              <a:t>是不断充实发展的，只要实践有需求，就是</a:t>
            </a:r>
            <a:r>
              <a:rPr lang="en-US" altLang="zh-CN" sz="2400" kern="0" dirty="0">
                <a:latin typeface="黑体" panose="02010609060101010101" pitchFamily="49" charset="-122"/>
                <a:ea typeface="黑体" panose="02010609060101010101" pitchFamily="49" charset="-122"/>
              </a:rPr>
              <a:t>C</a:t>
            </a:r>
            <a:r>
              <a:rPr lang="zh-CN" altLang="zh-CN" sz="2400" kern="0" dirty="0">
                <a:latin typeface="黑体" panose="02010609060101010101" pitchFamily="49" charset="-122"/>
                <a:ea typeface="黑体" panose="02010609060101010101" pitchFamily="49" charset="-122"/>
              </a:rPr>
              <a:t>创新发展的动力——“结构体”的概念也是随着需求创新的。这也解释了计算机领域新概念、新技术层出不穷的现象，我们也需要做好“终身学习”的准备。</a:t>
            </a:r>
          </a:p>
          <a:p>
            <a:pPr marL="342900" indent="-342900" algn="l">
              <a:lnSpc>
                <a:spcPct val="115000"/>
              </a:lnSpc>
              <a:buFont typeface="Wingdings" panose="05000000000000000000" pitchFamily="2" charset="2"/>
              <a:buChar char="Ø"/>
            </a:pPr>
            <a:endParaRPr lang="en-US" altLang="zh-CN" sz="2400" kern="0" dirty="0">
              <a:latin typeface="黑体" panose="02010609060101010101" pitchFamily="49" charset="-122"/>
              <a:ea typeface="黑体" panose="02010609060101010101" pitchFamily="49" charset="-122"/>
            </a:endParaRPr>
          </a:p>
          <a:p>
            <a:pPr algn="l"/>
            <a:endParaRPr lang="en-US" altLang="zh-CN" sz="2400" b="1" kern="0" dirty="0">
              <a:effectLst/>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126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iterate type="lt">
                                    <p:tmAbs val="100"/>
                                  </p:iterate>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预期成效：</a:t>
            </a:r>
          </a:p>
        </p:txBody>
      </p:sp>
      <p:sp>
        <p:nvSpPr>
          <p:cNvPr id="7" name="文本框 6">
            <a:extLst>
              <a:ext uri="{FF2B5EF4-FFF2-40B4-BE49-F238E27FC236}">
                <a16:creationId xmlns:a16="http://schemas.microsoft.com/office/drawing/2014/main" id="{486314FE-BC30-4F9E-B859-72552EA97F9D}"/>
              </a:ext>
            </a:extLst>
          </p:cNvPr>
          <p:cNvSpPr txBox="1"/>
          <p:nvPr/>
        </p:nvSpPr>
        <p:spPr>
          <a:xfrm>
            <a:off x="2724852" y="1341698"/>
            <a:ext cx="9149080" cy="4710136"/>
          </a:xfrm>
          <a:prstGeom prst="rect">
            <a:avLst/>
          </a:prstGeom>
          <a:noFill/>
        </p:spPr>
        <p:txBody>
          <a:bodyPr wrap="square">
            <a:spAutoFit/>
          </a:bodyPr>
          <a:lstStyle/>
          <a:p>
            <a:pPr algn="l"/>
            <a:r>
              <a:rPr lang="zh-CN" altLang="zh-CN" sz="2400" b="1" kern="0" dirty="0">
                <a:effectLst/>
                <a:latin typeface="黑体" panose="02010609060101010101" pitchFamily="49" charset="-122"/>
                <a:ea typeface="黑体" panose="02010609060101010101" pitchFamily="49" charset="-122"/>
              </a:rPr>
              <a:t>学生收获：</a:t>
            </a:r>
            <a:endParaRPr lang="zh-CN" altLang="zh-CN" sz="2400" kern="100" dirty="0">
              <a:effectLst/>
              <a:latin typeface="黑体" panose="02010609060101010101" pitchFamily="49" charset="-122"/>
              <a:ea typeface="黑体" panose="02010609060101010101" pitchFamily="49" charset="-122"/>
            </a:endParaRPr>
          </a:p>
          <a:p>
            <a:pPr marL="800100" lvl="1" indent="-342900">
              <a:lnSpc>
                <a:spcPct val="150000"/>
              </a:lnSpc>
              <a:buFont typeface="Wingdings" panose="05000000000000000000" pitchFamily="2" charset="2"/>
              <a:buChar char="Ø"/>
            </a:pPr>
            <a:r>
              <a:rPr lang="zh-CN" altLang="zh-CN" sz="2400" kern="0" dirty="0">
                <a:latin typeface="黑体" panose="02010609060101010101" pitchFamily="49" charset="-122"/>
                <a:ea typeface="黑体" panose="02010609060101010101" pitchFamily="49" charset="-122"/>
              </a:rPr>
              <a:t>从基本数据类型无法完整全面地描述程序操作对象引入“结构体”的概念以及其定义规则，让学生在工科应用实例中体会到实践和认识的辩证关系原理</a:t>
            </a:r>
            <a:r>
              <a:rPr lang="en-US" altLang="zh-CN" sz="2400" kern="0" dirty="0">
                <a:latin typeface="黑体" panose="02010609060101010101" pitchFamily="49" charset="-122"/>
                <a:ea typeface="黑体" panose="02010609060101010101" pitchFamily="49" charset="-122"/>
              </a:rPr>
              <a:t>+</a:t>
            </a:r>
            <a:r>
              <a:rPr lang="zh-CN" altLang="zh-CN" sz="2400" kern="0" dirty="0">
                <a:latin typeface="黑体" panose="02010609060101010101" pitchFamily="49" charset="-122"/>
                <a:ea typeface="黑体" panose="02010609060101010101" pitchFamily="49" charset="-122"/>
              </a:rPr>
              <a:t>整体和部分的辩证关系原理。</a:t>
            </a:r>
            <a:endParaRPr lang="en-US" altLang="zh-CN" sz="2400" kern="0" dirty="0">
              <a:latin typeface="黑体" panose="02010609060101010101" pitchFamily="49" charset="-122"/>
              <a:ea typeface="黑体" panose="02010609060101010101" pitchFamily="49" charset="-122"/>
            </a:endParaRPr>
          </a:p>
          <a:p>
            <a:pPr marL="800100" lvl="1" indent="-342900">
              <a:lnSpc>
                <a:spcPct val="150000"/>
              </a:lnSpc>
              <a:buFont typeface="Wingdings" panose="05000000000000000000" pitchFamily="2" charset="2"/>
              <a:buChar char="Ø"/>
            </a:pPr>
            <a:r>
              <a:rPr lang="zh-CN" altLang="zh-CN" sz="2400" kern="0" dirty="0">
                <a:latin typeface="黑体" panose="02010609060101010101" pitchFamily="49" charset="-122"/>
                <a:ea typeface="黑体" panose="02010609060101010101" pitchFamily="49" charset="-122"/>
              </a:rPr>
              <a:t>教学内容后的启发让学生体会到认识的辩证发展原理（无限性反复性），意识到一切从实际出发，坚持实事求是的基本宗旨，并保持时刻准备创造及接受新思维的开放性思维是工科学习、研究所应该秉持的一贯态度。</a:t>
            </a:r>
          </a:p>
          <a:p>
            <a:pPr algn="l">
              <a:lnSpc>
                <a:spcPct val="115000"/>
              </a:lnSpc>
            </a:pPr>
            <a:endParaRPr lang="zh-CN" altLang="zh-CN" sz="2400" kern="100" dirty="0">
              <a:effectLst/>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62472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iterate type="lt">
                                    <p:tmAbs val="100"/>
                                  </p:iterate>
                                  <p:childTnLst>
                                    <p:set>
                                      <p:cBhvr>
                                        <p:cTn id="15"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iterate type="lt">
                                    <p:tmAbs val="100"/>
                                  </p:iterate>
                                  <p:childTnLst>
                                    <p:set>
                                      <p:cBhvr>
                                        <p:cTn id="19"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C06400-02FF-4491-8BE3-1504E3F6C89B}"/>
              </a:ext>
            </a:extLst>
          </p:cNvPr>
          <p:cNvSpPr>
            <a:spLocks noGrp="1"/>
          </p:cNvSpPr>
          <p:nvPr>
            <p:ph type="title"/>
          </p:nvPr>
        </p:nvSpPr>
        <p:spPr>
          <a:xfrm>
            <a:off x="1182653" y="2278930"/>
            <a:ext cx="10018713" cy="1752599"/>
          </a:xfrm>
        </p:spPr>
        <p:txBody>
          <a:bodyPr/>
          <a:lstStyle/>
          <a:p>
            <a:r>
              <a:rPr lang="zh-CN" altLang="en-US" dirty="0">
                <a:latin typeface="黑体" panose="02010609060101010101" pitchFamily="49" charset="-122"/>
                <a:ea typeface="黑体" panose="02010609060101010101" pitchFamily="49" charset="-122"/>
              </a:rPr>
              <a:t>下面进入课程内容</a:t>
            </a:r>
          </a:p>
        </p:txBody>
      </p:sp>
    </p:spTree>
    <p:extLst>
      <p:ext uri="{BB962C8B-B14F-4D97-AF65-F5344CB8AC3E}">
        <p14:creationId xmlns:p14="http://schemas.microsoft.com/office/powerpoint/2010/main" val="376295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5136712" cy="918715"/>
          </a:xfrm>
        </p:spPr>
        <p:txBody>
          <a:bodyPr>
            <a:normAutofit/>
          </a:bodyPr>
          <a:lstStyle/>
          <a:p>
            <a:pPr algn="l"/>
            <a:r>
              <a:rPr lang="zh-CN" altLang="en-US" sz="4400" dirty="0">
                <a:latin typeface="黑体" panose="02010609060101010101" pitchFamily="49" charset="-122"/>
                <a:ea typeface="黑体" panose="02010609060101010101" pitchFamily="49" charset="-122"/>
              </a:rPr>
              <a:t>深度认识“结构体”</a:t>
            </a:r>
          </a:p>
        </p:txBody>
      </p:sp>
      <p:sp>
        <p:nvSpPr>
          <p:cNvPr id="4" name="副标题 2">
            <a:extLst>
              <a:ext uri="{FF2B5EF4-FFF2-40B4-BE49-F238E27FC236}">
                <a16:creationId xmlns:a16="http://schemas.microsoft.com/office/drawing/2014/main" id="{D5E7F123-7939-4C40-9219-1D4FF2560EB1}"/>
              </a:ext>
            </a:extLst>
          </p:cNvPr>
          <p:cNvSpPr txBox="1">
            <a:spLocks/>
          </p:cNvSpPr>
          <p:nvPr/>
        </p:nvSpPr>
        <p:spPr>
          <a:xfrm>
            <a:off x="1942370" y="1853332"/>
            <a:ext cx="10198905" cy="138853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400" dirty="0"/>
              <a:t>——</a:t>
            </a:r>
            <a:r>
              <a:rPr lang="zh-CN" altLang="en-US" sz="2400" dirty="0"/>
              <a:t>融入哲学基本原理与方法论的</a:t>
            </a:r>
            <a:r>
              <a:rPr lang="en-US" altLang="zh-CN" sz="2400" dirty="0"/>
              <a:t>《C</a:t>
            </a:r>
            <a:r>
              <a:rPr lang="zh-CN" altLang="en-US" sz="2400" dirty="0"/>
              <a:t>语言程序设计</a:t>
            </a:r>
            <a:r>
              <a:rPr lang="en-US" altLang="zh-CN" sz="2400" dirty="0"/>
              <a:t>》</a:t>
            </a:r>
            <a:r>
              <a:rPr lang="zh-CN" altLang="en-US" sz="2400" dirty="0"/>
              <a:t>课程思政实践与探索</a:t>
            </a:r>
            <a:endParaRPr lang="en-US" altLang="zh-CN" sz="2400" dirty="0"/>
          </a:p>
        </p:txBody>
      </p:sp>
      <p:sp>
        <p:nvSpPr>
          <p:cNvPr id="5" name="副标题 2">
            <a:extLst>
              <a:ext uri="{FF2B5EF4-FFF2-40B4-BE49-F238E27FC236}">
                <a16:creationId xmlns:a16="http://schemas.microsoft.com/office/drawing/2014/main" id="{C2F00640-257B-4D4B-BAA6-489188CEBA1D}"/>
              </a:ext>
            </a:extLst>
          </p:cNvPr>
          <p:cNvSpPr txBox="1">
            <a:spLocks/>
          </p:cNvSpPr>
          <p:nvPr/>
        </p:nvSpPr>
        <p:spPr>
          <a:xfrm>
            <a:off x="3619891" y="3309768"/>
            <a:ext cx="8725744" cy="138853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zh-CN" altLang="en-US" sz="2800" dirty="0"/>
              <a:t>主讲人：湖南警察学院信息技术（网监）系  姚婷婷</a:t>
            </a:r>
            <a:endParaRPr lang="en-US" altLang="zh-CN" sz="2800" dirty="0"/>
          </a:p>
        </p:txBody>
      </p:sp>
    </p:spTree>
    <p:custDataLst>
      <p:tags r:id="rId1"/>
    </p:custDataLst>
    <p:extLst>
      <p:ext uri="{BB962C8B-B14F-4D97-AF65-F5344CB8AC3E}">
        <p14:creationId xmlns:p14="http://schemas.microsoft.com/office/powerpoint/2010/main" val="75662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9.3|0.8|0.9"/>
</p:tagLst>
</file>

<file path=ppt/tags/tag2.xml><?xml version="1.0" encoding="utf-8"?>
<p:tagLst xmlns:a="http://schemas.openxmlformats.org/drawingml/2006/main" xmlns:r="http://schemas.openxmlformats.org/officeDocument/2006/relationships" xmlns:p="http://schemas.openxmlformats.org/presentationml/2006/main">
  <p:tag name="TIMING" val="|3.4|36.5|3.3|1.7|1.5|1.1|1.3|1|1.2|1.3|34.1|8.3"/>
</p:tagLst>
</file>

<file path=ppt/tags/tag3.xml><?xml version="1.0" encoding="utf-8"?>
<p:tagLst xmlns:a="http://schemas.openxmlformats.org/drawingml/2006/main" xmlns:r="http://schemas.openxmlformats.org/officeDocument/2006/relationships" xmlns:p="http://schemas.openxmlformats.org/presentationml/2006/main">
  <p:tag name="TIMING" val="|1.9|2.2|33.5|17.7"/>
</p:tagLst>
</file>

<file path=ppt/tags/tag4.xml><?xml version="1.0" encoding="utf-8"?>
<p:tagLst xmlns:a="http://schemas.openxmlformats.org/drawingml/2006/main" xmlns:r="http://schemas.openxmlformats.org/officeDocument/2006/relationships" xmlns:p="http://schemas.openxmlformats.org/presentationml/2006/main">
  <p:tag name="TIMING" val="|1.2|1.6|7.4|23.4"/>
</p:tagLst>
</file>

<file path=ppt/tags/tag5.xml><?xml version="1.0" encoding="utf-8"?>
<p:tagLst xmlns:a="http://schemas.openxmlformats.org/drawingml/2006/main" xmlns:r="http://schemas.openxmlformats.org/officeDocument/2006/relationships" xmlns:p="http://schemas.openxmlformats.org/presentationml/2006/main">
  <p:tag name="TIMING" val="|2.2"/>
</p:tagLst>
</file>

<file path=ppt/tags/tag6.xml><?xml version="1.0" encoding="utf-8"?>
<p:tagLst xmlns:a="http://schemas.openxmlformats.org/drawingml/2006/main" xmlns:r="http://schemas.openxmlformats.org/officeDocument/2006/relationships" xmlns:p="http://schemas.openxmlformats.org/presentationml/2006/main">
  <p:tag name="TIMING" val="|21.5|2.2|2.3|1.9|2.9|0.8|0.5|0.4"/>
</p:tagLst>
</file>

<file path=ppt/tags/tag7.xml><?xml version="1.0" encoding="utf-8"?>
<p:tagLst xmlns:a="http://schemas.openxmlformats.org/drawingml/2006/main" xmlns:r="http://schemas.openxmlformats.org/officeDocument/2006/relationships" xmlns:p="http://schemas.openxmlformats.org/presentationml/2006/main">
  <p:tag name="TIMING" val="|1.4|15|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差">
  <a:themeElements>
    <a:clrScheme name="视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视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视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TM03457496[[fn=视差]]</Template>
  <TotalTime>521</TotalTime>
  <Words>1086</Words>
  <Application>Microsoft Office PowerPoint</Application>
  <PresentationFormat>宽屏</PresentationFormat>
  <Paragraphs>125</Paragraphs>
  <Slides>17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vt:i4>
      </vt:variant>
    </vt:vector>
  </HeadingPairs>
  <TitlesOfParts>
    <vt:vector size="23" baseType="lpstr">
      <vt:lpstr>黑体</vt:lpstr>
      <vt:lpstr>华文楷体</vt:lpstr>
      <vt:lpstr>Arial</vt:lpstr>
      <vt:lpstr>Corbel</vt:lpstr>
      <vt:lpstr>Wingdings</vt:lpstr>
      <vt:lpstr>视差</vt:lpstr>
      <vt:lpstr>PowerPoint 演示文稿</vt:lpstr>
      <vt:lpstr>课程专业目标:</vt:lpstr>
      <vt:lpstr>课程育人目标:</vt:lpstr>
      <vt:lpstr>课程设计：</vt:lpstr>
      <vt:lpstr>思政映射与融入点：</vt:lpstr>
      <vt:lpstr>思政映射与融入点：</vt:lpstr>
      <vt:lpstr>预期成效：</vt:lpstr>
      <vt:lpstr>下面进入课程内容</vt:lpstr>
      <vt:lpstr>深度认识“结构体”</vt:lpstr>
      <vt:lpstr>问题：</vt:lpstr>
      <vt:lpstr>问题：</vt:lpstr>
      <vt:lpstr>问题：</vt:lpstr>
      <vt:lpstr>怎么定义和使用结构 体？</vt:lpstr>
      <vt:lpstr>课中小结：</vt:lpstr>
      <vt:lpstr>怎么使用结构 体？</vt:lpstr>
      <vt:lpstr>哲学小结：</vt:lpstr>
      <vt:lpstr>谢谢聆听~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第一次实验设计 </dc:title>
  <dc:creator>fatgirl201@163.com</dc:creator>
  <cp:lastModifiedBy>fatgirl201@163.com</cp:lastModifiedBy>
  <cp:revision>48</cp:revision>
  <dcterms:created xsi:type="dcterms:W3CDTF">2020-03-23T07:50:52Z</dcterms:created>
  <dcterms:modified xsi:type="dcterms:W3CDTF">2020-08-24T12:54:09Z</dcterms:modified>
</cp:coreProperties>
</file>