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8" r:id="rId2"/>
    <p:sldId id="279" r:id="rId3"/>
    <p:sldId id="283" r:id="rId4"/>
    <p:sldId id="284" r:id="rId5"/>
    <p:sldId id="280" r:id="rId6"/>
    <p:sldId id="281" r:id="rId7"/>
    <p:sldId id="282" r:id="rId8"/>
    <p:sldId id="285" r:id="rId9"/>
    <p:sldId id="266" r:id="rId10"/>
    <p:sldId id="257" r:id="rId11"/>
    <p:sldId id="262" r:id="rId12"/>
    <p:sldId id="259" r:id="rId13"/>
    <p:sldId id="270" r:id="rId14"/>
    <p:sldId id="268" r:id="rId15"/>
    <p:sldId id="269" r:id="rId16"/>
    <p:sldId id="260" r:id="rId17"/>
    <p:sldId id="261" r:id="rId18"/>
    <p:sldId id="263" r:id="rId19"/>
    <p:sldId id="264" r:id="rId20"/>
    <p:sldId id="265"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81" d="100"/>
          <a:sy n="81" d="100"/>
        </p:scale>
        <p:origin x="72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a:xfrm>
            <a:off x="5332412" y="5883275"/>
            <a:ext cx="432404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146033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0521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989102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347770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97240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05983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750876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835866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87015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951856" y="5867131"/>
            <a:ext cx="551167" cy="365125"/>
          </a:xfrm>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6913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38025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421494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18237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10171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130252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59697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9C29BF-7BE4-45D4-A8BB-ECC9EA97816D}" type="datetimeFigureOut">
              <a:rPr lang="zh-CN" altLang="en-US" smtClean="0"/>
              <a:t>2020/8/24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24990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9C29BF-7BE4-45D4-A8BB-ECC9EA97816D}" type="datetimeFigureOut">
              <a:rPr lang="zh-CN" altLang="en-US" smtClean="0"/>
              <a:t>2020/8/24</a:t>
            </a:fld>
            <a:endParaRPr lang="zh-CN"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E443F2-11EB-46E1-9943-E7032168011B}" type="slidenum">
              <a:rPr lang="zh-CN" altLang="en-US" smtClean="0"/>
              <a:t>‹#›</a:t>
            </a:fld>
            <a:endParaRPr lang="zh-CN" altLang="en-US"/>
          </a:p>
        </p:txBody>
      </p:sp>
    </p:spTree>
    <p:extLst>
      <p:ext uri="{BB962C8B-B14F-4D97-AF65-F5344CB8AC3E}">
        <p14:creationId xmlns:p14="http://schemas.microsoft.com/office/powerpoint/2010/main" val="34529732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sv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8.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标题 2">
            <a:extLst>
              <a:ext uri="{FF2B5EF4-FFF2-40B4-BE49-F238E27FC236}">
                <a16:creationId xmlns:a16="http://schemas.microsoft.com/office/drawing/2014/main" id="{D5E7F123-7939-4C40-9219-1D4FF2560EB1}"/>
              </a:ext>
            </a:extLst>
          </p:cNvPr>
          <p:cNvSpPr txBox="1">
            <a:spLocks/>
          </p:cNvSpPr>
          <p:nvPr/>
        </p:nvSpPr>
        <p:spPr>
          <a:xfrm>
            <a:off x="1972783" y="1003944"/>
            <a:ext cx="9952124" cy="1388534"/>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zh-CN" altLang="en-US" sz="3200" dirty="0">
                <a:latin typeface="黑体" panose="02010609060101010101" pitchFamily="49" charset="-122"/>
                <a:ea typeface="黑体" panose="02010609060101010101" pitchFamily="49" charset="-122"/>
              </a:rPr>
              <a:t>融入哲学基本原理与方法论的新工科课程思政实践与探索</a:t>
            </a:r>
            <a:endParaRPr lang="en-US" altLang="zh-CN" sz="3200" dirty="0">
              <a:latin typeface="黑体" panose="02010609060101010101" pitchFamily="49" charset="-122"/>
              <a:ea typeface="黑体" panose="02010609060101010101" pitchFamily="49" charset="-122"/>
            </a:endParaRPr>
          </a:p>
          <a:p>
            <a:r>
              <a:rPr lang="en-US" altLang="zh-CN" sz="3200" dirty="0">
                <a:latin typeface="黑体" panose="02010609060101010101" pitchFamily="49" charset="-122"/>
                <a:ea typeface="黑体" panose="02010609060101010101" pitchFamily="49" charset="-122"/>
              </a:rPr>
              <a:t>——</a:t>
            </a:r>
            <a:r>
              <a:rPr lang="zh-CN" altLang="en-US" sz="3000" dirty="0">
                <a:latin typeface="黑体" panose="02010609060101010101" pitchFamily="49" charset="-122"/>
                <a:ea typeface="黑体" panose="02010609060101010101" pitchFamily="49" charset="-122"/>
              </a:rPr>
              <a:t>以</a:t>
            </a:r>
            <a:r>
              <a:rPr lang="en-US" altLang="zh-CN" sz="3000" dirty="0">
                <a:latin typeface="黑体" panose="02010609060101010101" pitchFamily="49" charset="-122"/>
                <a:ea typeface="黑体" panose="02010609060101010101" pitchFamily="49" charset="-122"/>
              </a:rPr>
              <a:t>《C</a:t>
            </a:r>
            <a:r>
              <a:rPr lang="zh-CN" altLang="en-US" sz="3000" dirty="0">
                <a:latin typeface="黑体" panose="02010609060101010101" pitchFamily="49" charset="-122"/>
                <a:ea typeface="黑体" panose="02010609060101010101" pitchFamily="49" charset="-122"/>
              </a:rPr>
              <a:t>语言程序设计</a:t>
            </a:r>
            <a:r>
              <a:rPr lang="en-US" altLang="zh-CN" sz="3000" dirty="0">
                <a:latin typeface="黑体" panose="02010609060101010101" pitchFamily="49" charset="-122"/>
                <a:ea typeface="黑体" panose="02010609060101010101" pitchFamily="49" charset="-122"/>
              </a:rPr>
              <a:t>》</a:t>
            </a:r>
            <a:r>
              <a:rPr lang="zh-CN" altLang="en-US" sz="3000" dirty="0">
                <a:latin typeface="黑体" panose="02010609060101010101" pitchFamily="49" charset="-122"/>
                <a:ea typeface="黑体" panose="02010609060101010101" pitchFamily="49" charset="-122"/>
              </a:rPr>
              <a:t>课程教学为例</a:t>
            </a:r>
            <a:endParaRPr lang="en-US" altLang="zh-CN" sz="3000" dirty="0">
              <a:latin typeface="黑体" panose="02010609060101010101" pitchFamily="49" charset="-122"/>
              <a:ea typeface="黑体" panose="02010609060101010101" pitchFamily="49" charset="-122"/>
            </a:endParaRPr>
          </a:p>
        </p:txBody>
      </p:sp>
      <p:sp>
        <p:nvSpPr>
          <p:cNvPr id="5" name="副标题 2">
            <a:extLst>
              <a:ext uri="{FF2B5EF4-FFF2-40B4-BE49-F238E27FC236}">
                <a16:creationId xmlns:a16="http://schemas.microsoft.com/office/drawing/2014/main" id="{C2F00640-257B-4D4B-BAA6-489188CEBA1D}"/>
              </a:ext>
            </a:extLst>
          </p:cNvPr>
          <p:cNvSpPr txBox="1">
            <a:spLocks/>
          </p:cNvSpPr>
          <p:nvPr/>
        </p:nvSpPr>
        <p:spPr>
          <a:xfrm>
            <a:off x="3720780" y="2948233"/>
            <a:ext cx="8725744"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zh-CN" altLang="en-US" sz="2800" dirty="0">
                <a:latin typeface="+mn-ea"/>
              </a:rPr>
              <a:t>申请人：湖南警察学院信息技术（网监）系  姚婷婷</a:t>
            </a:r>
            <a:endParaRPr lang="en-US" altLang="zh-CN" sz="2800" dirty="0">
              <a:latin typeface="+mn-ea"/>
            </a:endParaRPr>
          </a:p>
        </p:txBody>
      </p:sp>
    </p:spTree>
    <p:extLst>
      <p:ext uri="{BB962C8B-B14F-4D97-AF65-F5344CB8AC3E}">
        <p14:creationId xmlns:p14="http://schemas.microsoft.com/office/powerpoint/2010/main" val="32166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EF015D34-8368-4820-A53B-01F1841E7CE0}"/>
              </a:ext>
            </a:extLst>
          </p:cNvPr>
          <p:cNvSpPr>
            <a:spLocks noGrp="1"/>
          </p:cNvSpPr>
          <p:nvPr>
            <p:ph type="title"/>
          </p:nvPr>
        </p:nvSpPr>
        <p:spPr>
          <a:xfrm>
            <a:off x="1310327" y="214461"/>
            <a:ext cx="10737130" cy="926184"/>
          </a:xfrm>
        </p:spPr>
        <p:txBody>
          <a:bodyPr>
            <a:normAutofit fontScale="90000"/>
          </a:bodyPr>
          <a:lstStyle/>
          <a:p>
            <a:pPr algn="l"/>
            <a:r>
              <a:rPr lang="zh-CN" altLang="en-US" dirty="0"/>
              <a:t>实验目标：完成下列程序填空，并在编译环境下验证</a:t>
            </a:r>
          </a:p>
        </p:txBody>
      </p:sp>
      <p:pic>
        <p:nvPicPr>
          <p:cNvPr id="7" name="图片 6">
            <a:extLst>
              <a:ext uri="{FF2B5EF4-FFF2-40B4-BE49-F238E27FC236}">
                <a16:creationId xmlns:a16="http://schemas.microsoft.com/office/drawing/2014/main" id="{3EDD2363-1353-44EF-ADAC-D09B137CF684}"/>
              </a:ext>
            </a:extLst>
          </p:cNvPr>
          <p:cNvPicPr>
            <a:picLocks noChangeAspect="1"/>
          </p:cNvPicPr>
          <p:nvPr/>
        </p:nvPicPr>
        <p:blipFill>
          <a:blip r:embed="rId3"/>
          <a:stretch>
            <a:fillRect/>
          </a:stretch>
        </p:blipFill>
        <p:spPr>
          <a:xfrm>
            <a:off x="2721181" y="1222515"/>
            <a:ext cx="8129072" cy="5099339"/>
          </a:xfrm>
          <a:prstGeom prst="rect">
            <a:avLst/>
          </a:prstGeom>
        </p:spPr>
      </p:pic>
    </p:spTree>
    <p:custDataLst>
      <p:tags r:id="rId1"/>
    </p:custDataLst>
    <p:extLst>
      <p:ext uri="{BB962C8B-B14F-4D97-AF65-F5344CB8AC3E}">
        <p14:creationId xmlns:p14="http://schemas.microsoft.com/office/powerpoint/2010/main" val="388713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394C6B-6DDB-49F7-B5C9-246C30F142DF}"/>
              </a:ext>
            </a:extLst>
          </p:cNvPr>
          <p:cNvSpPr>
            <a:spLocks noGrp="1"/>
          </p:cNvSpPr>
          <p:nvPr>
            <p:ph type="title"/>
          </p:nvPr>
        </p:nvSpPr>
        <p:spPr>
          <a:xfrm>
            <a:off x="1606859" y="197177"/>
            <a:ext cx="10018713" cy="869623"/>
          </a:xfrm>
        </p:spPr>
        <p:txBody>
          <a:bodyPr/>
          <a:lstStyle/>
          <a:p>
            <a:pPr algn="l"/>
            <a:r>
              <a:rPr lang="zh-CN" altLang="en-US" dirty="0"/>
              <a:t>宏观分析问题：怎么求</a:t>
            </a:r>
            <a:r>
              <a:rPr lang="en-US" altLang="zh-CN" dirty="0"/>
              <a:t>n!</a:t>
            </a:r>
            <a:r>
              <a:rPr lang="zh-CN" altLang="en-US" dirty="0"/>
              <a:t>的位数？</a:t>
            </a:r>
          </a:p>
        </p:txBody>
      </p:sp>
      <p:sp>
        <p:nvSpPr>
          <p:cNvPr id="4" name="矩形 3">
            <a:extLst>
              <a:ext uri="{FF2B5EF4-FFF2-40B4-BE49-F238E27FC236}">
                <a16:creationId xmlns:a16="http://schemas.microsoft.com/office/drawing/2014/main" id="{F1ED9D55-56F6-466A-82B9-BDB1068CF649}"/>
              </a:ext>
            </a:extLst>
          </p:cNvPr>
          <p:cNvSpPr/>
          <p:nvPr/>
        </p:nvSpPr>
        <p:spPr>
          <a:xfrm>
            <a:off x="3181546" y="2965123"/>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a:t>
            </a:r>
            <a:r>
              <a:rPr lang="en-US" altLang="zh-CN" dirty="0"/>
              <a:t>n!</a:t>
            </a:r>
            <a:r>
              <a:rPr lang="zh-CN" altLang="en-US" dirty="0"/>
              <a:t>是多少</a:t>
            </a:r>
          </a:p>
        </p:txBody>
      </p:sp>
      <p:sp>
        <p:nvSpPr>
          <p:cNvPr id="5" name="箭头: 右 4">
            <a:extLst>
              <a:ext uri="{FF2B5EF4-FFF2-40B4-BE49-F238E27FC236}">
                <a16:creationId xmlns:a16="http://schemas.microsoft.com/office/drawing/2014/main" id="{86378DD0-A5EA-43A3-B621-175925058D4B}"/>
              </a:ext>
            </a:extLst>
          </p:cNvPr>
          <p:cNvSpPr/>
          <p:nvPr/>
        </p:nvSpPr>
        <p:spPr>
          <a:xfrm rot="5400000">
            <a:off x="3836709" y="388659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05069744-5BE0-42BB-9842-38619F5A68A5}"/>
              </a:ext>
            </a:extLst>
          </p:cNvPr>
          <p:cNvSpPr/>
          <p:nvPr/>
        </p:nvSpPr>
        <p:spPr>
          <a:xfrm>
            <a:off x="3181546" y="4274270"/>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求位数</a:t>
            </a:r>
            <a:r>
              <a:rPr lang="en-US" altLang="zh-CN" dirty="0"/>
              <a:t>x</a:t>
            </a:r>
            <a:endParaRPr lang="zh-CN" altLang="en-US" dirty="0"/>
          </a:p>
        </p:txBody>
      </p:sp>
      <p:sp>
        <p:nvSpPr>
          <p:cNvPr id="7" name="箭头: 右 6">
            <a:extLst>
              <a:ext uri="{FF2B5EF4-FFF2-40B4-BE49-F238E27FC236}">
                <a16:creationId xmlns:a16="http://schemas.microsoft.com/office/drawing/2014/main" id="{9E87423A-6920-4604-890B-9FB708039396}"/>
              </a:ext>
            </a:extLst>
          </p:cNvPr>
          <p:cNvSpPr/>
          <p:nvPr/>
        </p:nvSpPr>
        <p:spPr>
          <a:xfrm rot="5400000">
            <a:off x="3836709" y="525976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E191A3D5-4977-4D26-B80B-EE5053338E61}"/>
              </a:ext>
            </a:extLst>
          </p:cNvPr>
          <p:cNvSpPr/>
          <p:nvPr/>
        </p:nvSpPr>
        <p:spPr>
          <a:xfrm>
            <a:off x="3181546" y="5650976"/>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输出</a:t>
            </a:r>
            <a:r>
              <a:rPr lang="en-US" altLang="zh-CN" dirty="0"/>
              <a:t>x</a:t>
            </a:r>
            <a:endParaRPr lang="zh-CN" altLang="en-US" dirty="0"/>
          </a:p>
        </p:txBody>
      </p:sp>
      <p:sp>
        <p:nvSpPr>
          <p:cNvPr id="9" name="文本框 8">
            <a:extLst>
              <a:ext uri="{FF2B5EF4-FFF2-40B4-BE49-F238E27FC236}">
                <a16:creationId xmlns:a16="http://schemas.microsoft.com/office/drawing/2014/main" id="{CDFDDCC1-3DD6-4FFE-B63B-7E76A7019411}"/>
              </a:ext>
            </a:extLst>
          </p:cNvPr>
          <p:cNvSpPr txBox="1"/>
          <p:nvPr/>
        </p:nvSpPr>
        <p:spPr>
          <a:xfrm>
            <a:off x="6004875" y="1211345"/>
            <a:ext cx="3912124" cy="677108"/>
          </a:xfrm>
          <a:prstGeom prst="rect">
            <a:avLst/>
          </a:prstGeom>
          <a:noFill/>
        </p:spPr>
        <p:txBody>
          <a:bodyPr wrap="square" rtlCol="0">
            <a:spAutoFit/>
          </a:bodyPr>
          <a:lstStyle/>
          <a:p>
            <a:r>
              <a:rPr lang="zh-CN" altLang="en-US" sz="2000" dirty="0"/>
              <a:t>常规步骤分析</a:t>
            </a:r>
            <a:r>
              <a:rPr lang="zh-CN" altLang="en-US" dirty="0"/>
              <a:t>：</a:t>
            </a:r>
            <a:endParaRPr lang="en-US" altLang="zh-CN" dirty="0"/>
          </a:p>
          <a:p>
            <a:endParaRPr lang="zh-CN" altLang="en-US" dirty="0"/>
          </a:p>
        </p:txBody>
      </p:sp>
      <p:sp>
        <p:nvSpPr>
          <p:cNvPr id="10" name="矩形 9">
            <a:extLst>
              <a:ext uri="{FF2B5EF4-FFF2-40B4-BE49-F238E27FC236}">
                <a16:creationId xmlns:a16="http://schemas.microsoft.com/office/drawing/2014/main" id="{92B2DA74-F9E7-4F5C-928A-CA4AED07EC45}"/>
              </a:ext>
            </a:extLst>
          </p:cNvPr>
          <p:cNvSpPr/>
          <p:nvPr/>
        </p:nvSpPr>
        <p:spPr>
          <a:xfrm>
            <a:off x="3181546" y="1632408"/>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接收用户输入的</a:t>
            </a:r>
            <a:r>
              <a:rPr lang="en-US" altLang="zh-CN" dirty="0"/>
              <a:t>n</a:t>
            </a:r>
            <a:r>
              <a:rPr lang="zh-CN" altLang="en-US" dirty="0"/>
              <a:t>值</a:t>
            </a:r>
          </a:p>
        </p:txBody>
      </p:sp>
      <p:sp>
        <p:nvSpPr>
          <p:cNvPr id="11" name="箭头: 右 10">
            <a:extLst>
              <a:ext uri="{FF2B5EF4-FFF2-40B4-BE49-F238E27FC236}">
                <a16:creationId xmlns:a16="http://schemas.microsoft.com/office/drawing/2014/main" id="{0A0C4E44-8B34-4DBF-BD6D-6FCA54072EB9}"/>
              </a:ext>
            </a:extLst>
          </p:cNvPr>
          <p:cNvSpPr/>
          <p:nvPr/>
        </p:nvSpPr>
        <p:spPr>
          <a:xfrm rot="5400000">
            <a:off x="3836709" y="2553878"/>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箭头: 右 11">
            <a:extLst>
              <a:ext uri="{FF2B5EF4-FFF2-40B4-BE49-F238E27FC236}">
                <a16:creationId xmlns:a16="http://schemas.microsoft.com/office/drawing/2014/main" id="{414CE073-019F-4790-BCE4-EC7C69F20267}"/>
              </a:ext>
            </a:extLst>
          </p:cNvPr>
          <p:cNvSpPr/>
          <p:nvPr/>
        </p:nvSpPr>
        <p:spPr>
          <a:xfrm>
            <a:off x="5326144" y="201419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3CF3C258-7B68-4492-B465-5483F01763DB}"/>
              </a:ext>
            </a:extLst>
          </p:cNvPr>
          <p:cNvSpPr txBox="1"/>
          <p:nvPr/>
        </p:nvSpPr>
        <p:spPr>
          <a:xfrm>
            <a:off x="6278253" y="1888453"/>
            <a:ext cx="1414020" cy="400110"/>
          </a:xfrm>
          <a:prstGeom prst="rect">
            <a:avLst/>
          </a:prstGeom>
          <a:noFill/>
        </p:spPr>
        <p:txBody>
          <a:bodyPr wrap="square" rtlCol="0">
            <a:spAutoFit/>
          </a:bodyPr>
          <a:lstStyle/>
          <a:p>
            <a:r>
              <a:rPr lang="en-US" altLang="zh-CN" sz="2000" dirty="0" err="1"/>
              <a:t>scanf</a:t>
            </a:r>
            <a:r>
              <a:rPr lang="zh-CN" altLang="en-US" sz="2000" dirty="0"/>
              <a:t>函数</a:t>
            </a:r>
          </a:p>
        </p:txBody>
      </p:sp>
      <p:sp>
        <p:nvSpPr>
          <p:cNvPr id="14" name="箭头: 右 13">
            <a:extLst>
              <a:ext uri="{FF2B5EF4-FFF2-40B4-BE49-F238E27FC236}">
                <a16:creationId xmlns:a16="http://schemas.microsoft.com/office/drawing/2014/main" id="{45A4489A-CD1B-47BE-B371-7A19591E9FFD}"/>
              </a:ext>
            </a:extLst>
          </p:cNvPr>
          <p:cNvSpPr/>
          <p:nvPr/>
        </p:nvSpPr>
        <p:spPr>
          <a:xfrm>
            <a:off x="5326143" y="310927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8E85A605-8A7B-4A18-AC35-03AA0C4470A6}"/>
              </a:ext>
            </a:extLst>
          </p:cNvPr>
          <p:cNvSpPr txBox="1"/>
          <p:nvPr/>
        </p:nvSpPr>
        <p:spPr>
          <a:xfrm>
            <a:off x="6330096" y="3051026"/>
            <a:ext cx="4105376" cy="400110"/>
          </a:xfrm>
          <a:prstGeom prst="rect">
            <a:avLst/>
          </a:prstGeom>
          <a:noFill/>
        </p:spPr>
        <p:txBody>
          <a:bodyPr wrap="square" rtlCol="0">
            <a:spAutoFit/>
          </a:bodyPr>
          <a:lstStyle/>
          <a:p>
            <a:r>
              <a:rPr lang="en-US" altLang="zh-CN" sz="2000" dirty="0"/>
              <a:t>n!=n*(n-1)*(n-2)*(n-3)*……</a:t>
            </a:r>
            <a:r>
              <a:rPr lang="zh-CN" altLang="en-US" sz="2000" dirty="0"/>
              <a:t>*</a:t>
            </a:r>
            <a:r>
              <a:rPr lang="en-US" altLang="zh-CN" sz="2000" dirty="0"/>
              <a:t>1</a:t>
            </a:r>
            <a:endParaRPr lang="zh-CN" altLang="en-US" sz="2000" dirty="0"/>
          </a:p>
        </p:txBody>
      </p:sp>
      <p:sp>
        <p:nvSpPr>
          <p:cNvPr id="16" name="箭头: 右 15">
            <a:extLst>
              <a:ext uri="{FF2B5EF4-FFF2-40B4-BE49-F238E27FC236}">
                <a16:creationId xmlns:a16="http://schemas.microsoft.com/office/drawing/2014/main" id="{46C0CFD7-75DB-4A59-8B7E-411FE4E2A205}"/>
              </a:ext>
            </a:extLst>
          </p:cNvPr>
          <p:cNvSpPr/>
          <p:nvPr/>
        </p:nvSpPr>
        <p:spPr>
          <a:xfrm>
            <a:off x="5326142" y="4400747"/>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a:extLst>
              <a:ext uri="{FF2B5EF4-FFF2-40B4-BE49-F238E27FC236}">
                <a16:creationId xmlns:a16="http://schemas.microsoft.com/office/drawing/2014/main" id="{3959CDCD-57D6-4C31-8DB5-8E3147972101}"/>
              </a:ext>
            </a:extLst>
          </p:cNvPr>
          <p:cNvSpPr txBox="1"/>
          <p:nvPr/>
        </p:nvSpPr>
        <p:spPr>
          <a:xfrm>
            <a:off x="6278253" y="4355520"/>
            <a:ext cx="2175083" cy="400110"/>
          </a:xfrm>
          <a:prstGeom prst="rect">
            <a:avLst/>
          </a:prstGeom>
          <a:noFill/>
        </p:spPr>
        <p:txBody>
          <a:bodyPr wrap="square" rtlCol="0">
            <a:spAutoFit/>
          </a:bodyPr>
          <a:lstStyle/>
          <a:p>
            <a:r>
              <a:rPr lang="en-US" altLang="zh-CN" sz="2000" dirty="0">
                <a:hlinkClick r:id="rId3" action="ppaction://hlinksldjump"/>
              </a:rPr>
              <a:t>5!=120</a:t>
            </a:r>
            <a:r>
              <a:rPr lang="zh-CN" altLang="en-US" sz="2000" dirty="0">
                <a:hlinkClick r:id="rId3" action="ppaction://hlinksldjump"/>
              </a:rPr>
              <a:t>，</a:t>
            </a:r>
            <a:r>
              <a:rPr lang="en-US" altLang="zh-CN" sz="2000" dirty="0">
                <a:hlinkClick r:id="rId3" action="ppaction://hlinksldjump"/>
              </a:rPr>
              <a:t>3</a:t>
            </a:r>
            <a:r>
              <a:rPr lang="zh-CN" altLang="en-US" sz="2000" dirty="0">
                <a:hlinkClick r:id="rId3" action="ppaction://hlinksldjump"/>
              </a:rPr>
              <a:t>位数</a:t>
            </a:r>
            <a:r>
              <a:rPr lang="en-US" altLang="zh-CN" sz="2000" dirty="0">
                <a:hlinkClick r:id="rId3" action="ppaction://hlinksldjump"/>
              </a:rPr>
              <a:t>?</a:t>
            </a:r>
            <a:endParaRPr lang="zh-CN" altLang="en-US" sz="2000" dirty="0"/>
          </a:p>
        </p:txBody>
      </p:sp>
    </p:spTree>
    <p:custDataLst>
      <p:tags r:id="rId1"/>
    </p:custDataLst>
    <p:extLst>
      <p:ext uri="{BB962C8B-B14F-4D97-AF65-F5344CB8AC3E}">
        <p14:creationId xmlns:p14="http://schemas.microsoft.com/office/powerpoint/2010/main" val="178169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1000"/>
                                        <p:tgtEl>
                                          <p:spTgt spid="14"/>
                                        </p:tgtEl>
                                      </p:cBhvr>
                                    </p:animEffect>
                                    <p:anim calcmode="lin" valueType="num">
                                      <p:cBhvr>
                                        <p:cTn id="71" dur="1000" fill="hold"/>
                                        <p:tgtEl>
                                          <p:spTgt spid="14"/>
                                        </p:tgtEl>
                                        <p:attrNameLst>
                                          <p:attrName>ppt_x</p:attrName>
                                        </p:attrNameLst>
                                      </p:cBhvr>
                                      <p:tavLst>
                                        <p:tav tm="0">
                                          <p:val>
                                            <p:strVal val="#ppt_x"/>
                                          </p:val>
                                        </p:tav>
                                        <p:tav tm="100000">
                                          <p:val>
                                            <p:strVal val="#ppt_x"/>
                                          </p:val>
                                        </p:tav>
                                      </p:tavLst>
                                    </p:anim>
                                    <p:anim calcmode="lin" valueType="num">
                                      <p:cBhvr>
                                        <p:cTn id="7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fade">
                                      <p:cBhvr>
                                        <p:cTn id="84" dur="1000"/>
                                        <p:tgtEl>
                                          <p:spTgt spid="16"/>
                                        </p:tgtEl>
                                      </p:cBhvr>
                                    </p:animEffect>
                                    <p:anim calcmode="lin" valueType="num">
                                      <p:cBhvr>
                                        <p:cTn id="85" dur="1000" fill="hold"/>
                                        <p:tgtEl>
                                          <p:spTgt spid="16"/>
                                        </p:tgtEl>
                                        <p:attrNameLst>
                                          <p:attrName>ppt_x</p:attrName>
                                        </p:attrNameLst>
                                      </p:cBhvr>
                                      <p:tavLst>
                                        <p:tav tm="0">
                                          <p:val>
                                            <p:strVal val="#ppt_x"/>
                                          </p:val>
                                        </p:tav>
                                        <p:tav tm="100000">
                                          <p:val>
                                            <p:strVal val="#ppt_x"/>
                                          </p:val>
                                        </p:tav>
                                      </p:tavLst>
                                    </p:anim>
                                    <p:anim calcmode="lin" valueType="num">
                                      <p:cBhvr>
                                        <p:cTn id="8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P spid="12" grpId="0" animBg="1"/>
      <p:bldP spid="13" grpId="0"/>
      <p:bldP spid="14" grpId="0" animBg="1"/>
      <p:bldP spid="15" grpId="0"/>
      <p:bldP spid="16" grpId="0" animBg="1"/>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254B8D-A4B9-4CD2-B821-E54D7001C0F9}"/>
              </a:ext>
            </a:extLst>
          </p:cNvPr>
          <p:cNvSpPr>
            <a:spLocks noGrp="1"/>
          </p:cNvSpPr>
          <p:nvPr>
            <p:ph type="title"/>
          </p:nvPr>
        </p:nvSpPr>
        <p:spPr>
          <a:xfrm>
            <a:off x="1484311" y="685801"/>
            <a:ext cx="10018713" cy="907330"/>
          </a:xfrm>
        </p:spPr>
        <p:txBody>
          <a:bodyPr/>
          <a:lstStyle/>
          <a:p>
            <a:pPr algn="l"/>
            <a:r>
              <a:rPr lang="zh-CN" altLang="en-US" dirty="0"/>
              <a:t>微观分析问题：怎么求</a:t>
            </a:r>
            <a:r>
              <a:rPr lang="en-US" altLang="zh-CN" dirty="0"/>
              <a:t>n!</a:t>
            </a:r>
            <a:r>
              <a:rPr lang="zh-CN" altLang="en-US" dirty="0"/>
              <a:t>的位数</a:t>
            </a:r>
            <a:r>
              <a:rPr lang="en-US" altLang="zh-CN" dirty="0"/>
              <a:t>x</a:t>
            </a:r>
            <a:r>
              <a:rPr lang="zh-CN" altLang="en-US" dirty="0"/>
              <a:t>？</a:t>
            </a:r>
          </a:p>
        </p:txBody>
      </p:sp>
      <p:sp>
        <p:nvSpPr>
          <p:cNvPr id="3" name="内容占位符 2">
            <a:extLst>
              <a:ext uri="{FF2B5EF4-FFF2-40B4-BE49-F238E27FC236}">
                <a16:creationId xmlns:a16="http://schemas.microsoft.com/office/drawing/2014/main" id="{22EBC944-1B89-4C27-AD24-AD6339D4098C}"/>
              </a:ext>
            </a:extLst>
          </p:cNvPr>
          <p:cNvSpPr>
            <a:spLocks noGrp="1"/>
          </p:cNvSpPr>
          <p:nvPr>
            <p:ph idx="1"/>
          </p:nvPr>
        </p:nvSpPr>
        <p:spPr>
          <a:xfrm>
            <a:off x="1974935" y="1490968"/>
            <a:ext cx="3788081" cy="1031944"/>
          </a:xfrm>
        </p:spPr>
        <p:txBody>
          <a:bodyPr>
            <a:normAutofit/>
          </a:bodyPr>
          <a:lstStyle/>
          <a:p>
            <a:pPr marL="0" indent="0">
              <a:buNone/>
            </a:pPr>
            <a:r>
              <a:rPr lang="en-US" altLang="zh-CN" sz="4400" dirty="0">
                <a:highlight>
                  <a:srgbClr val="00FFFF"/>
                </a:highlight>
              </a:rPr>
              <a:t>10</a:t>
            </a:r>
            <a:r>
              <a:rPr lang="en-US" altLang="zh-CN" sz="4400" baseline="30000" dirty="0">
                <a:highlight>
                  <a:srgbClr val="00FFFF"/>
                </a:highlight>
              </a:rPr>
              <a:t>x-1 </a:t>
            </a:r>
            <a:r>
              <a:rPr lang="en-US" altLang="zh-CN" sz="4400" dirty="0">
                <a:highlight>
                  <a:srgbClr val="00FFFF"/>
                </a:highlight>
              </a:rPr>
              <a:t>&lt;n!&lt;10</a:t>
            </a:r>
            <a:r>
              <a:rPr lang="en-US" altLang="zh-CN" sz="4400" baseline="30000" dirty="0">
                <a:highlight>
                  <a:srgbClr val="00FFFF"/>
                </a:highlight>
              </a:rPr>
              <a:t>x</a:t>
            </a:r>
            <a:endParaRPr lang="zh-CN" altLang="en-US" sz="4400" baseline="30000" dirty="0">
              <a:highlight>
                <a:srgbClr val="00FFFF"/>
              </a:highlight>
            </a:endParaRPr>
          </a:p>
        </p:txBody>
      </p:sp>
      <p:sp>
        <p:nvSpPr>
          <p:cNvPr id="4" name="内容占位符 2">
            <a:extLst>
              <a:ext uri="{FF2B5EF4-FFF2-40B4-BE49-F238E27FC236}">
                <a16:creationId xmlns:a16="http://schemas.microsoft.com/office/drawing/2014/main" id="{8F9CC059-A7AB-4EC9-B9F2-E8A440FD177F}"/>
              </a:ext>
            </a:extLst>
          </p:cNvPr>
          <p:cNvSpPr txBox="1">
            <a:spLocks/>
          </p:cNvSpPr>
          <p:nvPr/>
        </p:nvSpPr>
        <p:spPr>
          <a:xfrm>
            <a:off x="2917301" y="2525362"/>
            <a:ext cx="5753070" cy="1031944"/>
          </a:xfrm>
          <a:prstGeom prst="rect">
            <a:avLst/>
          </a:prstGeom>
        </p:spPr>
        <p:txBody>
          <a:bodyPr vert="horz" lIns="91440" tIns="45720" rIns="91440" bIns="45720" rtlCol="0" anchor="ctr">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US" altLang="zh-CN" sz="4400" dirty="0">
                <a:highlight>
                  <a:srgbClr val="00FFFF"/>
                </a:highlight>
              </a:rPr>
              <a:t>log</a:t>
            </a:r>
            <a:r>
              <a:rPr lang="en-US" altLang="zh-CN" sz="4400" baseline="-25000" dirty="0">
                <a:highlight>
                  <a:srgbClr val="00FFFF"/>
                </a:highlight>
              </a:rPr>
              <a:t>10</a:t>
            </a:r>
            <a:r>
              <a:rPr lang="en-US" altLang="zh-CN" sz="4400" dirty="0">
                <a:highlight>
                  <a:srgbClr val="00FFFF"/>
                </a:highlight>
              </a:rPr>
              <a:t> </a:t>
            </a:r>
            <a:r>
              <a:rPr lang="en-US" altLang="zh-CN" sz="4400" dirty="0">
                <a:solidFill>
                  <a:srgbClr val="FF0000"/>
                </a:solidFill>
                <a:highlight>
                  <a:srgbClr val="00FFFF"/>
                </a:highlight>
              </a:rPr>
              <a:t>10</a:t>
            </a:r>
            <a:r>
              <a:rPr lang="en-US" altLang="zh-CN" sz="4400" baseline="30000" dirty="0">
                <a:solidFill>
                  <a:srgbClr val="FF0000"/>
                </a:solidFill>
                <a:highlight>
                  <a:srgbClr val="00FFFF"/>
                </a:highlight>
              </a:rPr>
              <a:t>x-1</a:t>
            </a:r>
            <a:r>
              <a:rPr lang="en-US" altLang="zh-CN" sz="4400" baseline="30000" dirty="0">
                <a:highlight>
                  <a:srgbClr val="00FFFF"/>
                </a:highlight>
              </a:rPr>
              <a:t> </a:t>
            </a:r>
            <a:r>
              <a:rPr lang="en-US" altLang="zh-CN" sz="4400" dirty="0">
                <a:highlight>
                  <a:srgbClr val="00FFFF"/>
                </a:highlight>
              </a:rPr>
              <a:t>&lt; log</a:t>
            </a:r>
            <a:r>
              <a:rPr lang="en-US" altLang="zh-CN" sz="4400" baseline="-25000" dirty="0">
                <a:highlight>
                  <a:srgbClr val="00FFFF"/>
                </a:highlight>
              </a:rPr>
              <a:t>10</a:t>
            </a:r>
            <a:r>
              <a:rPr lang="en-US" altLang="zh-CN" sz="4400" dirty="0">
                <a:highlight>
                  <a:srgbClr val="00FFFF"/>
                </a:highlight>
              </a:rPr>
              <a:t> n!&lt; log</a:t>
            </a:r>
            <a:r>
              <a:rPr lang="en-US" altLang="zh-CN" sz="4400" baseline="-25000" dirty="0">
                <a:highlight>
                  <a:srgbClr val="00FFFF"/>
                </a:highlight>
              </a:rPr>
              <a:t>10</a:t>
            </a:r>
            <a:r>
              <a:rPr lang="en-US" altLang="zh-CN" sz="4400" dirty="0">
                <a:highlight>
                  <a:srgbClr val="00FFFF"/>
                </a:highlight>
              </a:rPr>
              <a:t> 10</a:t>
            </a:r>
            <a:r>
              <a:rPr lang="en-US" altLang="zh-CN" sz="4400" baseline="30000" dirty="0">
                <a:highlight>
                  <a:srgbClr val="00FFFF"/>
                </a:highlight>
              </a:rPr>
              <a:t>x </a:t>
            </a:r>
            <a:endParaRPr lang="zh-CN" altLang="en-US" sz="4400" baseline="30000" dirty="0">
              <a:highlight>
                <a:srgbClr val="00FFFF"/>
              </a:highlight>
            </a:endParaRPr>
          </a:p>
        </p:txBody>
      </p:sp>
      <p:sp>
        <p:nvSpPr>
          <p:cNvPr id="5" name="内容占位符 2">
            <a:extLst>
              <a:ext uri="{FF2B5EF4-FFF2-40B4-BE49-F238E27FC236}">
                <a16:creationId xmlns:a16="http://schemas.microsoft.com/office/drawing/2014/main" id="{47A7E01C-939D-4F0B-A61B-1429EDBAE049}"/>
              </a:ext>
            </a:extLst>
          </p:cNvPr>
          <p:cNvSpPr txBox="1">
            <a:spLocks/>
          </p:cNvSpPr>
          <p:nvPr/>
        </p:nvSpPr>
        <p:spPr>
          <a:xfrm>
            <a:off x="5991616" y="3438578"/>
            <a:ext cx="5753070" cy="103194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US" altLang="zh-CN" sz="4400" dirty="0">
                <a:highlight>
                  <a:srgbClr val="00FFFF"/>
                </a:highlight>
              </a:rPr>
              <a:t>x -1&lt; log</a:t>
            </a:r>
            <a:r>
              <a:rPr lang="en-US" altLang="zh-CN" sz="4400" baseline="-25000" dirty="0">
                <a:highlight>
                  <a:srgbClr val="00FFFF"/>
                </a:highlight>
              </a:rPr>
              <a:t>10</a:t>
            </a:r>
            <a:r>
              <a:rPr lang="en-US" altLang="zh-CN" sz="4400" dirty="0">
                <a:highlight>
                  <a:srgbClr val="00FFFF"/>
                </a:highlight>
              </a:rPr>
              <a:t> n!&lt; x</a:t>
            </a:r>
            <a:endParaRPr lang="zh-CN" altLang="en-US" sz="4400" baseline="30000" dirty="0">
              <a:highlight>
                <a:srgbClr val="00FFFF"/>
              </a:highlight>
            </a:endParaRPr>
          </a:p>
        </p:txBody>
      </p:sp>
      <p:sp>
        <p:nvSpPr>
          <p:cNvPr id="7" name="箭头: V 形 6">
            <a:extLst>
              <a:ext uri="{FF2B5EF4-FFF2-40B4-BE49-F238E27FC236}">
                <a16:creationId xmlns:a16="http://schemas.microsoft.com/office/drawing/2014/main" id="{372EACEF-7750-431C-B126-F7CBD574CFB2}"/>
              </a:ext>
            </a:extLst>
          </p:cNvPr>
          <p:cNvSpPr/>
          <p:nvPr/>
        </p:nvSpPr>
        <p:spPr>
          <a:xfrm>
            <a:off x="2460101" y="2873154"/>
            <a:ext cx="457200" cy="28210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箭头: V 形 7">
            <a:extLst>
              <a:ext uri="{FF2B5EF4-FFF2-40B4-BE49-F238E27FC236}">
                <a16:creationId xmlns:a16="http://schemas.microsoft.com/office/drawing/2014/main" id="{47754D3F-B1C4-4F11-BBCA-199A5FC66CCB}"/>
              </a:ext>
            </a:extLst>
          </p:cNvPr>
          <p:cNvSpPr/>
          <p:nvPr/>
        </p:nvSpPr>
        <p:spPr>
          <a:xfrm>
            <a:off x="5534416" y="3865293"/>
            <a:ext cx="457200" cy="28210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箭头: V 形 8">
            <a:extLst>
              <a:ext uri="{FF2B5EF4-FFF2-40B4-BE49-F238E27FC236}">
                <a16:creationId xmlns:a16="http://schemas.microsoft.com/office/drawing/2014/main" id="{457E59A0-A5BB-4EBC-9095-D648EA96141C}"/>
              </a:ext>
            </a:extLst>
          </p:cNvPr>
          <p:cNvSpPr/>
          <p:nvPr/>
        </p:nvSpPr>
        <p:spPr>
          <a:xfrm>
            <a:off x="1484311" y="1937742"/>
            <a:ext cx="457200" cy="2768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11" name="图形 10" descr="许愿树">
            <a:hlinkClick r:id="rId3" action="ppaction://hlinksldjump"/>
            <a:extLst>
              <a:ext uri="{FF2B5EF4-FFF2-40B4-BE49-F238E27FC236}">
                <a16:creationId xmlns:a16="http://schemas.microsoft.com/office/drawing/2014/main" id="{F80F0479-86F8-4F3D-BD3A-00F31350E9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88624" y="5488830"/>
            <a:ext cx="914400" cy="914400"/>
          </a:xfrm>
          <a:prstGeom prst="rect">
            <a:avLst/>
          </a:prstGeom>
        </p:spPr>
      </p:pic>
      <p:sp>
        <p:nvSpPr>
          <p:cNvPr id="15" name="文本框 14">
            <a:extLst>
              <a:ext uri="{FF2B5EF4-FFF2-40B4-BE49-F238E27FC236}">
                <a16:creationId xmlns:a16="http://schemas.microsoft.com/office/drawing/2014/main" id="{68B1C6FB-7ACA-4000-9EEB-51F1FC5DB8F2}"/>
              </a:ext>
            </a:extLst>
          </p:cNvPr>
          <p:cNvSpPr txBox="1"/>
          <p:nvPr/>
        </p:nvSpPr>
        <p:spPr>
          <a:xfrm>
            <a:off x="1484311" y="2482286"/>
            <a:ext cx="10421700" cy="1200329"/>
          </a:xfrm>
          <a:prstGeom prst="rect">
            <a:avLst/>
          </a:prstGeom>
          <a:noFill/>
        </p:spPr>
        <p:txBody>
          <a:bodyPr wrap="square" rtlCol="0">
            <a:spAutoFit/>
          </a:bodyPr>
          <a:lstStyle/>
          <a:p>
            <a:pPr marL="571500" indent="-571500">
              <a:buFont typeface="Wingdings" panose="05000000000000000000" pitchFamily="2" charset="2"/>
              <a:buChar char="Ø"/>
            </a:pPr>
            <a:r>
              <a:rPr lang="zh-CN" altLang="en-US" sz="3600" dirty="0">
                <a:solidFill>
                  <a:schemeClr val="tx1"/>
                </a:solidFill>
              </a:rPr>
              <a:t>微观视角是宏观视角的补充，关注的是实现细节</a:t>
            </a:r>
            <a:r>
              <a:rPr lang="zh-CN" altLang="en-US" sz="3600" dirty="0"/>
              <a:t>。</a:t>
            </a:r>
            <a:endParaRPr lang="zh-CN" altLang="en-US" sz="3600" dirty="0">
              <a:solidFill>
                <a:schemeClr val="tx1"/>
              </a:solidFill>
            </a:endParaRPr>
          </a:p>
          <a:p>
            <a:endParaRPr lang="zh-CN" altLang="en-US" sz="3600" dirty="0"/>
          </a:p>
        </p:txBody>
      </p:sp>
      <p:sp>
        <p:nvSpPr>
          <p:cNvPr id="17" name="箭头: V 形 16">
            <a:extLst>
              <a:ext uri="{FF2B5EF4-FFF2-40B4-BE49-F238E27FC236}">
                <a16:creationId xmlns:a16="http://schemas.microsoft.com/office/drawing/2014/main" id="{338789B9-BEE3-4582-80F8-E6D53A06F6DD}"/>
              </a:ext>
            </a:extLst>
          </p:cNvPr>
          <p:cNvSpPr/>
          <p:nvPr/>
        </p:nvSpPr>
        <p:spPr>
          <a:xfrm>
            <a:off x="6370871" y="4760802"/>
            <a:ext cx="457200" cy="28210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内容占位符 2">
            <a:extLst>
              <a:ext uri="{FF2B5EF4-FFF2-40B4-BE49-F238E27FC236}">
                <a16:creationId xmlns:a16="http://schemas.microsoft.com/office/drawing/2014/main" id="{D3AA1D94-6627-4519-8F32-08851DBD0122}"/>
              </a:ext>
            </a:extLst>
          </p:cNvPr>
          <p:cNvSpPr txBox="1">
            <a:spLocks/>
          </p:cNvSpPr>
          <p:nvPr/>
        </p:nvSpPr>
        <p:spPr>
          <a:xfrm>
            <a:off x="7067789" y="4383554"/>
            <a:ext cx="3788081" cy="103194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US" altLang="zh-CN" sz="4400" dirty="0">
                <a:highlight>
                  <a:srgbClr val="FF0000"/>
                </a:highlight>
              </a:rPr>
              <a:t>Int(log</a:t>
            </a:r>
            <a:r>
              <a:rPr lang="en-US" altLang="zh-CN" sz="4400" baseline="-25000" dirty="0">
                <a:highlight>
                  <a:srgbClr val="FF0000"/>
                </a:highlight>
              </a:rPr>
              <a:t>10</a:t>
            </a:r>
            <a:r>
              <a:rPr lang="en-US" altLang="zh-CN" sz="4400" dirty="0">
                <a:highlight>
                  <a:srgbClr val="FF0000"/>
                </a:highlight>
              </a:rPr>
              <a:t> n!)+1</a:t>
            </a:r>
            <a:endParaRPr lang="zh-CN" altLang="en-US" sz="4400" baseline="30000" dirty="0">
              <a:highlight>
                <a:srgbClr val="FF0000"/>
              </a:highlight>
            </a:endParaRPr>
          </a:p>
        </p:txBody>
      </p:sp>
      <p:sp>
        <p:nvSpPr>
          <p:cNvPr id="20" name="文本框 19">
            <a:extLst>
              <a:ext uri="{FF2B5EF4-FFF2-40B4-BE49-F238E27FC236}">
                <a16:creationId xmlns:a16="http://schemas.microsoft.com/office/drawing/2014/main" id="{59F0E55C-0160-4035-9D8C-A390010ACB5F}"/>
              </a:ext>
            </a:extLst>
          </p:cNvPr>
          <p:cNvSpPr txBox="1"/>
          <p:nvPr/>
        </p:nvSpPr>
        <p:spPr>
          <a:xfrm>
            <a:off x="1484311" y="773248"/>
            <a:ext cx="9331568" cy="707886"/>
          </a:xfrm>
          <a:prstGeom prst="rect">
            <a:avLst/>
          </a:prstGeom>
          <a:noFill/>
        </p:spPr>
        <p:txBody>
          <a:bodyPr wrap="square">
            <a:spAutoFit/>
          </a:bodyPr>
          <a:lstStyle/>
          <a:p>
            <a:r>
              <a:rPr lang="zh-CN" altLang="en-US" sz="4000" dirty="0"/>
              <a:t>微观分析问题的特点：</a:t>
            </a:r>
          </a:p>
        </p:txBody>
      </p:sp>
    </p:spTree>
    <p:custDataLst>
      <p:tags r:id="rId1"/>
    </p:custDataLst>
    <p:extLst>
      <p:ext uri="{BB962C8B-B14F-4D97-AF65-F5344CB8AC3E}">
        <p14:creationId xmlns:p14="http://schemas.microsoft.com/office/powerpoint/2010/main" val="73329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randombar(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randombar(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8">
                                            <p:txEl>
                                              <p:pRg st="0" end="0"/>
                                            </p:txEl>
                                          </p:spTgt>
                                        </p:tgtEl>
                                        <p:attrNameLst>
                                          <p:attrName>style.visibility</p:attrName>
                                        </p:attrNameLst>
                                      </p:cBhvr>
                                      <p:to>
                                        <p:strVal val="visible"/>
                                      </p:to>
                                    </p:set>
                                    <p:animEffect transition="in" filter="randombar(horizontal)">
                                      <p:cBhvr>
                                        <p:cTn id="42" dur="500"/>
                                        <p:tgtEl>
                                          <p:spTgt spid="1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9"/>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3">
                                            <p:txEl>
                                              <p:pRg st="0" end="0"/>
                                            </p:txEl>
                                          </p:spTgt>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7"/>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8"/>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5"/>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7"/>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8">
                                            <p:txEl>
                                              <p:pRg st="0" end="0"/>
                                            </p:txEl>
                                          </p:spTgt>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2"/>
                                        </p:tgtEl>
                                        <p:attrNameLst>
                                          <p:attrName>style.visibility</p:attrName>
                                        </p:attrNameLst>
                                      </p:cBhvr>
                                      <p:to>
                                        <p:strVal val="hidden"/>
                                      </p:to>
                                    </p:set>
                                  </p:childTnLst>
                                </p:cTn>
                              </p:par>
                              <p:par>
                                <p:cTn id="63" presetID="2" presetClass="entr" presetSubtype="4"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iterate type="lt">
                                    <p:tmAbs val="100"/>
                                  </p:iterate>
                                  <p:childTnLst>
                                    <p:set>
                                      <p:cBhvr>
                                        <p:cTn id="7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P spid="3" grpId="1" build="p"/>
      <p:bldP spid="4" grpId="0"/>
      <p:bldP spid="4" grpId="1"/>
      <p:bldP spid="5" grpId="0"/>
      <p:bldP spid="5" grpId="1"/>
      <p:bldP spid="7" grpId="0" animBg="1"/>
      <p:bldP spid="7" grpId="1" animBg="1"/>
      <p:bldP spid="8" grpId="0" animBg="1"/>
      <p:bldP spid="8" grpId="1" animBg="1"/>
      <p:bldP spid="9" grpId="0" animBg="1"/>
      <p:bldP spid="9" grpId="1" animBg="1"/>
      <p:bldP spid="15" grpId="0"/>
      <p:bldP spid="17" grpId="0" animBg="1"/>
      <p:bldP spid="17" grpId="1" animBg="1"/>
      <p:bldP spid="18" grpId="0" build="p"/>
      <p:bldP spid="18" grpId="1" build="allAtOnce"/>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394C6B-6DDB-49F7-B5C9-246C30F142DF}"/>
              </a:ext>
            </a:extLst>
          </p:cNvPr>
          <p:cNvSpPr>
            <a:spLocks noGrp="1"/>
          </p:cNvSpPr>
          <p:nvPr>
            <p:ph type="title"/>
          </p:nvPr>
        </p:nvSpPr>
        <p:spPr>
          <a:xfrm>
            <a:off x="1606859" y="197177"/>
            <a:ext cx="10018713" cy="869623"/>
          </a:xfrm>
        </p:spPr>
        <p:txBody>
          <a:bodyPr/>
          <a:lstStyle/>
          <a:p>
            <a:pPr algn="l"/>
            <a:r>
              <a:rPr lang="zh-CN" altLang="en-US" dirty="0"/>
              <a:t>宏观分析问题：怎么求</a:t>
            </a:r>
            <a:r>
              <a:rPr lang="en-US" altLang="zh-CN" dirty="0"/>
              <a:t>n!</a:t>
            </a:r>
            <a:r>
              <a:rPr lang="zh-CN" altLang="en-US" dirty="0"/>
              <a:t>的位数？</a:t>
            </a:r>
          </a:p>
        </p:txBody>
      </p:sp>
      <p:sp>
        <p:nvSpPr>
          <p:cNvPr id="4" name="矩形 3">
            <a:extLst>
              <a:ext uri="{FF2B5EF4-FFF2-40B4-BE49-F238E27FC236}">
                <a16:creationId xmlns:a16="http://schemas.microsoft.com/office/drawing/2014/main" id="{F1ED9D55-56F6-466A-82B9-BDB1068CF649}"/>
              </a:ext>
            </a:extLst>
          </p:cNvPr>
          <p:cNvSpPr/>
          <p:nvPr/>
        </p:nvSpPr>
        <p:spPr>
          <a:xfrm>
            <a:off x="3181546" y="2965123"/>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a:t>
            </a:r>
            <a:r>
              <a:rPr lang="en-US" altLang="zh-CN" dirty="0"/>
              <a:t>n!</a:t>
            </a:r>
            <a:r>
              <a:rPr lang="zh-CN" altLang="en-US" dirty="0"/>
              <a:t>是多少</a:t>
            </a:r>
          </a:p>
        </p:txBody>
      </p:sp>
      <p:sp>
        <p:nvSpPr>
          <p:cNvPr id="5" name="箭头: 右 4">
            <a:extLst>
              <a:ext uri="{FF2B5EF4-FFF2-40B4-BE49-F238E27FC236}">
                <a16:creationId xmlns:a16="http://schemas.microsoft.com/office/drawing/2014/main" id="{86378DD0-A5EA-43A3-B621-175925058D4B}"/>
              </a:ext>
            </a:extLst>
          </p:cNvPr>
          <p:cNvSpPr/>
          <p:nvPr/>
        </p:nvSpPr>
        <p:spPr>
          <a:xfrm rot="5400000">
            <a:off x="3836709" y="388659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05069744-5BE0-42BB-9842-38619F5A68A5}"/>
              </a:ext>
            </a:extLst>
          </p:cNvPr>
          <p:cNvSpPr/>
          <p:nvPr/>
        </p:nvSpPr>
        <p:spPr>
          <a:xfrm>
            <a:off x="3181546" y="4274270"/>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求位数</a:t>
            </a:r>
            <a:r>
              <a:rPr lang="en-US" altLang="zh-CN" dirty="0"/>
              <a:t>x</a:t>
            </a:r>
            <a:endParaRPr lang="zh-CN" altLang="en-US" dirty="0"/>
          </a:p>
        </p:txBody>
      </p:sp>
      <p:sp>
        <p:nvSpPr>
          <p:cNvPr id="7" name="箭头: 右 6">
            <a:extLst>
              <a:ext uri="{FF2B5EF4-FFF2-40B4-BE49-F238E27FC236}">
                <a16:creationId xmlns:a16="http://schemas.microsoft.com/office/drawing/2014/main" id="{9E87423A-6920-4604-890B-9FB708039396}"/>
              </a:ext>
            </a:extLst>
          </p:cNvPr>
          <p:cNvSpPr/>
          <p:nvPr/>
        </p:nvSpPr>
        <p:spPr>
          <a:xfrm rot="5400000">
            <a:off x="3836709" y="525976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E191A3D5-4977-4D26-B80B-EE5053338E61}"/>
              </a:ext>
            </a:extLst>
          </p:cNvPr>
          <p:cNvSpPr/>
          <p:nvPr/>
        </p:nvSpPr>
        <p:spPr>
          <a:xfrm>
            <a:off x="3181546" y="5650976"/>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输出</a:t>
            </a:r>
            <a:r>
              <a:rPr lang="en-US" altLang="zh-CN" dirty="0"/>
              <a:t>x</a:t>
            </a:r>
            <a:endParaRPr lang="zh-CN" altLang="en-US" dirty="0"/>
          </a:p>
        </p:txBody>
      </p:sp>
      <p:sp>
        <p:nvSpPr>
          <p:cNvPr id="9" name="文本框 8">
            <a:extLst>
              <a:ext uri="{FF2B5EF4-FFF2-40B4-BE49-F238E27FC236}">
                <a16:creationId xmlns:a16="http://schemas.microsoft.com/office/drawing/2014/main" id="{CDFDDCC1-3DD6-4FFE-B63B-7E76A7019411}"/>
              </a:ext>
            </a:extLst>
          </p:cNvPr>
          <p:cNvSpPr txBox="1"/>
          <p:nvPr/>
        </p:nvSpPr>
        <p:spPr>
          <a:xfrm>
            <a:off x="6004875" y="1211345"/>
            <a:ext cx="3912124" cy="677108"/>
          </a:xfrm>
          <a:prstGeom prst="rect">
            <a:avLst/>
          </a:prstGeom>
          <a:noFill/>
        </p:spPr>
        <p:txBody>
          <a:bodyPr wrap="square" rtlCol="0">
            <a:spAutoFit/>
          </a:bodyPr>
          <a:lstStyle/>
          <a:p>
            <a:r>
              <a:rPr lang="zh-CN" altLang="en-US" sz="2000" dirty="0"/>
              <a:t>常规步骤分析</a:t>
            </a:r>
            <a:r>
              <a:rPr lang="zh-CN" altLang="en-US" dirty="0"/>
              <a:t>：</a:t>
            </a:r>
            <a:endParaRPr lang="en-US" altLang="zh-CN" dirty="0"/>
          </a:p>
          <a:p>
            <a:endParaRPr lang="zh-CN" altLang="en-US" dirty="0"/>
          </a:p>
        </p:txBody>
      </p:sp>
      <p:sp>
        <p:nvSpPr>
          <p:cNvPr id="10" name="矩形 9">
            <a:extLst>
              <a:ext uri="{FF2B5EF4-FFF2-40B4-BE49-F238E27FC236}">
                <a16:creationId xmlns:a16="http://schemas.microsoft.com/office/drawing/2014/main" id="{92B2DA74-F9E7-4F5C-928A-CA4AED07EC45}"/>
              </a:ext>
            </a:extLst>
          </p:cNvPr>
          <p:cNvSpPr/>
          <p:nvPr/>
        </p:nvSpPr>
        <p:spPr>
          <a:xfrm>
            <a:off x="3181546" y="1632408"/>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接收用户输入的</a:t>
            </a:r>
            <a:r>
              <a:rPr lang="en-US" altLang="zh-CN" dirty="0"/>
              <a:t>n</a:t>
            </a:r>
            <a:r>
              <a:rPr lang="zh-CN" altLang="en-US" dirty="0"/>
              <a:t>值</a:t>
            </a:r>
          </a:p>
        </p:txBody>
      </p:sp>
      <p:sp>
        <p:nvSpPr>
          <p:cNvPr id="11" name="箭头: 右 10">
            <a:extLst>
              <a:ext uri="{FF2B5EF4-FFF2-40B4-BE49-F238E27FC236}">
                <a16:creationId xmlns:a16="http://schemas.microsoft.com/office/drawing/2014/main" id="{0A0C4E44-8B34-4DBF-BD6D-6FCA54072EB9}"/>
              </a:ext>
            </a:extLst>
          </p:cNvPr>
          <p:cNvSpPr/>
          <p:nvPr/>
        </p:nvSpPr>
        <p:spPr>
          <a:xfrm rot="5400000">
            <a:off x="3836709" y="2553878"/>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箭头: 右 11">
            <a:extLst>
              <a:ext uri="{FF2B5EF4-FFF2-40B4-BE49-F238E27FC236}">
                <a16:creationId xmlns:a16="http://schemas.microsoft.com/office/drawing/2014/main" id="{414CE073-019F-4790-BCE4-EC7C69F20267}"/>
              </a:ext>
            </a:extLst>
          </p:cNvPr>
          <p:cNvSpPr/>
          <p:nvPr/>
        </p:nvSpPr>
        <p:spPr>
          <a:xfrm>
            <a:off x="5326144" y="201419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3CF3C258-7B68-4492-B465-5483F01763DB}"/>
              </a:ext>
            </a:extLst>
          </p:cNvPr>
          <p:cNvSpPr txBox="1"/>
          <p:nvPr/>
        </p:nvSpPr>
        <p:spPr>
          <a:xfrm>
            <a:off x="6278253" y="1888453"/>
            <a:ext cx="1414020" cy="400110"/>
          </a:xfrm>
          <a:prstGeom prst="rect">
            <a:avLst/>
          </a:prstGeom>
          <a:noFill/>
        </p:spPr>
        <p:txBody>
          <a:bodyPr wrap="square" rtlCol="0">
            <a:spAutoFit/>
          </a:bodyPr>
          <a:lstStyle/>
          <a:p>
            <a:r>
              <a:rPr lang="en-US" altLang="zh-CN" sz="2000" dirty="0" err="1"/>
              <a:t>scanf</a:t>
            </a:r>
            <a:r>
              <a:rPr lang="zh-CN" altLang="en-US" sz="2000" dirty="0"/>
              <a:t>函数</a:t>
            </a:r>
          </a:p>
        </p:txBody>
      </p:sp>
      <p:sp>
        <p:nvSpPr>
          <p:cNvPr id="14" name="箭头: 右 13">
            <a:extLst>
              <a:ext uri="{FF2B5EF4-FFF2-40B4-BE49-F238E27FC236}">
                <a16:creationId xmlns:a16="http://schemas.microsoft.com/office/drawing/2014/main" id="{45A4489A-CD1B-47BE-B371-7A19591E9FFD}"/>
              </a:ext>
            </a:extLst>
          </p:cNvPr>
          <p:cNvSpPr/>
          <p:nvPr/>
        </p:nvSpPr>
        <p:spPr>
          <a:xfrm>
            <a:off x="5326143" y="310927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8E85A605-8A7B-4A18-AC35-03AA0C4470A6}"/>
              </a:ext>
            </a:extLst>
          </p:cNvPr>
          <p:cNvSpPr txBox="1"/>
          <p:nvPr/>
        </p:nvSpPr>
        <p:spPr>
          <a:xfrm>
            <a:off x="6330096" y="3051026"/>
            <a:ext cx="4105376" cy="400110"/>
          </a:xfrm>
          <a:prstGeom prst="rect">
            <a:avLst/>
          </a:prstGeom>
          <a:noFill/>
        </p:spPr>
        <p:txBody>
          <a:bodyPr wrap="square" rtlCol="0">
            <a:spAutoFit/>
          </a:bodyPr>
          <a:lstStyle/>
          <a:p>
            <a:r>
              <a:rPr lang="en-US" altLang="zh-CN" sz="2000" dirty="0"/>
              <a:t>n!=n*(n-1)*(n-2)*(n-3)*……</a:t>
            </a:r>
            <a:r>
              <a:rPr lang="zh-CN" altLang="en-US" sz="2000" dirty="0"/>
              <a:t>*</a:t>
            </a:r>
            <a:r>
              <a:rPr lang="en-US" altLang="zh-CN" sz="2000" dirty="0"/>
              <a:t>1</a:t>
            </a:r>
            <a:endParaRPr lang="zh-CN" altLang="en-US" sz="2000" dirty="0"/>
          </a:p>
        </p:txBody>
      </p:sp>
      <p:sp>
        <p:nvSpPr>
          <p:cNvPr id="16" name="箭头: 右 15">
            <a:extLst>
              <a:ext uri="{FF2B5EF4-FFF2-40B4-BE49-F238E27FC236}">
                <a16:creationId xmlns:a16="http://schemas.microsoft.com/office/drawing/2014/main" id="{46C0CFD7-75DB-4A59-8B7E-411FE4E2A205}"/>
              </a:ext>
            </a:extLst>
          </p:cNvPr>
          <p:cNvSpPr/>
          <p:nvPr/>
        </p:nvSpPr>
        <p:spPr>
          <a:xfrm>
            <a:off x="5326142" y="4400747"/>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箭头: 右 16">
            <a:extLst>
              <a:ext uri="{FF2B5EF4-FFF2-40B4-BE49-F238E27FC236}">
                <a16:creationId xmlns:a16="http://schemas.microsoft.com/office/drawing/2014/main" id="{9A4DA00A-C201-478B-B505-2FE3B12996DA}"/>
              </a:ext>
            </a:extLst>
          </p:cNvPr>
          <p:cNvSpPr/>
          <p:nvPr/>
        </p:nvSpPr>
        <p:spPr>
          <a:xfrm>
            <a:off x="5326142" y="5737387"/>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3C27F516-0A8C-4394-9133-4BE3655C87A7}"/>
              </a:ext>
            </a:extLst>
          </p:cNvPr>
          <p:cNvSpPr txBox="1"/>
          <p:nvPr/>
        </p:nvSpPr>
        <p:spPr>
          <a:xfrm>
            <a:off x="6330095" y="5685019"/>
            <a:ext cx="1414020" cy="400110"/>
          </a:xfrm>
          <a:prstGeom prst="rect">
            <a:avLst/>
          </a:prstGeom>
          <a:noFill/>
        </p:spPr>
        <p:txBody>
          <a:bodyPr wrap="square" rtlCol="0">
            <a:spAutoFit/>
          </a:bodyPr>
          <a:lstStyle/>
          <a:p>
            <a:r>
              <a:rPr lang="en-US" altLang="zh-CN" sz="2000" dirty="0" err="1"/>
              <a:t>printf</a:t>
            </a:r>
            <a:r>
              <a:rPr lang="zh-CN" altLang="en-US" sz="2000" dirty="0"/>
              <a:t>函数</a:t>
            </a:r>
          </a:p>
        </p:txBody>
      </p:sp>
      <p:sp>
        <p:nvSpPr>
          <p:cNvPr id="20" name="文本框 19">
            <a:extLst>
              <a:ext uri="{FF2B5EF4-FFF2-40B4-BE49-F238E27FC236}">
                <a16:creationId xmlns:a16="http://schemas.microsoft.com/office/drawing/2014/main" id="{3959CDCD-57D6-4C31-8DB5-8E3147972101}"/>
              </a:ext>
            </a:extLst>
          </p:cNvPr>
          <p:cNvSpPr txBox="1"/>
          <p:nvPr/>
        </p:nvSpPr>
        <p:spPr>
          <a:xfrm>
            <a:off x="6278253" y="4355520"/>
            <a:ext cx="2175083" cy="400110"/>
          </a:xfrm>
          <a:prstGeom prst="rect">
            <a:avLst/>
          </a:prstGeom>
          <a:noFill/>
        </p:spPr>
        <p:txBody>
          <a:bodyPr wrap="square" rtlCol="0">
            <a:spAutoFit/>
          </a:bodyPr>
          <a:lstStyle/>
          <a:p>
            <a:r>
              <a:rPr lang="en-US" altLang="zh-CN" sz="2000" dirty="0">
                <a:hlinkClick r:id="rId3" action="ppaction://hlinksldjump"/>
              </a:rPr>
              <a:t>5!=120</a:t>
            </a:r>
            <a:r>
              <a:rPr lang="zh-CN" altLang="en-US" sz="2000" dirty="0">
                <a:hlinkClick r:id="rId3" action="ppaction://hlinksldjump"/>
              </a:rPr>
              <a:t>，</a:t>
            </a:r>
            <a:r>
              <a:rPr lang="en-US" altLang="zh-CN" sz="2000" dirty="0">
                <a:hlinkClick r:id="rId3" action="ppaction://hlinksldjump"/>
              </a:rPr>
              <a:t>3</a:t>
            </a:r>
            <a:r>
              <a:rPr lang="zh-CN" altLang="en-US" sz="2000" dirty="0">
                <a:hlinkClick r:id="rId3" action="ppaction://hlinksldjump"/>
              </a:rPr>
              <a:t>位数</a:t>
            </a:r>
            <a:r>
              <a:rPr lang="en-US" altLang="zh-CN" sz="2000" dirty="0">
                <a:hlinkClick r:id="rId3" action="ppaction://hlinksldjump"/>
              </a:rPr>
              <a:t>?</a:t>
            </a:r>
            <a:endParaRPr lang="zh-CN" altLang="en-US" sz="2000" dirty="0"/>
          </a:p>
        </p:txBody>
      </p:sp>
      <p:sp>
        <p:nvSpPr>
          <p:cNvPr id="21" name="内容占位符 2">
            <a:extLst>
              <a:ext uri="{FF2B5EF4-FFF2-40B4-BE49-F238E27FC236}">
                <a16:creationId xmlns:a16="http://schemas.microsoft.com/office/drawing/2014/main" id="{D79F9038-DADF-4FE3-BDAD-69FD34F99D6D}"/>
              </a:ext>
            </a:extLst>
          </p:cNvPr>
          <p:cNvSpPr txBox="1">
            <a:spLocks/>
          </p:cNvSpPr>
          <p:nvPr/>
        </p:nvSpPr>
        <p:spPr>
          <a:xfrm>
            <a:off x="6096000" y="4097737"/>
            <a:ext cx="3908056" cy="103194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US" altLang="zh-CN" sz="4400" dirty="0">
                <a:highlight>
                  <a:srgbClr val="00FFFF"/>
                </a:highlight>
              </a:rPr>
              <a:t>int( log</a:t>
            </a:r>
            <a:r>
              <a:rPr lang="en-US" altLang="zh-CN" sz="4400" baseline="-25000" dirty="0">
                <a:highlight>
                  <a:srgbClr val="00FFFF"/>
                </a:highlight>
              </a:rPr>
              <a:t>10</a:t>
            </a:r>
            <a:r>
              <a:rPr lang="en-US" altLang="zh-CN" sz="4400" dirty="0">
                <a:highlight>
                  <a:srgbClr val="00FFFF"/>
                </a:highlight>
              </a:rPr>
              <a:t> n!)+1</a:t>
            </a:r>
            <a:endParaRPr lang="zh-CN" altLang="en-US" sz="4400" baseline="30000" dirty="0">
              <a:highlight>
                <a:srgbClr val="00FFFF"/>
              </a:highlight>
            </a:endParaRPr>
          </a:p>
        </p:txBody>
      </p:sp>
    </p:spTree>
    <p:custDataLst>
      <p:tags r:id="rId1"/>
    </p:custDataLst>
    <p:extLst>
      <p:ext uri="{BB962C8B-B14F-4D97-AF65-F5344CB8AC3E}">
        <p14:creationId xmlns:p14="http://schemas.microsoft.com/office/powerpoint/2010/main" val="8429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randombar(horizontal)">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2763482-C109-48E6-811D-09537B80873F}"/>
              </a:ext>
            </a:extLst>
          </p:cNvPr>
          <p:cNvSpPr txBox="1"/>
          <p:nvPr/>
        </p:nvSpPr>
        <p:spPr>
          <a:xfrm>
            <a:off x="1629509" y="2380270"/>
            <a:ext cx="10345874" cy="2462213"/>
          </a:xfrm>
          <a:prstGeom prst="rect">
            <a:avLst/>
          </a:prstGeom>
          <a:noFill/>
        </p:spPr>
        <p:txBody>
          <a:bodyPr wrap="square" rtlCol="0">
            <a:spAutoFit/>
          </a:bodyPr>
          <a:lstStyle/>
          <a:p>
            <a:pPr marL="571500" indent="-571500">
              <a:lnSpc>
                <a:spcPct val="150000"/>
              </a:lnSpc>
              <a:buFont typeface="Wingdings" panose="05000000000000000000" pitchFamily="2" charset="2"/>
              <a:buChar char="Ø"/>
            </a:pPr>
            <a:r>
              <a:rPr lang="zh-CN" altLang="en-US" sz="2800" dirty="0"/>
              <a:t>宏观视角需要考察整体与外部环境的数据交流、整体内部模块与模块之间的起承转合、先后次序</a:t>
            </a:r>
            <a:r>
              <a:rPr lang="en-US" altLang="zh-CN" sz="2800" dirty="0"/>
              <a:t>/</a:t>
            </a:r>
            <a:r>
              <a:rPr lang="zh-CN" altLang="en-US" sz="2800" dirty="0"/>
              <a:t>层次关系</a:t>
            </a:r>
            <a:r>
              <a:rPr lang="zh-CN" altLang="en-US" sz="2800" dirty="0">
                <a:solidFill>
                  <a:schemeClr val="tx1"/>
                </a:solidFill>
              </a:rPr>
              <a:t>，关注的出发点是整体</a:t>
            </a:r>
            <a:r>
              <a:rPr lang="zh-CN" altLang="en-US" sz="2800" dirty="0"/>
              <a:t>。</a:t>
            </a:r>
            <a:endParaRPr lang="zh-CN" altLang="en-US" sz="2800" dirty="0">
              <a:solidFill>
                <a:schemeClr val="tx1"/>
              </a:solidFill>
            </a:endParaRPr>
          </a:p>
          <a:p>
            <a:endParaRPr lang="zh-CN" altLang="en-US" sz="2800" dirty="0"/>
          </a:p>
        </p:txBody>
      </p:sp>
      <p:sp>
        <p:nvSpPr>
          <p:cNvPr id="6" name="文本框 5">
            <a:extLst>
              <a:ext uri="{FF2B5EF4-FFF2-40B4-BE49-F238E27FC236}">
                <a16:creationId xmlns:a16="http://schemas.microsoft.com/office/drawing/2014/main" id="{BF0A10C5-1EFC-44B6-BA16-C9B6798C4FE4}"/>
              </a:ext>
            </a:extLst>
          </p:cNvPr>
          <p:cNvSpPr txBox="1"/>
          <p:nvPr/>
        </p:nvSpPr>
        <p:spPr>
          <a:xfrm>
            <a:off x="1629509" y="594918"/>
            <a:ext cx="9331568" cy="707886"/>
          </a:xfrm>
          <a:prstGeom prst="rect">
            <a:avLst/>
          </a:prstGeom>
          <a:noFill/>
        </p:spPr>
        <p:txBody>
          <a:bodyPr wrap="square">
            <a:spAutoFit/>
          </a:bodyPr>
          <a:lstStyle/>
          <a:p>
            <a:r>
              <a:rPr lang="zh-CN" altLang="en-US" sz="4000" dirty="0"/>
              <a:t>宏观分析问题的特点：</a:t>
            </a:r>
          </a:p>
        </p:txBody>
      </p:sp>
      <p:pic>
        <p:nvPicPr>
          <p:cNvPr id="8" name="图形 7" descr="强盗">
            <a:hlinkClick r:id="rId3" action="ppaction://hlinksldjump"/>
            <a:extLst>
              <a:ext uri="{FF2B5EF4-FFF2-40B4-BE49-F238E27FC236}">
                <a16:creationId xmlns:a16="http://schemas.microsoft.com/office/drawing/2014/main" id="{5F8F3884-5601-47D8-803C-42A9E38A06A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12734" y="4842483"/>
            <a:ext cx="914400" cy="914400"/>
          </a:xfrm>
          <a:prstGeom prst="rect">
            <a:avLst/>
          </a:prstGeom>
        </p:spPr>
      </p:pic>
    </p:spTree>
    <p:custDataLst>
      <p:tags r:id="rId1"/>
    </p:custDataLst>
    <p:extLst>
      <p:ext uri="{BB962C8B-B14F-4D97-AF65-F5344CB8AC3E}">
        <p14:creationId xmlns:p14="http://schemas.microsoft.com/office/powerpoint/2010/main" val="378794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394C6B-6DDB-49F7-B5C9-246C30F142DF}"/>
              </a:ext>
            </a:extLst>
          </p:cNvPr>
          <p:cNvSpPr>
            <a:spLocks noGrp="1"/>
          </p:cNvSpPr>
          <p:nvPr>
            <p:ph type="title"/>
          </p:nvPr>
        </p:nvSpPr>
        <p:spPr>
          <a:xfrm>
            <a:off x="1606859" y="197177"/>
            <a:ext cx="10018713" cy="869623"/>
          </a:xfrm>
        </p:spPr>
        <p:txBody>
          <a:bodyPr/>
          <a:lstStyle/>
          <a:p>
            <a:pPr algn="l"/>
            <a:r>
              <a:rPr lang="zh-CN" altLang="en-US" dirty="0"/>
              <a:t>“完美方案”？</a:t>
            </a:r>
          </a:p>
        </p:txBody>
      </p:sp>
      <p:sp>
        <p:nvSpPr>
          <p:cNvPr id="4" name="矩形 3">
            <a:extLst>
              <a:ext uri="{FF2B5EF4-FFF2-40B4-BE49-F238E27FC236}">
                <a16:creationId xmlns:a16="http://schemas.microsoft.com/office/drawing/2014/main" id="{F1ED9D55-56F6-466A-82B9-BDB1068CF649}"/>
              </a:ext>
            </a:extLst>
          </p:cNvPr>
          <p:cNvSpPr/>
          <p:nvPr/>
        </p:nvSpPr>
        <p:spPr>
          <a:xfrm>
            <a:off x="3181546" y="2965123"/>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a:t>
            </a:r>
            <a:r>
              <a:rPr lang="en-US" altLang="zh-CN" dirty="0"/>
              <a:t>n!</a:t>
            </a:r>
            <a:r>
              <a:rPr lang="zh-CN" altLang="en-US" dirty="0"/>
              <a:t>是多少</a:t>
            </a:r>
          </a:p>
        </p:txBody>
      </p:sp>
      <p:sp>
        <p:nvSpPr>
          <p:cNvPr id="5" name="箭头: 右 4">
            <a:extLst>
              <a:ext uri="{FF2B5EF4-FFF2-40B4-BE49-F238E27FC236}">
                <a16:creationId xmlns:a16="http://schemas.microsoft.com/office/drawing/2014/main" id="{86378DD0-A5EA-43A3-B621-175925058D4B}"/>
              </a:ext>
            </a:extLst>
          </p:cNvPr>
          <p:cNvSpPr/>
          <p:nvPr/>
        </p:nvSpPr>
        <p:spPr>
          <a:xfrm rot="5400000">
            <a:off x="3836709" y="388659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05069744-5BE0-42BB-9842-38619F5A68A5}"/>
              </a:ext>
            </a:extLst>
          </p:cNvPr>
          <p:cNvSpPr/>
          <p:nvPr/>
        </p:nvSpPr>
        <p:spPr>
          <a:xfrm>
            <a:off x="3181546" y="4274270"/>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求位数</a:t>
            </a:r>
            <a:r>
              <a:rPr lang="en-US" altLang="zh-CN" dirty="0"/>
              <a:t>x</a:t>
            </a:r>
            <a:endParaRPr lang="zh-CN" altLang="en-US" dirty="0"/>
          </a:p>
        </p:txBody>
      </p:sp>
      <p:sp>
        <p:nvSpPr>
          <p:cNvPr id="7" name="箭头: 右 6">
            <a:extLst>
              <a:ext uri="{FF2B5EF4-FFF2-40B4-BE49-F238E27FC236}">
                <a16:creationId xmlns:a16="http://schemas.microsoft.com/office/drawing/2014/main" id="{9E87423A-6920-4604-890B-9FB708039396}"/>
              </a:ext>
            </a:extLst>
          </p:cNvPr>
          <p:cNvSpPr/>
          <p:nvPr/>
        </p:nvSpPr>
        <p:spPr>
          <a:xfrm rot="5400000">
            <a:off x="3836709" y="5259763"/>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E191A3D5-4977-4D26-B80B-EE5053338E61}"/>
              </a:ext>
            </a:extLst>
          </p:cNvPr>
          <p:cNvSpPr/>
          <p:nvPr/>
        </p:nvSpPr>
        <p:spPr>
          <a:xfrm>
            <a:off x="3181546" y="5650976"/>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输出</a:t>
            </a:r>
            <a:r>
              <a:rPr lang="en-US" altLang="zh-CN" dirty="0"/>
              <a:t>x</a:t>
            </a:r>
            <a:endParaRPr lang="zh-CN" altLang="en-US" dirty="0"/>
          </a:p>
        </p:txBody>
      </p:sp>
      <p:sp>
        <p:nvSpPr>
          <p:cNvPr id="9" name="文本框 8">
            <a:extLst>
              <a:ext uri="{FF2B5EF4-FFF2-40B4-BE49-F238E27FC236}">
                <a16:creationId xmlns:a16="http://schemas.microsoft.com/office/drawing/2014/main" id="{CDFDDCC1-3DD6-4FFE-B63B-7E76A7019411}"/>
              </a:ext>
            </a:extLst>
          </p:cNvPr>
          <p:cNvSpPr txBox="1"/>
          <p:nvPr/>
        </p:nvSpPr>
        <p:spPr>
          <a:xfrm>
            <a:off x="6004875" y="1211345"/>
            <a:ext cx="3912124" cy="677108"/>
          </a:xfrm>
          <a:prstGeom prst="rect">
            <a:avLst/>
          </a:prstGeom>
          <a:noFill/>
        </p:spPr>
        <p:txBody>
          <a:bodyPr wrap="square" rtlCol="0">
            <a:spAutoFit/>
          </a:bodyPr>
          <a:lstStyle/>
          <a:p>
            <a:r>
              <a:rPr lang="zh-CN" altLang="en-US" sz="2000" dirty="0"/>
              <a:t>常规步骤分析</a:t>
            </a:r>
            <a:r>
              <a:rPr lang="zh-CN" altLang="en-US" dirty="0"/>
              <a:t>：</a:t>
            </a:r>
            <a:endParaRPr lang="en-US" altLang="zh-CN" dirty="0"/>
          </a:p>
          <a:p>
            <a:endParaRPr lang="zh-CN" altLang="en-US" dirty="0"/>
          </a:p>
        </p:txBody>
      </p:sp>
      <p:sp>
        <p:nvSpPr>
          <p:cNvPr id="10" name="矩形 9">
            <a:extLst>
              <a:ext uri="{FF2B5EF4-FFF2-40B4-BE49-F238E27FC236}">
                <a16:creationId xmlns:a16="http://schemas.microsoft.com/office/drawing/2014/main" id="{92B2DA74-F9E7-4F5C-928A-CA4AED07EC45}"/>
              </a:ext>
            </a:extLst>
          </p:cNvPr>
          <p:cNvSpPr/>
          <p:nvPr/>
        </p:nvSpPr>
        <p:spPr>
          <a:xfrm>
            <a:off x="3181546" y="1632408"/>
            <a:ext cx="1819374" cy="763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接收用户输入的</a:t>
            </a:r>
            <a:r>
              <a:rPr lang="en-US" altLang="zh-CN" dirty="0"/>
              <a:t>n</a:t>
            </a:r>
            <a:r>
              <a:rPr lang="zh-CN" altLang="en-US" dirty="0"/>
              <a:t>值</a:t>
            </a:r>
          </a:p>
        </p:txBody>
      </p:sp>
      <p:sp>
        <p:nvSpPr>
          <p:cNvPr id="11" name="箭头: 右 10">
            <a:extLst>
              <a:ext uri="{FF2B5EF4-FFF2-40B4-BE49-F238E27FC236}">
                <a16:creationId xmlns:a16="http://schemas.microsoft.com/office/drawing/2014/main" id="{0A0C4E44-8B34-4DBF-BD6D-6FCA54072EB9}"/>
              </a:ext>
            </a:extLst>
          </p:cNvPr>
          <p:cNvSpPr/>
          <p:nvPr/>
        </p:nvSpPr>
        <p:spPr>
          <a:xfrm rot="5400000">
            <a:off x="3836709" y="2553878"/>
            <a:ext cx="509048" cy="273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箭头: 右 11">
            <a:extLst>
              <a:ext uri="{FF2B5EF4-FFF2-40B4-BE49-F238E27FC236}">
                <a16:creationId xmlns:a16="http://schemas.microsoft.com/office/drawing/2014/main" id="{414CE073-019F-4790-BCE4-EC7C69F20267}"/>
              </a:ext>
            </a:extLst>
          </p:cNvPr>
          <p:cNvSpPr/>
          <p:nvPr/>
        </p:nvSpPr>
        <p:spPr>
          <a:xfrm>
            <a:off x="5326144" y="201419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3CF3C258-7B68-4492-B465-5483F01763DB}"/>
              </a:ext>
            </a:extLst>
          </p:cNvPr>
          <p:cNvSpPr txBox="1"/>
          <p:nvPr/>
        </p:nvSpPr>
        <p:spPr>
          <a:xfrm>
            <a:off x="6278253" y="1888453"/>
            <a:ext cx="1414020" cy="400110"/>
          </a:xfrm>
          <a:prstGeom prst="rect">
            <a:avLst/>
          </a:prstGeom>
          <a:noFill/>
        </p:spPr>
        <p:txBody>
          <a:bodyPr wrap="square" rtlCol="0">
            <a:spAutoFit/>
          </a:bodyPr>
          <a:lstStyle/>
          <a:p>
            <a:r>
              <a:rPr lang="en-US" altLang="zh-CN" sz="2000" dirty="0" err="1"/>
              <a:t>scanf</a:t>
            </a:r>
            <a:r>
              <a:rPr lang="zh-CN" altLang="en-US" sz="2000" dirty="0"/>
              <a:t>函数</a:t>
            </a:r>
          </a:p>
        </p:txBody>
      </p:sp>
      <p:sp>
        <p:nvSpPr>
          <p:cNvPr id="14" name="箭头: 右 13">
            <a:extLst>
              <a:ext uri="{FF2B5EF4-FFF2-40B4-BE49-F238E27FC236}">
                <a16:creationId xmlns:a16="http://schemas.microsoft.com/office/drawing/2014/main" id="{45A4489A-CD1B-47BE-B371-7A19591E9FFD}"/>
              </a:ext>
            </a:extLst>
          </p:cNvPr>
          <p:cNvSpPr/>
          <p:nvPr/>
        </p:nvSpPr>
        <p:spPr>
          <a:xfrm>
            <a:off x="5326143" y="3109273"/>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8E85A605-8A7B-4A18-AC35-03AA0C4470A6}"/>
              </a:ext>
            </a:extLst>
          </p:cNvPr>
          <p:cNvSpPr txBox="1"/>
          <p:nvPr/>
        </p:nvSpPr>
        <p:spPr>
          <a:xfrm>
            <a:off x="6330096" y="3051026"/>
            <a:ext cx="4105376" cy="400110"/>
          </a:xfrm>
          <a:prstGeom prst="rect">
            <a:avLst/>
          </a:prstGeom>
          <a:noFill/>
        </p:spPr>
        <p:txBody>
          <a:bodyPr wrap="square" rtlCol="0">
            <a:spAutoFit/>
          </a:bodyPr>
          <a:lstStyle/>
          <a:p>
            <a:r>
              <a:rPr lang="en-US" altLang="zh-CN" sz="2000" dirty="0"/>
              <a:t>n!=n*(n-1)*(n-2)*(n-3)*……</a:t>
            </a:r>
            <a:r>
              <a:rPr lang="zh-CN" altLang="en-US" sz="2000" dirty="0"/>
              <a:t>*</a:t>
            </a:r>
            <a:r>
              <a:rPr lang="en-US" altLang="zh-CN" sz="2000" dirty="0"/>
              <a:t>1</a:t>
            </a:r>
            <a:endParaRPr lang="zh-CN" altLang="en-US" sz="2000" dirty="0"/>
          </a:p>
        </p:txBody>
      </p:sp>
      <p:sp>
        <p:nvSpPr>
          <p:cNvPr id="16" name="箭头: 右 15">
            <a:extLst>
              <a:ext uri="{FF2B5EF4-FFF2-40B4-BE49-F238E27FC236}">
                <a16:creationId xmlns:a16="http://schemas.microsoft.com/office/drawing/2014/main" id="{46C0CFD7-75DB-4A59-8B7E-411FE4E2A205}"/>
              </a:ext>
            </a:extLst>
          </p:cNvPr>
          <p:cNvSpPr/>
          <p:nvPr/>
        </p:nvSpPr>
        <p:spPr>
          <a:xfrm>
            <a:off x="5326142" y="4400747"/>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箭头: 右 16">
            <a:extLst>
              <a:ext uri="{FF2B5EF4-FFF2-40B4-BE49-F238E27FC236}">
                <a16:creationId xmlns:a16="http://schemas.microsoft.com/office/drawing/2014/main" id="{9A4DA00A-C201-478B-B505-2FE3B12996DA}"/>
              </a:ext>
            </a:extLst>
          </p:cNvPr>
          <p:cNvSpPr/>
          <p:nvPr/>
        </p:nvSpPr>
        <p:spPr>
          <a:xfrm>
            <a:off x="5326142" y="5737387"/>
            <a:ext cx="678731" cy="29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3C27F516-0A8C-4394-9133-4BE3655C87A7}"/>
              </a:ext>
            </a:extLst>
          </p:cNvPr>
          <p:cNvSpPr txBox="1"/>
          <p:nvPr/>
        </p:nvSpPr>
        <p:spPr>
          <a:xfrm>
            <a:off x="6330095" y="5685019"/>
            <a:ext cx="1414020" cy="400110"/>
          </a:xfrm>
          <a:prstGeom prst="rect">
            <a:avLst/>
          </a:prstGeom>
          <a:noFill/>
        </p:spPr>
        <p:txBody>
          <a:bodyPr wrap="square" rtlCol="0">
            <a:spAutoFit/>
          </a:bodyPr>
          <a:lstStyle/>
          <a:p>
            <a:r>
              <a:rPr lang="en-US" altLang="zh-CN" sz="2000" dirty="0" err="1"/>
              <a:t>printf</a:t>
            </a:r>
            <a:r>
              <a:rPr lang="zh-CN" altLang="en-US" sz="2000" dirty="0"/>
              <a:t>函数</a:t>
            </a:r>
          </a:p>
        </p:txBody>
      </p:sp>
      <p:sp>
        <p:nvSpPr>
          <p:cNvPr id="20" name="文本框 19">
            <a:extLst>
              <a:ext uri="{FF2B5EF4-FFF2-40B4-BE49-F238E27FC236}">
                <a16:creationId xmlns:a16="http://schemas.microsoft.com/office/drawing/2014/main" id="{3959CDCD-57D6-4C31-8DB5-8E3147972101}"/>
              </a:ext>
            </a:extLst>
          </p:cNvPr>
          <p:cNvSpPr txBox="1"/>
          <p:nvPr/>
        </p:nvSpPr>
        <p:spPr>
          <a:xfrm>
            <a:off x="6278253" y="4355520"/>
            <a:ext cx="2175083" cy="400110"/>
          </a:xfrm>
          <a:prstGeom prst="rect">
            <a:avLst/>
          </a:prstGeom>
          <a:noFill/>
        </p:spPr>
        <p:txBody>
          <a:bodyPr wrap="square" rtlCol="0">
            <a:spAutoFit/>
          </a:bodyPr>
          <a:lstStyle/>
          <a:p>
            <a:r>
              <a:rPr lang="en-US" altLang="zh-CN" sz="2000" dirty="0">
                <a:hlinkClick r:id="rId3" action="ppaction://hlinksldjump"/>
              </a:rPr>
              <a:t>5!=120</a:t>
            </a:r>
            <a:r>
              <a:rPr lang="zh-CN" altLang="en-US" sz="2000" dirty="0">
                <a:hlinkClick r:id="rId3" action="ppaction://hlinksldjump"/>
              </a:rPr>
              <a:t>，</a:t>
            </a:r>
            <a:r>
              <a:rPr lang="en-US" altLang="zh-CN" sz="2000" dirty="0">
                <a:hlinkClick r:id="rId3" action="ppaction://hlinksldjump"/>
              </a:rPr>
              <a:t>3</a:t>
            </a:r>
            <a:r>
              <a:rPr lang="zh-CN" altLang="en-US" sz="2000" dirty="0">
                <a:hlinkClick r:id="rId3" action="ppaction://hlinksldjump"/>
              </a:rPr>
              <a:t>位数</a:t>
            </a:r>
            <a:r>
              <a:rPr lang="en-US" altLang="zh-CN" sz="2000" dirty="0">
                <a:hlinkClick r:id="rId3" action="ppaction://hlinksldjump"/>
              </a:rPr>
              <a:t>?</a:t>
            </a:r>
            <a:endParaRPr lang="zh-CN" altLang="en-US" sz="2000" dirty="0"/>
          </a:p>
        </p:txBody>
      </p:sp>
      <p:sp>
        <p:nvSpPr>
          <p:cNvPr id="21" name="内容占位符 2">
            <a:extLst>
              <a:ext uri="{FF2B5EF4-FFF2-40B4-BE49-F238E27FC236}">
                <a16:creationId xmlns:a16="http://schemas.microsoft.com/office/drawing/2014/main" id="{D79F9038-DADF-4FE3-BDAD-69FD34F99D6D}"/>
              </a:ext>
            </a:extLst>
          </p:cNvPr>
          <p:cNvSpPr txBox="1">
            <a:spLocks/>
          </p:cNvSpPr>
          <p:nvPr/>
        </p:nvSpPr>
        <p:spPr>
          <a:xfrm>
            <a:off x="6096000" y="4097737"/>
            <a:ext cx="3908056" cy="103194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US" altLang="zh-CN" sz="4400" dirty="0">
                <a:highlight>
                  <a:srgbClr val="00FFFF"/>
                </a:highlight>
              </a:rPr>
              <a:t>int( log</a:t>
            </a:r>
            <a:r>
              <a:rPr lang="en-US" altLang="zh-CN" sz="4400" baseline="-25000" dirty="0">
                <a:highlight>
                  <a:srgbClr val="00FFFF"/>
                </a:highlight>
              </a:rPr>
              <a:t>10</a:t>
            </a:r>
            <a:r>
              <a:rPr lang="en-US" altLang="zh-CN" sz="4400" dirty="0">
                <a:highlight>
                  <a:srgbClr val="00FFFF"/>
                </a:highlight>
              </a:rPr>
              <a:t> n!)+1</a:t>
            </a:r>
            <a:endParaRPr lang="zh-CN" altLang="en-US" sz="4400" baseline="30000" dirty="0">
              <a:highlight>
                <a:srgbClr val="00FFFF"/>
              </a:highlight>
            </a:endParaRPr>
          </a:p>
        </p:txBody>
      </p:sp>
      <p:sp>
        <p:nvSpPr>
          <p:cNvPr id="3" name="箭头: 左 2">
            <a:extLst>
              <a:ext uri="{FF2B5EF4-FFF2-40B4-BE49-F238E27FC236}">
                <a16:creationId xmlns:a16="http://schemas.microsoft.com/office/drawing/2014/main" id="{2AA54F86-1565-4518-B68F-D5E8ED96049C}"/>
              </a:ext>
            </a:extLst>
          </p:cNvPr>
          <p:cNvSpPr/>
          <p:nvPr/>
        </p:nvSpPr>
        <p:spPr>
          <a:xfrm>
            <a:off x="9601200" y="3098054"/>
            <a:ext cx="1776952" cy="433126"/>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批判性思维</a:t>
            </a:r>
          </a:p>
        </p:txBody>
      </p:sp>
      <p:sp>
        <p:nvSpPr>
          <p:cNvPr id="22" name="爆炸形: 8 pt  21">
            <a:extLst>
              <a:ext uri="{FF2B5EF4-FFF2-40B4-BE49-F238E27FC236}">
                <a16:creationId xmlns:a16="http://schemas.microsoft.com/office/drawing/2014/main" id="{C9E1CC8A-5B74-4F0B-B3DA-B0AC78577B0B}"/>
              </a:ext>
            </a:extLst>
          </p:cNvPr>
          <p:cNvSpPr/>
          <p:nvPr/>
        </p:nvSpPr>
        <p:spPr>
          <a:xfrm>
            <a:off x="10331575" y="3429000"/>
            <a:ext cx="1700937" cy="1704604"/>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真的万无一失？</a:t>
            </a:r>
          </a:p>
        </p:txBody>
      </p:sp>
      <p:pic>
        <p:nvPicPr>
          <p:cNvPr id="23" name="图形 22" descr="闪电">
            <a:extLst>
              <a:ext uri="{FF2B5EF4-FFF2-40B4-BE49-F238E27FC236}">
                <a16:creationId xmlns:a16="http://schemas.microsoft.com/office/drawing/2014/main" id="{30E438BC-D9F8-42D5-8CE2-CCFEF937D4A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24786" y="2854358"/>
            <a:ext cx="914400" cy="914400"/>
          </a:xfrm>
          <a:prstGeom prst="rect">
            <a:avLst/>
          </a:prstGeom>
        </p:spPr>
      </p:pic>
    </p:spTree>
    <p:custDataLst>
      <p:tags r:id="rId1"/>
    </p:custDataLst>
    <p:extLst>
      <p:ext uri="{BB962C8B-B14F-4D97-AF65-F5344CB8AC3E}">
        <p14:creationId xmlns:p14="http://schemas.microsoft.com/office/powerpoint/2010/main" val="245753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anim calcmode="lin" valueType="num">
                                      <p:cBhvr>
                                        <p:cTn id="20" dur="1000" fill="hold"/>
                                        <p:tgtEl>
                                          <p:spTgt spid="23"/>
                                        </p:tgtEl>
                                        <p:attrNameLst>
                                          <p:attrName>ppt_x</p:attrName>
                                        </p:attrNameLst>
                                      </p:cBhvr>
                                      <p:tavLst>
                                        <p:tav tm="0">
                                          <p:val>
                                            <p:strVal val="#ppt_x"/>
                                          </p:val>
                                        </p:tav>
                                        <p:tav tm="100000">
                                          <p:val>
                                            <p:strVal val="#ppt_x"/>
                                          </p:val>
                                        </p:tav>
                                      </p:tavLst>
                                    </p:anim>
                                    <p:anim calcmode="lin" valueType="num">
                                      <p:cBhvr>
                                        <p:cTn id="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2508E0-84F2-45F7-B916-3F71DCF296A3}"/>
              </a:ext>
            </a:extLst>
          </p:cNvPr>
          <p:cNvSpPr>
            <a:spLocks noGrp="1"/>
          </p:cNvSpPr>
          <p:nvPr>
            <p:ph type="title"/>
          </p:nvPr>
        </p:nvSpPr>
        <p:spPr>
          <a:xfrm>
            <a:off x="1484311" y="685801"/>
            <a:ext cx="4611689" cy="802531"/>
          </a:xfrm>
        </p:spPr>
        <p:txBody>
          <a:bodyPr>
            <a:normAutofit fontScale="90000"/>
          </a:bodyPr>
          <a:lstStyle/>
          <a:p>
            <a:pPr algn="l"/>
            <a:r>
              <a:rPr lang="zh-CN" altLang="en-US" dirty="0"/>
              <a:t>砥砺前行：</a:t>
            </a:r>
            <a:r>
              <a:rPr lang="en-US" altLang="zh-CN" dirty="0"/>
              <a:t>try again~</a:t>
            </a:r>
            <a:endParaRPr lang="zh-CN" altLang="en-US" dirty="0"/>
          </a:p>
        </p:txBody>
      </p:sp>
      <p:pic>
        <p:nvPicPr>
          <p:cNvPr id="4" name="图片 3">
            <a:extLst>
              <a:ext uri="{FF2B5EF4-FFF2-40B4-BE49-F238E27FC236}">
                <a16:creationId xmlns:a16="http://schemas.microsoft.com/office/drawing/2014/main" id="{F185F065-2993-4250-8DDE-916F972D2CC7}"/>
              </a:ext>
            </a:extLst>
          </p:cNvPr>
          <p:cNvPicPr>
            <a:picLocks noChangeAspect="1"/>
          </p:cNvPicPr>
          <p:nvPr/>
        </p:nvPicPr>
        <p:blipFill>
          <a:blip r:embed="rId3"/>
          <a:stretch>
            <a:fillRect/>
          </a:stretch>
        </p:blipFill>
        <p:spPr>
          <a:xfrm>
            <a:off x="1378565" y="1488332"/>
            <a:ext cx="3981375" cy="4237087"/>
          </a:xfrm>
          <a:prstGeom prst="rect">
            <a:avLst/>
          </a:prstGeom>
        </p:spPr>
      </p:pic>
      <p:sp>
        <p:nvSpPr>
          <p:cNvPr id="5" name="文本框 4">
            <a:extLst>
              <a:ext uri="{FF2B5EF4-FFF2-40B4-BE49-F238E27FC236}">
                <a16:creationId xmlns:a16="http://schemas.microsoft.com/office/drawing/2014/main" id="{5F146D4A-7C06-4748-B27A-83D9982F697D}"/>
              </a:ext>
            </a:extLst>
          </p:cNvPr>
          <p:cNvSpPr txBox="1"/>
          <p:nvPr/>
        </p:nvSpPr>
        <p:spPr>
          <a:xfrm>
            <a:off x="5888477" y="3784060"/>
            <a:ext cx="7072009" cy="584775"/>
          </a:xfrm>
          <a:prstGeom prst="rect">
            <a:avLst/>
          </a:prstGeom>
          <a:noFill/>
        </p:spPr>
        <p:txBody>
          <a:bodyPr wrap="square" rtlCol="0">
            <a:spAutoFit/>
          </a:bodyPr>
          <a:lstStyle/>
          <a:p>
            <a:r>
              <a:rPr lang="en-US" altLang="zh-CN" sz="3200" dirty="0">
                <a:highlight>
                  <a:srgbClr val="C0C0C0"/>
                </a:highlight>
              </a:rPr>
              <a:t>log</a:t>
            </a:r>
            <a:r>
              <a:rPr lang="en-US" altLang="zh-CN" sz="3200" baseline="-25000" dirty="0">
                <a:highlight>
                  <a:srgbClr val="C0C0C0"/>
                </a:highlight>
              </a:rPr>
              <a:t>10</a:t>
            </a:r>
            <a:r>
              <a:rPr lang="en-US" altLang="zh-CN" sz="3200" dirty="0">
                <a:highlight>
                  <a:srgbClr val="C0C0C0"/>
                </a:highlight>
              </a:rPr>
              <a:t> n!=</a:t>
            </a:r>
            <a:r>
              <a:rPr lang="en-US" altLang="zh-CN" sz="2800" dirty="0">
                <a:highlight>
                  <a:srgbClr val="C0C0C0"/>
                </a:highlight>
              </a:rPr>
              <a:t> log</a:t>
            </a:r>
            <a:r>
              <a:rPr lang="en-US" altLang="zh-CN" sz="2800" baseline="-25000" dirty="0">
                <a:highlight>
                  <a:srgbClr val="C0C0C0"/>
                </a:highlight>
              </a:rPr>
              <a:t>10</a:t>
            </a:r>
            <a:r>
              <a:rPr lang="en-US" altLang="zh-CN" sz="2800" dirty="0">
                <a:highlight>
                  <a:srgbClr val="C0C0C0"/>
                </a:highlight>
              </a:rPr>
              <a:t>n+Log</a:t>
            </a:r>
            <a:r>
              <a:rPr lang="en-US" altLang="zh-CN" sz="2800" baseline="-25000" dirty="0">
                <a:highlight>
                  <a:srgbClr val="C0C0C0"/>
                </a:highlight>
              </a:rPr>
              <a:t>10</a:t>
            </a:r>
            <a:r>
              <a:rPr lang="en-US" altLang="zh-CN" sz="2800" dirty="0">
                <a:highlight>
                  <a:srgbClr val="C0C0C0"/>
                </a:highlight>
              </a:rPr>
              <a:t>(n-1)+</a:t>
            </a:r>
            <a:r>
              <a:rPr lang="zh-CN" altLang="zh-CN" sz="2800" dirty="0">
                <a:highlight>
                  <a:srgbClr val="C0C0C0"/>
                </a:highlight>
              </a:rPr>
              <a:t>……</a:t>
            </a:r>
            <a:r>
              <a:rPr lang="en-US" altLang="zh-CN" sz="2800" dirty="0">
                <a:highlight>
                  <a:srgbClr val="C0C0C0"/>
                </a:highlight>
              </a:rPr>
              <a:t>+log</a:t>
            </a:r>
            <a:r>
              <a:rPr lang="en-US" altLang="zh-CN" sz="2800" baseline="-25000" dirty="0">
                <a:highlight>
                  <a:srgbClr val="C0C0C0"/>
                </a:highlight>
              </a:rPr>
              <a:t>10</a:t>
            </a:r>
            <a:r>
              <a:rPr lang="en-US" altLang="zh-CN" sz="2800" dirty="0">
                <a:highlight>
                  <a:srgbClr val="C0C0C0"/>
                </a:highlight>
              </a:rPr>
              <a:t>1 </a:t>
            </a:r>
            <a:endParaRPr lang="zh-CN" altLang="en-US" sz="2800" dirty="0">
              <a:highlight>
                <a:srgbClr val="C0C0C0"/>
              </a:highlight>
            </a:endParaRPr>
          </a:p>
        </p:txBody>
      </p:sp>
      <p:sp>
        <p:nvSpPr>
          <p:cNvPr id="6" name="对话气泡: 圆角矩形 5">
            <a:extLst>
              <a:ext uri="{FF2B5EF4-FFF2-40B4-BE49-F238E27FC236}">
                <a16:creationId xmlns:a16="http://schemas.microsoft.com/office/drawing/2014/main" id="{62A6C8FF-AEBF-4973-9611-7C9CE658B00C}"/>
              </a:ext>
            </a:extLst>
          </p:cNvPr>
          <p:cNvSpPr/>
          <p:nvPr/>
        </p:nvSpPr>
        <p:spPr>
          <a:xfrm>
            <a:off x="8088923" y="1488333"/>
            <a:ext cx="2724512" cy="1585608"/>
          </a:xfrm>
          <a:prstGeom prst="wedgeRoundRectCallout">
            <a:avLst>
              <a:gd name="adj1" fmla="val -48244"/>
              <a:gd name="adj2" fmla="val 1069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系统优化：</a:t>
            </a:r>
            <a:endParaRPr lang="en-US" altLang="zh-CN" dirty="0"/>
          </a:p>
          <a:p>
            <a:r>
              <a:rPr lang="en-US" altLang="zh-CN" dirty="0"/>
              <a:t>       </a:t>
            </a:r>
            <a:r>
              <a:rPr lang="zh-CN" altLang="en-US" dirty="0"/>
              <a:t>考虑了整体与部分的辩证关系后，可以用下面这个数学表达式替代</a:t>
            </a:r>
          </a:p>
        </p:txBody>
      </p:sp>
    </p:spTree>
    <p:custDataLst>
      <p:tags r:id="rId1"/>
    </p:custDataLst>
    <p:extLst>
      <p:ext uri="{BB962C8B-B14F-4D97-AF65-F5344CB8AC3E}">
        <p14:creationId xmlns:p14="http://schemas.microsoft.com/office/powerpoint/2010/main" val="361513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1F550F-FAF1-47BB-B9C4-A1704A4BE79B}"/>
              </a:ext>
            </a:extLst>
          </p:cNvPr>
          <p:cNvSpPr>
            <a:spLocks noGrp="1"/>
          </p:cNvSpPr>
          <p:nvPr>
            <p:ph type="title"/>
          </p:nvPr>
        </p:nvSpPr>
        <p:spPr>
          <a:xfrm>
            <a:off x="1484311" y="685801"/>
            <a:ext cx="5247229" cy="1094362"/>
          </a:xfrm>
        </p:spPr>
        <p:txBody>
          <a:bodyPr>
            <a:normAutofit fontScale="90000"/>
          </a:bodyPr>
          <a:lstStyle/>
          <a:p>
            <a:pPr algn="l"/>
            <a:r>
              <a:rPr lang="zh-CN" altLang="en-US" dirty="0"/>
              <a:t>整合一下乱七八糟的思维</a:t>
            </a:r>
            <a:r>
              <a:rPr lang="en-US" altLang="zh-CN" dirty="0"/>
              <a:t>:</a:t>
            </a:r>
            <a:endParaRPr lang="zh-CN" altLang="en-US" dirty="0"/>
          </a:p>
        </p:txBody>
      </p:sp>
      <p:pic>
        <p:nvPicPr>
          <p:cNvPr id="4" name="图片 3">
            <a:extLst>
              <a:ext uri="{FF2B5EF4-FFF2-40B4-BE49-F238E27FC236}">
                <a16:creationId xmlns:a16="http://schemas.microsoft.com/office/drawing/2014/main" id="{9F4DC907-F0A2-4DD5-A348-EBEC6BC3ABB1}"/>
              </a:ext>
            </a:extLst>
          </p:cNvPr>
          <p:cNvPicPr>
            <a:picLocks noChangeAspect="1"/>
          </p:cNvPicPr>
          <p:nvPr/>
        </p:nvPicPr>
        <p:blipFill>
          <a:blip r:embed="rId3"/>
          <a:stretch>
            <a:fillRect/>
          </a:stretch>
        </p:blipFill>
        <p:spPr>
          <a:xfrm>
            <a:off x="1263425" y="1798495"/>
            <a:ext cx="4028603" cy="3424134"/>
          </a:xfrm>
          <a:prstGeom prst="rect">
            <a:avLst/>
          </a:prstGeom>
        </p:spPr>
      </p:pic>
      <p:pic>
        <p:nvPicPr>
          <p:cNvPr id="5" name="图片 4">
            <a:extLst>
              <a:ext uri="{FF2B5EF4-FFF2-40B4-BE49-F238E27FC236}">
                <a16:creationId xmlns:a16="http://schemas.microsoft.com/office/drawing/2014/main" id="{83D7F561-E135-4777-95AD-E4C03A04C895}"/>
              </a:ext>
            </a:extLst>
          </p:cNvPr>
          <p:cNvPicPr>
            <a:picLocks noChangeAspect="1"/>
          </p:cNvPicPr>
          <p:nvPr/>
        </p:nvPicPr>
        <p:blipFill>
          <a:blip r:embed="rId4"/>
          <a:stretch>
            <a:fillRect/>
          </a:stretch>
        </p:blipFill>
        <p:spPr>
          <a:xfrm>
            <a:off x="5635618" y="1798494"/>
            <a:ext cx="6129390" cy="3424135"/>
          </a:xfrm>
          <a:prstGeom prst="rect">
            <a:avLst/>
          </a:prstGeom>
        </p:spPr>
      </p:pic>
      <p:sp>
        <p:nvSpPr>
          <p:cNvPr id="6" name="箭头: 虚尾 5">
            <a:extLst>
              <a:ext uri="{FF2B5EF4-FFF2-40B4-BE49-F238E27FC236}">
                <a16:creationId xmlns:a16="http://schemas.microsoft.com/office/drawing/2014/main" id="{CC0CDC28-33C8-4A33-80B4-8AA3C89E629E}"/>
              </a:ext>
            </a:extLst>
          </p:cNvPr>
          <p:cNvSpPr/>
          <p:nvPr/>
        </p:nvSpPr>
        <p:spPr>
          <a:xfrm>
            <a:off x="5292028" y="3297677"/>
            <a:ext cx="343590" cy="21400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对话气泡: 圆角矩形 6">
            <a:extLst>
              <a:ext uri="{FF2B5EF4-FFF2-40B4-BE49-F238E27FC236}">
                <a16:creationId xmlns:a16="http://schemas.microsoft.com/office/drawing/2014/main" id="{57500EAB-78D1-42E3-A96C-49E46B960C20}"/>
              </a:ext>
            </a:extLst>
          </p:cNvPr>
          <p:cNvSpPr/>
          <p:nvPr/>
        </p:nvSpPr>
        <p:spPr>
          <a:xfrm>
            <a:off x="8768861" y="527538"/>
            <a:ext cx="1711569" cy="926124"/>
          </a:xfrm>
          <a:prstGeom prst="wedgeRoundRectCallout">
            <a:avLst>
              <a:gd name="adj1" fmla="val -39326"/>
              <a:gd name="adj2" fmla="val 7769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优化后的可行性方案</a:t>
            </a:r>
          </a:p>
        </p:txBody>
      </p:sp>
    </p:spTree>
    <p:custDataLst>
      <p:tags r:id="rId1"/>
    </p:custDataLst>
    <p:extLst>
      <p:ext uri="{BB962C8B-B14F-4D97-AF65-F5344CB8AC3E}">
        <p14:creationId xmlns:p14="http://schemas.microsoft.com/office/powerpoint/2010/main" val="51471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6BD2D8-C3FB-4C5B-9F80-D39B344B44AF}"/>
              </a:ext>
            </a:extLst>
          </p:cNvPr>
          <p:cNvSpPr>
            <a:spLocks noGrp="1"/>
          </p:cNvSpPr>
          <p:nvPr>
            <p:ph type="title"/>
          </p:nvPr>
        </p:nvSpPr>
        <p:spPr>
          <a:xfrm>
            <a:off x="1610770" y="164063"/>
            <a:ext cx="10018713" cy="744166"/>
          </a:xfrm>
        </p:spPr>
        <p:txBody>
          <a:bodyPr/>
          <a:lstStyle/>
          <a:p>
            <a:pPr algn="l"/>
            <a:r>
              <a:rPr lang="en-US" altLang="zh-CN" dirty="0"/>
              <a:t>OK~</a:t>
            </a:r>
            <a:r>
              <a:rPr lang="zh-CN" altLang="en-US" dirty="0"/>
              <a:t>，</a:t>
            </a:r>
            <a:r>
              <a:rPr lang="en-US" altLang="zh-CN" dirty="0"/>
              <a:t>Let’s   go!</a:t>
            </a:r>
            <a:endParaRPr lang="zh-CN" altLang="en-US" dirty="0"/>
          </a:p>
        </p:txBody>
      </p:sp>
      <p:pic>
        <p:nvPicPr>
          <p:cNvPr id="8" name="图片 7">
            <a:extLst>
              <a:ext uri="{FF2B5EF4-FFF2-40B4-BE49-F238E27FC236}">
                <a16:creationId xmlns:a16="http://schemas.microsoft.com/office/drawing/2014/main" id="{172F01D2-2B4B-4775-B632-927A1CBD09FB}"/>
              </a:ext>
            </a:extLst>
          </p:cNvPr>
          <p:cNvPicPr>
            <a:picLocks noChangeAspect="1"/>
          </p:cNvPicPr>
          <p:nvPr/>
        </p:nvPicPr>
        <p:blipFill>
          <a:blip r:embed="rId3"/>
          <a:stretch>
            <a:fillRect/>
          </a:stretch>
        </p:blipFill>
        <p:spPr>
          <a:xfrm>
            <a:off x="2089868" y="1063869"/>
            <a:ext cx="2347720" cy="5159187"/>
          </a:xfrm>
          <a:prstGeom prst="rect">
            <a:avLst/>
          </a:prstGeom>
        </p:spPr>
      </p:pic>
      <p:pic>
        <p:nvPicPr>
          <p:cNvPr id="9" name="图片 8">
            <a:extLst>
              <a:ext uri="{FF2B5EF4-FFF2-40B4-BE49-F238E27FC236}">
                <a16:creationId xmlns:a16="http://schemas.microsoft.com/office/drawing/2014/main" id="{03A90029-C1FA-4D03-8DA7-C071451D08F1}"/>
              </a:ext>
            </a:extLst>
          </p:cNvPr>
          <p:cNvPicPr>
            <a:picLocks noChangeAspect="1"/>
          </p:cNvPicPr>
          <p:nvPr/>
        </p:nvPicPr>
        <p:blipFill>
          <a:blip r:embed="rId4"/>
          <a:stretch>
            <a:fillRect/>
          </a:stretch>
        </p:blipFill>
        <p:spPr>
          <a:xfrm>
            <a:off x="5233358" y="1063869"/>
            <a:ext cx="4868774" cy="5239653"/>
          </a:xfrm>
          <a:prstGeom prst="rect">
            <a:avLst/>
          </a:prstGeom>
        </p:spPr>
      </p:pic>
      <p:cxnSp>
        <p:nvCxnSpPr>
          <p:cNvPr id="18" name="直接箭头连接符 17">
            <a:extLst>
              <a:ext uri="{FF2B5EF4-FFF2-40B4-BE49-F238E27FC236}">
                <a16:creationId xmlns:a16="http://schemas.microsoft.com/office/drawing/2014/main" id="{F87512B3-E81A-40C6-BE98-29EC1ECB3F2D}"/>
              </a:ext>
            </a:extLst>
          </p:cNvPr>
          <p:cNvCxnSpPr/>
          <p:nvPr/>
        </p:nvCxnSpPr>
        <p:spPr>
          <a:xfrm>
            <a:off x="4241260" y="1935804"/>
            <a:ext cx="1215957" cy="213035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907E196C-1B0D-4526-8EC9-8B3B0E86B0AF}"/>
              </a:ext>
            </a:extLst>
          </p:cNvPr>
          <p:cNvCxnSpPr/>
          <p:nvPr/>
        </p:nvCxnSpPr>
        <p:spPr>
          <a:xfrm>
            <a:off x="4241260" y="3219855"/>
            <a:ext cx="1118680" cy="145914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718F30EE-7C8C-47B3-935F-F169A74C3D34}"/>
              </a:ext>
            </a:extLst>
          </p:cNvPr>
          <p:cNvCxnSpPr>
            <a:cxnSpLocks/>
          </p:cNvCxnSpPr>
          <p:nvPr/>
        </p:nvCxnSpPr>
        <p:spPr>
          <a:xfrm>
            <a:off x="4143983" y="4157252"/>
            <a:ext cx="1215957" cy="119296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92979F2F-1747-4D3E-AE0D-FEB824552464}"/>
              </a:ext>
            </a:extLst>
          </p:cNvPr>
          <p:cNvCxnSpPr>
            <a:cxnSpLocks/>
          </p:cNvCxnSpPr>
          <p:nvPr/>
        </p:nvCxnSpPr>
        <p:spPr>
          <a:xfrm>
            <a:off x="4143983" y="5672121"/>
            <a:ext cx="1215957"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8247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randombar(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randombar(horizontal)">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9876F0-FF78-4EE4-9E6B-44CBAA26FA24}"/>
              </a:ext>
            </a:extLst>
          </p:cNvPr>
          <p:cNvSpPr>
            <a:spLocks noGrp="1"/>
          </p:cNvSpPr>
          <p:nvPr>
            <p:ph type="title"/>
          </p:nvPr>
        </p:nvSpPr>
        <p:spPr>
          <a:xfrm>
            <a:off x="1479960" y="0"/>
            <a:ext cx="10018713" cy="1752599"/>
          </a:xfrm>
        </p:spPr>
        <p:txBody>
          <a:bodyPr/>
          <a:lstStyle/>
          <a:p>
            <a:pPr algn="l"/>
            <a:r>
              <a:rPr lang="zh-CN" altLang="en-US" dirty="0"/>
              <a:t>若有所思环节：</a:t>
            </a:r>
          </a:p>
        </p:txBody>
      </p:sp>
      <p:sp>
        <p:nvSpPr>
          <p:cNvPr id="12" name="内容占位符 2">
            <a:extLst>
              <a:ext uri="{FF2B5EF4-FFF2-40B4-BE49-F238E27FC236}">
                <a16:creationId xmlns:a16="http://schemas.microsoft.com/office/drawing/2014/main" id="{EE029CAE-03E4-443F-8A2E-D15EDE5B5A17}"/>
              </a:ext>
            </a:extLst>
          </p:cNvPr>
          <p:cNvSpPr txBox="1">
            <a:spLocks/>
          </p:cNvSpPr>
          <p:nvPr/>
        </p:nvSpPr>
        <p:spPr>
          <a:xfrm>
            <a:off x="2739359" y="2760784"/>
            <a:ext cx="7834856" cy="2233247"/>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endParaRPr lang="en-US" altLang="zh-CN" sz="2600" dirty="0"/>
          </a:p>
          <a:p>
            <a:pPr>
              <a:buFont typeface="Wingdings" panose="05000000000000000000" pitchFamily="2" charset="2"/>
              <a:buChar char="Ø"/>
            </a:pPr>
            <a:r>
              <a:rPr lang="zh-CN" altLang="en-US" sz="2600" dirty="0"/>
              <a:t>编写程序的基本步骤是什么？</a:t>
            </a:r>
            <a:endParaRPr lang="en-US" altLang="zh-CN" sz="2600" dirty="0"/>
          </a:p>
          <a:p>
            <a:pPr marL="628650" lvl="3">
              <a:buFont typeface="Wingdings" panose="05000000000000000000" pitchFamily="2" charset="2"/>
              <a:buChar char="Ø"/>
            </a:pPr>
            <a:r>
              <a:rPr lang="zh-CN" altLang="en-US" sz="2600" dirty="0"/>
              <a:t>分析问题</a:t>
            </a:r>
            <a:endParaRPr lang="en-US" altLang="zh-CN" sz="2600" dirty="0"/>
          </a:p>
          <a:p>
            <a:pPr marL="628650" lvl="3">
              <a:buFont typeface="Wingdings" panose="05000000000000000000" pitchFamily="2" charset="2"/>
              <a:buChar char="Ø"/>
            </a:pPr>
            <a:r>
              <a:rPr lang="zh-CN" altLang="en-US" sz="2600" dirty="0"/>
              <a:t>可行性评估</a:t>
            </a:r>
            <a:endParaRPr lang="en-US" altLang="zh-CN" sz="2600" dirty="0"/>
          </a:p>
          <a:p>
            <a:pPr marL="628650" lvl="3">
              <a:buFont typeface="Wingdings" panose="05000000000000000000" pitchFamily="2" charset="2"/>
              <a:buChar char="Ø"/>
            </a:pPr>
            <a:r>
              <a:rPr lang="zh-CN" altLang="en-US" sz="2600" dirty="0"/>
              <a:t>修改</a:t>
            </a:r>
            <a:endParaRPr lang="en-US" altLang="zh-CN" sz="2600" dirty="0"/>
          </a:p>
          <a:p>
            <a:pPr marL="628650" lvl="3">
              <a:buFont typeface="Wingdings" panose="05000000000000000000" pitchFamily="2" charset="2"/>
              <a:buChar char="Ø"/>
            </a:pPr>
            <a:r>
              <a:rPr lang="zh-CN" altLang="en-US" sz="2600" dirty="0"/>
              <a:t>重复第二步直至评估通过为止</a:t>
            </a:r>
            <a:endParaRPr lang="en-US" altLang="zh-CN" sz="2600" dirty="0"/>
          </a:p>
          <a:p>
            <a:pPr marL="628650" lvl="3">
              <a:buFont typeface="Wingdings" panose="05000000000000000000" pitchFamily="2" charset="2"/>
              <a:buChar char="Ø"/>
            </a:pPr>
            <a:r>
              <a:rPr lang="zh-CN" altLang="en-US" sz="2600" dirty="0"/>
              <a:t>实践验证</a:t>
            </a:r>
            <a:endParaRPr lang="en-US" altLang="zh-CN" sz="2600" dirty="0"/>
          </a:p>
          <a:p>
            <a:pPr marL="457200" lvl="3" indent="0">
              <a:buNone/>
            </a:pPr>
            <a:endParaRPr lang="en-US" altLang="zh-CN" sz="2600" dirty="0"/>
          </a:p>
          <a:p>
            <a:pPr>
              <a:buFont typeface="Wingdings" panose="05000000000000000000" pitchFamily="2" charset="2"/>
              <a:buChar char="Ø"/>
            </a:pPr>
            <a:endParaRPr lang="en-US" altLang="zh-CN" sz="2600" dirty="0"/>
          </a:p>
          <a:p>
            <a:endParaRPr lang="zh-CN" altLang="en-US" sz="2600" dirty="0"/>
          </a:p>
        </p:txBody>
      </p:sp>
      <p:sp>
        <p:nvSpPr>
          <p:cNvPr id="14" name="内容占位符 2">
            <a:extLst>
              <a:ext uri="{FF2B5EF4-FFF2-40B4-BE49-F238E27FC236}">
                <a16:creationId xmlns:a16="http://schemas.microsoft.com/office/drawing/2014/main" id="{C9DD413D-61B8-47CF-97A4-64E64DB61528}"/>
              </a:ext>
            </a:extLst>
          </p:cNvPr>
          <p:cNvSpPr txBox="1">
            <a:spLocks/>
          </p:cNvSpPr>
          <p:nvPr/>
        </p:nvSpPr>
        <p:spPr>
          <a:xfrm>
            <a:off x="2743199" y="1506415"/>
            <a:ext cx="6709442" cy="223324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 typeface="Wingdings" panose="05000000000000000000" pitchFamily="2" charset="2"/>
              <a:buChar char="Ø"/>
            </a:pPr>
            <a:endParaRPr lang="en-US" altLang="zh-CN" sz="1200" dirty="0"/>
          </a:p>
          <a:p>
            <a:pPr>
              <a:buFont typeface="Wingdings" panose="05000000000000000000" pitchFamily="2" charset="2"/>
              <a:buChar char="Ø"/>
            </a:pPr>
            <a:r>
              <a:rPr lang="zh-CN" altLang="en-US" sz="2800" dirty="0"/>
              <a:t>编写程序需要哪些基础条件：</a:t>
            </a:r>
            <a:endParaRPr lang="en-US" altLang="zh-CN" sz="2800" dirty="0"/>
          </a:p>
          <a:p>
            <a:pPr marL="628650" lvl="3">
              <a:buFont typeface="Wingdings" panose="05000000000000000000" pitchFamily="2" charset="2"/>
              <a:buChar char="Ø"/>
            </a:pPr>
            <a:r>
              <a:rPr lang="zh-CN" altLang="en-US" sz="2600" dirty="0"/>
              <a:t>数学功底</a:t>
            </a:r>
            <a:endParaRPr lang="en-US" altLang="zh-CN" sz="2600" dirty="0"/>
          </a:p>
          <a:p>
            <a:pPr marL="628650" lvl="3">
              <a:buFont typeface="Wingdings" panose="05000000000000000000" pitchFamily="2" charset="2"/>
              <a:buChar char="Ø"/>
            </a:pPr>
            <a:r>
              <a:rPr lang="zh-CN" altLang="en-US" sz="2600" dirty="0"/>
              <a:t>计算机语言操纵能力</a:t>
            </a:r>
            <a:endParaRPr lang="en-US" altLang="zh-CN" sz="2600" dirty="0"/>
          </a:p>
          <a:p>
            <a:pPr>
              <a:buFont typeface="Wingdings" panose="05000000000000000000" pitchFamily="2" charset="2"/>
              <a:buChar char="Ø"/>
            </a:pPr>
            <a:endParaRPr lang="en-US" altLang="zh-CN" sz="1200" dirty="0"/>
          </a:p>
          <a:p>
            <a:endParaRPr lang="zh-CN" altLang="en-US" sz="1200" dirty="0"/>
          </a:p>
        </p:txBody>
      </p:sp>
      <p:sp>
        <p:nvSpPr>
          <p:cNvPr id="16" name="内容占位符 2">
            <a:extLst>
              <a:ext uri="{FF2B5EF4-FFF2-40B4-BE49-F238E27FC236}">
                <a16:creationId xmlns:a16="http://schemas.microsoft.com/office/drawing/2014/main" id="{6DA6B87A-08D8-47F4-8675-FBE3DBEE9D96}"/>
              </a:ext>
            </a:extLst>
          </p:cNvPr>
          <p:cNvSpPr txBox="1">
            <a:spLocks/>
          </p:cNvSpPr>
          <p:nvPr/>
        </p:nvSpPr>
        <p:spPr>
          <a:xfrm>
            <a:off x="2739359" y="1178950"/>
            <a:ext cx="7373816"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endParaRPr lang="en-US" altLang="zh-CN" dirty="0"/>
          </a:p>
          <a:p>
            <a:pPr>
              <a:buFont typeface="Wingdings" panose="05000000000000000000" pitchFamily="2" charset="2"/>
              <a:buChar char="Ø"/>
            </a:pPr>
            <a:r>
              <a:rPr lang="zh-CN" altLang="en-US" sz="2600" dirty="0"/>
              <a:t>哲学思考</a:t>
            </a:r>
            <a:endParaRPr lang="en-US" altLang="zh-CN" sz="2600" dirty="0"/>
          </a:p>
          <a:p>
            <a:pPr marL="742950" lvl="2">
              <a:buFont typeface="Wingdings" panose="05000000000000000000" pitchFamily="2" charset="2"/>
              <a:buChar char="Ø"/>
            </a:pPr>
            <a:r>
              <a:rPr lang="zh-CN" altLang="en-US" sz="2600" dirty="0"/>
              <a:t>整体与部分的辩证关系</a:t>
            </a:r>
            <a:endParaRPr lang="en-US" altLang="zh-CN" sz="2600" dirty="0"/>
          </a:p>
          <a:p>
            <a:pPr marL="742950" lvl="2">
              <a:buFont typeface="Wingdings" panose="05000000000000000000" pitchFamily="2" charset="2"/>
              <a:buChar char="Ø"/>
            </a:pPr>
            <a:r>
              <a:rPr lang="zh-CN" altLang="en-US" sz="2400" dirty="0"/>
              <a:t>批判性思维对计算机程序设计的指导意义</a:t>
            </a:r>
            <a:endParaRPr lang="en-US" altLang="zh-CN" sz="2400" dirty="0"/>
          </a:p>
          <a:p>
            <a:pPr marL="742950" lvl="2">
              <a:buFont typeface="Wingdings" panose="05000000000000000000" pitchFamily="2" charset="2"/>
              <a:buChar char="Ø"/>
            </a:pPr>
            <a:r>
              <a:rPr lang="zh-CN" altLang="en-US" sz="2400" dirty="0"/>
              <a:t>系统优化的方法（无限性、反复性）</a:t>
            </a:r>
            <a:endParaRPr lang="en-US" altLang="zh-CN" sz="2400" dirty="0"/>
          </a:p>
          <a:p>
            <a:pPr marL="457200" lvl="1" indent="0">
              <a:buNone/>
            </a:pPr>
            <a:endParaRPr lang="en-US" altLang="zh-CN" dirty="0"/>
          </a:p>
        </p:txBody>
      </p:sp>
    </p:spTree>
    <p:custDataLst>
      <p:tags r:id="rId1"/>
    </p:custDataLst>
    <p:extLst>
      <p:ext uri="{BB962C8B-B14F-4D97-AF65-F5344CB8AC3E}">
        <p14:creationId xmlns:p14="http://schemas.microsoft.com/office/powerpoint/2010/main" val="82691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 calcmode="lin" valueType="num">
                                      <p:cBhvr additive="base">
                                        <p:cTn id="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 calcmode="lin" valueType="num">
                                      <p:cBhvr additive="base">
                                        <p:cTn id="12"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 calcmode="lin" valueType="num">
                                      <p:cBhvr additive="base">
                                        <p:cTn id="17"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12">
                                            <p:txEl>
                                              <p:pRg st="4" end="4"/>
                                            </p:txEl>
                                          </p:spTgt>
                                        </p:tgtEl>
                                        <p:attrNameLst>
                                          <p:attrName>style.visibility</p:attrName>
                                        </p:attrNameLst>
                                      </p:cBhvr>
                                      <p:to>
                                        <p:strVal val="visible"/>
                                      </p:to>
                                    </p:set>
                                    <p:anim calcmode="lin" valueType="num">
                                      <p:cBhvr additive="base">
                                        <p:cTn id="22"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 calcmode="lin" valueType="num">
                                      <p:cBhvr additive="base">
                                        <p:cTn id="2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12">
                                            <p:txEl>
                                              <p:pRg st="6" end="6"/>
                                            </p:txEl>
                                          </p:spTgt>
                                        </p:tgtEl>
                                        <p:attrNameLst>
                                          <p:attrName>style.visibility</p:attrName>
                                        </p:attrNameLst>
                                      </p:cBhvr>
                                      <p:to>
                                        <p:strVal val="visible"/>
                                      </p:to>
                                    </p:set>
                                    <p:anim calcmode="lin" valueType="num">
                                      <p:cBhvr additive="base">
                                        <p:cTn id="32"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0" nodeType="clickEffect">
                                  <p:stCondLst>
                                    <p:cond delay="0"/>
                                  </p:stCondLst>
                                  <p:childTnLst>
                                    <p:set>
                                      <p:cBhvr>
                                        <p:cTn id="37" dur="1" fill="hold">
                                          <p:stCondLst>
                                            <p:cond delay="0"/>
                                          </p:stCondLst>
                                        </p:cTn>
                                        <p:tgtEl>
                                          <p:spTgt spid="12">
                                            <p:txEl>
                                              <p:pRg st="1" end="1"/>
                                            </p:txEl>
                                          </p:spTgt>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12">
                                            <p:txEl>
                                              <p:pRg st="2" end="2"/>
                                            </p:txEl>
                                          </p:spTgt>
                                        </p:tgtEl>
                                        <p:attrNameLst>
                                          <p:attrName>style.visibility</p:attrName>
                                        </p:attrNameLst>
                                      </p:cBhvr>
                                      <p:to>
                                        <p:strVal val="hidden"/>
                                      </p:to>
                                    </p:set>
                                  </p:childTnLst>
                                </p:cTn>
                              </p:par>
                              <p:par>
                                <p:cTn id="40" presetID="1" presetClass="exit" presetSubtype="0" fill="hold" grpId="0" nodeType="withEffect">
                                  <p:stCondLst>
                                    <p:cond delay="0"/>
                                  </p:stCondLst>
                                  <p:childTnLst>
                                    <p:set>
                                      <p:cBhvr>
                                        <p:cTn id="41" dur="1" fill="hold">
                                          <p:stCondLst>
                                            <p:cond delay="0"/>
                                          </p:stCondLst>
                                        </p:cTn>
                                        <p:tgtEl>
                                          <p:spTgt spid="12">
                                            <p:txEl>
                                              <p:pRg st="3" end="3"/>
                                            </p:txEl>
                                          </p:spTgt>
                                        </p:tgtEl>
                                        <p:attrNameLst>
                                          <p:attrName>style.visibility</p:attrName>
                                        </p:attrNameLst>
                                      </p:cBhvr>
                                      <p:to>
                                        <p:strVal val="hidden"/>
                                      </p:to>
                                    </p:set>
                                  </p:childTnLst>
                                </p:cTn>
                              </p:par>
                              <p:par>
                                <p:cTn id="42" presetID="1" presetClass="exit" presetSubtype="0" fill="hold" grpId="0" nodeType="withEffect">
                                  <p:stCondLst>
                                    <p:cond delay="0"/>
                                  </p:stCondLst>
                                  <p:childTnLst>
                                    <p:set>
                                      <p:cBhvr>
                                        <p:cTn id="43" dur="1" fill="hold">
                                          <p:stCondLst>
                                            <p:cond delay="0"/>
                                          </p:stCondLst>
                                        </p:cTn>
                                        <p:tgtEl>
                                          <p:spTgt spid="12">
                                            <p:txEl>
                                              <p:pRg st="4" end="4"/>
                                            </p:txEl>
                                          </p:spTgt>
                                        </p:tgtEl>
                                        <p:attrNameLst>
                                          <p:attrName>style.visibility</p:attrName>
                                        </p:attrNameLst>
                                      </p:cBhvr>
                                      <p:to>
                                        <p:strVal val="hidden"/>
                                      </p:to>
                                    </p:set>
                                  </p:childTnLst>
                                </p:cTn>
                              </p:par>
                              <p:par>
                                <p:cTn id="44" presetID="1" presetClass="exit" presetSubtype="0" fill="hold" grpId="0" nodeType="withEffect">
                                  <p:stCondLst>
                                    <p:cond delay="0"/>
                                  </p:stCondLst>
                                  <p:childTnLst>
                                    <p:set>
                                      <p:cBhvr>
                                        <p:cTn id="45" dur="1" fill="hold">
                                          <p:stCondLst>
                                            <p:cond delay="0"/>
                                          </p:stCondLst>
                                        </p:cTn>
                                        <p:tgtEl>
                                          <p:spTgt spid="12">
                                            <p:txEl>
                                              <p:pRg st="5" end="5"/>
                                            </p:txEl>
                                          </p:spTgt>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12">
                                            <p:txEl>
                                              <p:pRg st="6" end="6"/>
                                            </p:txEl>
                                          </p:spTgt>
                                        </p:tgtEl>
                                        <p:attrNameLst>
                                          <p:attrName>style.visibility</p:attrName>
                                        </p:attrNameLst>
                                      </p:cBhvr>
                                      <p:to>
                                        <p:strVal val="hidden"/>
                                      </p:to>
                                    </p:set>
                                  </p:childTnLst>
                                </p:cTn>
                              </p:par>
                              <p:par>
                                <p:cTn id="48" presetID="2" presetClass="entr" presetSubtype="4" fill="hold" nodeType="withEffect">
                                  <p:stCondLst>
                                    <p:cond delay="0"/>
                                  </p:stCondLst>
                                  <p:childTnLst>
                                    <p:set>
                                      <p:cBhvr>
                                        <p:cTn id="49" dur="1" fill="hold">
                                          <p:stCondLst>
                                            <p:cond delay="0"/>
                                          </p:stCondLst>
                                        </p:cTn>
                                        <p:tgtEl>
                                          <p:spTgt spid="14">
                                            <p:txEl>
                                              <p:pRg st="1" end="1"/>
                                            </p:txEl>
                                          </p:spTgt>
                                        </p:tgtEl>
                                        <p:attrNameLst>
                                          <p:attrName>style.visibility</p:attrName>
                                        </p:attrNameLst>
                                      </p:cBhvr>
                                      <p:to>
                                        <p:strVal val="visible"/>
                                      </p:to>
                                    </p:set>
                                    <p:anim calcmode="lin" valueType="num">
                                      <p:cBhvr additive="base">
                                        <p:cTn id="50"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par>
                          <p:cTn id="52" fill="hold">
                            <p:stCondLst>
                              <p:cond delay="500"/>
                            </p:stCondLst>
                            <p:childTnLst>
                              <p:par>
                                <p:cTn id="53" presetID="2" presetClass="entr" presetSubtype="4" fill="hold" nodeType="afterEffect">
                                  <p:stCondLst>
                                    <p:cond delay="0"/>
                                  </p:stCondLst>
                                  <p:childTnLst>
                                    <p:set>
                                      <p:cBhvr>
                                        <p:cTn id="54" dur="1" fill="hold">
                                          <p:stCondLst>
                                            <p:cond delay="0"/>
                                          </p:stCondLst>
                                        </p:cTn>
                                        <p:tgtEl>
                                          <p:spTgt spid="14">
                                            <p:txEl>
                                              <p:pRg st="2" end="2"/>
                                            </p:txEl>
                                          </p:spTgt>
                                        </p:tgtEl>
                                        <p:attrNameLst>
                                          <p:attrName>style.visibility</p:attrName>
                                        </p:attrNameLst>
                                      </p:cBhvr>
                                      <p:to>
                                        <p:strVal val="visible"/>
                                      </p:to>
                                    </p:set>
                                    <p:anim calcmode="lin" valueType="num">
                                      <p:cBhvr additive="base">
                                        <p:cTn id="55"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par>
                          <p:cTn id="57" fill="hold">
                            <p:stCondLst>
                              <p:cond delay="1000"/>
                            </p:stCondLst>
                            <p:childTnLst>
                              <p:par>
                                <p:cTn id="58" presetID="2" presetClass="entr" presetSubtype="4" fill="hold" nodeType="afterEffect">
                                  <p:stCondLst>
                                    <p:cond delay="0"/>
                                  </p:stCondLst>
                                  <p:childTnLst>
                                    <p:set>
                                      <p:cBhvr>
                                        <p:cTn id="59" dur="1" fill="hold">
                                          <p:stCondLst>
                                            <p:cond delay="0"/>
                                          </p:stCondLst>
                                        </p:cTn>
                                        <p:tgtEl>
                                          <p:spTgt spid="14">
                                            <p:txEl>
                                              <p:pRg st="3" end="3"/>
                                            </p:txEl>
                                          </p:spTgt>
                                        </p:tgtEl>
                                        <p:attrNameLst>
                                          <p:attrName>style.visibility</p:attrName>
                                        </p:attrNameLst>
                                      </p:cBhvr>
                                      <p:to>
                                        <p:strVal val="visible"/>
                                      </p:to>
                                    </p:set>
                                    <p:anim calcmode="lin" valueType="num">
                                      <p:cBhvr additive="base">
                                        <p:cTn id="60"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0" nodeType="clickEffect">
                                  <p:stCondLst>
                                    <p:cond delay="0"/>
                                  </p:stCondLst>
                                  <p:childTnLst>
                                    <p:set>
                                      <p:cBhvr>
                                        <p:cTn id="65" dur="1" fill="hold">
                                          <p:stCondLst>
                                            <p:cond delay="0"/>
                                          </p:stCondLst>
                                        </p:cTn>
                                        <p:tgtEl>
                                          <p:spTgt spid="14">
                                            <p:txEl>
                                              <p:pRg st="1" end="1"/>
                                            </p:txEl>
                                          </p:spTgt>
                                        </p:tgtEl>
                                        <p:attrNameLst>
                                          <p:attrName>style.visibility</p:attrName>
                                        </p:attrNameLst>
                                      </p:cBhvr>
                                      <p:to>
                                        <p:strVal val="hidden"/>
                                      </p:to>
                                    </p:set>
                                  </p:childTnLst>
                                </p:cTn>
                              </p:par>
                              <p:par>
                                <p:cTn id="66" presetID="1" presetClass="exit" presetSubtype="0" fill="hold" grpId="0" nodeType="withEffect">
                                  <p:stCondLst>
                                    <p:cond delay="0"/>
                                  </p:stCondLst>
                                  <p:childTnLst>
                                    <p:set>
                                      <p:cBhvr>
                                        <p:cTn id="67" dur="1" fill="hold">
                                          <p:stCondLst>
                                            <p:cond delay="0"/>
                                          </p:stCondLst>
                                        </p:cTn>
                                        <p:tgtEl>
                                          <p:spTgt spid="14">
                                            <p:txEl>
                                              <p:pRg st="2" end="2"/>
                                            </p:txEl>
                                          </p:spTgt>
                                        </p:tgtEl>
                                        <p:attrNameLst>
                                          <p:attrName>style.visibility</p:attrName>
                                        </p:attrNameLst>
                                      </p:cBhvr>
                                      <p:to>
                                        <p:strVal val="hidden"/>
                                      </p:to>
                                    </p:set>
                                  </p:childTnLst>
                                </p:cTn>
                              </p:par>
                              <p:par>
                                <p:cTn id="68" presetID="1" presetClass="exit" presetSubtype="0" fill="hold" grpId="0" nodeType="withEffect">
                                  <p:stCondLst>
                                    <p:cond delay="0"/>
                                  </p:stCondLst>
                                  <p:childTnLst>
                                    <p:set>
                                      <p:cBhvr>
                                        <p:cTn id="69" dur="1" fill="hold">
                                          <p:stCondLst>
                                            <p:cond delay="0"/>
                                          </p:stCondLst>
                                        </p:cTn>
                                        <p:tgtEl>
                                          <p:spTgt spid="14">
                                            <p:txEl>
                                              <p:pRg st="3" end="3"/>
                                            </p:txEl>
                                          </p:spTgt>
                                        </p:tgtEl>
                                        <p:attrNameLst>
                                          <p:attrName>style.visibility</p:attrName>
                                        </p:attrNameLst>
                                      </p:cBhvr>
                                      <p:to>
                                        <p:strVal val="hidden"/>
                                      </p:to>
                                    </p:set>
                                  </p:childTnLst>
                                </p:cTn>
                              </p:par>
                              <p:par>
                                <p:cTn id="70" presetID="2" presetClass="entr" presetSubtype="4" fill="hold" nodeType="withEffect">
                                  <p:stCondLst>
                                    <p:cond delay="0"/>
                                  </p:stCondLst>
                                  <p:childTnLst>
                                    <p:set>
                                      <p:cBhvr>
                                        <p:cTn id="71" dur="1" fill="hold">
                                          <p:stCondLst>
                                            <p:cond delay="0"/>
                                          </p:stCondLst>
                                        </p:cTn>
                                        <p:tgtEl>
                                          <p:spTgt spid="16">
                                            <p:txEl>
                                              <p:pRg st="1" end="1"/>
                                            </p:txEl>
                                          </p:spTgt>
                                        </p:tgtEl>
                                        <p:attrNameLst>
                                          <p:attrName>style.visibility</p:attrName>
                                        </p:attrNameLst>
                                      </p:cBhvr>
                                      <p:to>
                                        <p:strVal val="visible"/>
                                      </p:to>
                                    </p:set>
                                    <p:anim calcmode="lin" valueType="num">
                                      <p:cBhvr additive="base">
                                        <p:cTn id="72"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par>
                          <p:cTn id="74" fill="hold">
                            <p:stCondLst>
                              <p:cond delay="500"/>
                            </p:stCondLst>
                            <p:childTnLst>
                              <p:par>
                                <p:cTn id="75" presetID="2" presetClass="entr" presetSubtype="4" fill="hold" nodeType="afterEffect">
                                  <p:stCondLst>
                                    <p:cond delay="0"/>
                                  </p:stCondLst>
                                  <p:childTnLst>
                                    <p:set>
                                      <p:cBhvr>
                                        <p:cTn id="76" dur="1" fill="hold">
                                          <p:stCondLst>
                                            <p:cond delay="0"/>
                                          </p:stCondLst>
                                        </p:cTn>
                                        <p:tgtEl>
                                          <p:spTgt spid="16">
                                            <p:txEl>
                                              <p:pRg st="2" end="2"/>
                                            </p:txEl>
                                          </p:spTgt>
                                        </p:tgtEl>
                                        <p:attrNameLst>
                                          <p:attrName>style.visibility</p:attrName>
                                        </p:attrNameLst>
                                      </p:cBhvr>
                                      <p:to>
                                        <p:strVal val="visible"/>
                                      </p:to>
                                    </p:set>
                                    <p:anim calcmode="lin" valueType="num">
                                      <p:cBhvr additive="base">
                                        <p:cTn id="77"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par>
                          <p:cTn id="79" fill="hold">
                            <p:stCondLst>
                              <p:cond delay="1000"/>
                            </p:stCondLst>
                            <p:childTnLst>
                              <p:par>
                                <p:cTn id="80" presetID="2" presetClass="entr" presetSubtype="4" fill="hold" nodeType="afterEffect">
                                  <p:stCondLst>
                                    <p:cond delay="0"/>
                                  </p:stCondLst>
                                  <p:childTnLst>
                                    <p:set>
                                      <p:cBhvr>
                                        <p:cTn id="81" dur="1" fill="hold">
                                          <p:stCondLst>
                                            <p:cond delay="0"/>
                                          </p:stCondLst>
                                        </p:cTn>
                                        <p:tgtEl>
                                          <p:spTgt spid="16">
                                            <p:txEl>
                                              <p:pRg st="3" end="3"/>
                                            </p:txEl>
                                          </p:spTgt>
                                        </p:tgtEl>
                                        <p:attrNameLst>
                                          <p:attrName>style.visibility</p:attrName>
                                        </p:attrNameLst>
                                      </p:cBhvr>
                                      <p:to>
                                        <p:strVal val="visible"/>
                                      </p:to>
                                    </p:set>
                                    <p:anim calcmode="lin" valueType="num">
                                      <p:cBhvr additive="base">
                                        <p:cTn id="82"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par>
                          <p:cTn id="84" fill="hold">
                            <p:stCondLst>
                              <p:cond delay="1500"/>
                            </p:stCondLst>
                            <p:childTnLst>
                              <p:par>
                                <p:cTn id="85" presetID="2" presetClass="entr" presetSubtype="4" fill="hold" nodeType="afterEffect">
                                  <p:stCondLst>
                                    <p:cond delay="0"/>
                                  </p:stCondLst>
                                  <p:childTnLst>
                                    <p:set>
                                      <p:cBhvr>
                                        <p:cTn id="86" dur="1" fill="hold">
                                          <p:stCondLst>
                                            <p:cond delay="0"/>
                                          </p:stCondLst>
                                        </p:cTn>
                                        <p:tgtEl>
                                          <p:spTgt spid="16">
                                            <p:txEl>
                                              <p:pRg st="4" end="4"/>
                                            </p:txEl>
                                          </p:spTgt>
                                        </p:tgtEl>
                                        <p:attrNameLst>
                                          <p:attrName>style.visibility</p:attrName>
                                        </p:attrNameLst>
                                      </p:cBhvr>
                                      <p:to>
                                        <p:strVal val="visible"/>
                                      </p:to>
                                    </p:set>
                                    <p:anim calcmode="lin" valueType="num">
                                      <p:cBhvr additive="base">
                                        <p:cTn id="87"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P spid="14"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2310464" y="640635"/>
            <a:ext cx="7983607"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课程专业目标</a:t>
            </a:r>
            <a:r>
              <a:rPr lang="en-US" altLang="zh-CN" sz="4400" dirty="0">
                <a:latin typeface="黑体" panose="02010609060101010101" pitchFamily="49" charset="-122"/>
                <a:ea typeface="黑体" panose="02010609060101010101" pitchFamily="49" charset="-122"/>
              </a:rPr>
              <a:t>:</a:t>
            </a:r>
            <a:endParaRPr lang="zh-CN" altLang="en-US" sz="4400" dirty="0">
              <a:latin typeface="黑体" panose="02010609060101010101" pitchFamily="49" charset="-122"/>
              <a:ea typeface="黑体" panose="02010609060101010101" pitchFamily="49" charset="-122"/>
            </a:endParaRPr>
          </a:p>
        </p:txBody>
      </p:sp>
      <p:sp>
        <p:nvSpPr>
          <p:cNvPr id="6" name="文本框 5">
            <a:extLst>
              <a:ext uri="{FF2B5EF4-FFF2-40B4-BE49-F238E27FC236}">
                <a16:creationId xmlns:a16="http://schemas.microsoft.com/office/drawing/2014/main" id="{494FCF20-0938-47F8-9D49-090F01BB03F0}"/>
              </a:ext>
            </a:extLst>
          </p:cNvPr>
          <p:cNvSpPr txBox="1"/>
          <p:nvPr/>
        </p:nvSpPr>
        <p:spPr>
          <a:xfrm>
            <a:off x="3357044" y="1653618"/>
            <a:ext cx="8115378" cy="3363549"/>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  </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C</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语言程序设计》课程是计算机学科的一门专业基础课。该课程的专业目标是使学生掌握结构化程序设计思想、熟悉和掌握</a:t>
            </a: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C</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语言的语法规则、程序设计的基本方法及基本编程技巧，培养学生初步建立使用计算机解决和处理实际问题的思维方法与基本技能，并具有一定的应用创新能力。</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6549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244C79-53F5-4AE0-8719-0832FA7E090A}"/>
              </a:ext>
            </a:extLst>
          </p:cNvPr>
          <p:cNvSpPr>
            <a:spLocks noGrp="1"/>
          </p:cNvSpPr>
          <p:nvPr>
            <p:ph type="title"/>
          </p:nvPr>
        </p:nvSpPr>
        <p:spPr/>
        <p:txBody>
          <a:bodyPr/>
          <a:lstStyle/>
          <a:p>
            <a:pPr algn="l"/>
            <a:r>
              <a:rPr lang="zh-CN" altLang="en-US" dirty="0"/>
              <a:t>作业：</a:t>
            </a:r>
          </a:p>
        </p:txBody>
      </p:sp>
      <p:pic>
        <p:nvPicPr>
          <p:cNvPr id="6" name="图片 5">
            <a:extLst>
              <a:ext uri="{FF2B5EF4-FFF2-40B4-BE49-F238E27FC236}">
                <a16:creationId xmlns:a16="http://schemas.microsoft.com/office/drawing/2014/main" id="{956002B5-9E7A-410C-8E4F-3C29B061A452}"/>
              </a:ext>
            </a:extLst>
          </p:cNvPr>
          <p:cNvPicPr>
            <a:picLocks noChangeAspect="1"/>
          </p:cNvPicPr>
          <p:nvPr/>
        </p:nvPicPr>
        <p:blipFill>
          <a:blip r:embed="rId2"/>
          <a:stretch>
            <a:fillRect/>
          </a:stretch>
        </p:blipFill>
        <p:spPr>
          <a:xfrm>
            <a:off x="2226208" y="2105693"/>
            <a:ext cx="3778667" cy="4066507"/>
          </a:xfrm>
          <a:prstGeom prst="rect">
            <a:avLst/>
          </a:prstGeom>
        </p:spPr>
      </p:pic>
      <p:pic>
        <p:nvPicPr>
          <p:cNvPr id="7" name="图片 6">
            <a:extLst>
              <a:ext uri="{FF2B5EF4-FFF2-40B4-BE49-F238E27FC236}">
                <a16:creationId xmlns:a16="http://schemas.microsoft.com/office/drawing/2014/main" id="{4698BD9A-401C-4B18-9F63-4416EC6CF839}"/>
              </a:ext>
            </a:extLst>
          </p:cNvPr>
          <p:cNvPicPr>
            <a:picLocks noChangeAspect="1"/>
          </p:cNvPicPr>
          <p:nvPr/>
        </p:nvPicPr>
        <p:blipFill>
          <a:blip r:embed="rId3"/>
          <a:stretch>
            <a:fillRect/>
          </a:stretch>
        </p:blipFill>
        <p:spPr>
          <a:xfrm>
            <a:off x="6377212" y="2105692"/>
            <a:ext cx="4330478" cy="4066507"/>
          </a:xfrm>
          <a:prstGeom prst="rect">
            <a:avLst/>
          </a:prstGeom>
        </p:spPr>
      </p:pic>
    </p:spTree>
    <p:extLst>
      <p:ext uri="{BB962C8B-B14F-4D97-AF65-F5344CB8AC3E}">
        <p14:creationId xmlns:p14="http://schemas.microsoft.com/office/powerpoint/2010/main" val="392163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31F26F-6F6D-4375-8E9F-95DE4A06C9C7}"/>
              </a:ext>
            </a:extLst>
          </p:cNvPr>
          <p:cNvSpPr>
            <a:spLocks noGrp="1"/>
          </p:cNvSpPr>
          <p:nvPr>
            <p:ph type="title"/>
          </p:nvPr>
        </p:nvSpPr>
        <p:spPr>
          <a:xfrm>
            <a:off x="1296741" y="2749061"/>
            <a:ext cx="10018713" cy="1752599"/>
          </a:xfrm>
        </p:spPr>
        <p:txBody>
          <a:bodyPr/>
          <a:lstStyle/>
          <a:p>
            <a:r>
              <a:rPr lang="zh-CN" altLang="en-US" dirty="0"/>
              <a:t>谢谢聆听</a:t>
            </a:r>
            <a:r>
              <a:rPr lang="en-US" altLang="zh-CN" dirty="0"/>
              <a:t>~</a:t>
            </a:r>
            <a:endParaRPr lang="zh-CN" altLang="en-US" dirty="0"/>
          </a:p>
        </p:txBody>
      </p:sp>
    </p:spTree>
    <p:extLst>
      <p:ext uri="{BB962C8B-B14F-4D97-AF65-F5344CB8AC3E}">
        <p14:creationId xmlns:p14="http://schemas.microsoft.com/office/powerpoint/2010/main" val="233522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2502666" y="352332"/>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课程育人目标</a:t>
            </a:r>
            <a:r>
              <a:rPr lang="en-US" altLang="zh-CN" sz="4400" dirty="0">
                <a:latin typeface="黑体" panose="02010609060101010101" pitchFamily="49" charset="-122"/>
                <a:ea typeface="黑体" panose="02010609060101010101" pitchFamily="49" charset="-122"/>
              </a:rPr>
              <a:t>:</a:t>
            </a:r>
            <a:endParaRPr lang="zh-CN" altLang="en-US" sz="4400" dirty="0">
              <a:latin typeface="黑体" panose="02010609060101010101" pitchFamily="49" charset="-122"/>
              <a:ea typeface="黑体" panose="02010609060101010101" pitchFamily="49" charset="-122"/>
            </a:endParaRPr>
          </a:p>
        </p:txBody>
      </p:sp>
      <p:sp>
        <p:nvSpPr>
          <p:cNvPr id="7" name="文本框 6">
            <a:extLst>
              <a:ext uri="{FF2B5EF4-FFF2-40B4-BE49-F238E27FC236}">
                <a16:creationId xmlns:a16="http://schemas.microsoft.com/office/drawing/2014/main" id="{FB081F12-D992-4EC9-B055-582323608D08}"/>
              </a:ext>
            </a:extLst>
          </p:cNvPr>
          <p:cNvSpPr txBox="1"/>
          <p:nvPr/>
        </p:nvSpPr>
        <p:spPr>
          <a:xfrm>
            <a:off x="3240516" y="1271047"/>
            <a:ext cx="8564880" cy="5025543"/>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altLang="zh-CN" sz="2400" dirty="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2400" dirty="0">
                <a:effectLst/>
                <a:latin typeface="黑体" panose="02010609060101010101" pitchFamily="49" charset="-122"/>
                <a:ea typeface="黑体" panose="02010609060101010101" pitchFamily="49" charset="-122"/>
                <a:cs typeface="Times New Roman" panose="02020603050405020304" pitchFamily="18" charset="0"/>
              </a:rPr>
              <a:t>通过该课程的学习使得学生不仅完成既定的课程专业目标，还能在学习过程中觉察、验证、领悟辨证唯物主义哲学的基本原理及方法论在工科具体应用领域的学习和研究中的指导性、纲领性作用；培养工科大学生尊重科学客观规律、坚持一切从实际出发，实事求是、坚持实践是检验真理的唯一标准、了解技术革新的前进性和曲折性的辩证关系等一些重要的科学世界观；积累一定的哲学层面的方法论以面对工科具体应用领域学习和科研中的困难和阻碍，把辩证唯物主义思想的种子埋进学生的心里，指导学生将来的职业生涯。</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0538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100"/>
                                  </p:iterate>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课程设计：</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942059" y="1746903"/>
            <a:ext cx="9162376" cy="1600438"/>
          </a:xfrm>
          <a:prstGeom prst="rect">
            <a:avLst/>
          </a:prstGeom>
          <a:noFill/>
        </p:spPr>
        <p:txBody>
          <a:bodyPr wrap="square">
            <a:spAutoFit/>
          </a:bodyPr>
          <a:lstStyle/>
          <a:p>
            <a:pPr algn="l"/>
            <a:r>
              <a:rPr lang="zh-CN" altLang="zh-CN" sz="2800" b="1" kern="0" dirty="0">
                <a:effectLst/>
                <a:latin typeface="黑体" panose="02010609060101010101" pitchFamily="49" charset="-122"/>
                <a:ea typeface="黑体" panose="02010609060101010101" pitchFamily="49" charset="-122"/>
              </a:rPr>
              <a:t>课程知识内容：</a:t>
            </a:r>
            <a:endParaRPr lang="zh-CN" altLang="zh-CN" sz="2800" kern="100" dirty="0">
              <a:effectLst/>
              <a:latin typeface="黑体" panose="02010609060101010101" pitchFamily="49" charset="-122"/>
              <a:ea typeface="黑体" panose="02010609060101010101" pitchFamily="49" charset="-122"/>
            </a:endParaRPr>
          </a:p>
          <a:p>
            <a:pPr marL="1200150" lvl="2" indent="-285750">
              <a:lnSpc>
                <a:spcPct val="150000"/>
              </a:lnSpc>
              <a:buFont typeface="Wingdings" panose="05000000000000000000" pitchFamily="2" charset="2"/>
              <a:buChar char="Ø"/>
            </a:pPr>
            <a:r>
              <a:rPr lang="zh-CN" altLang="zh-CN" sz="2800" dirty="0">
                <a:latin typeface="黑体" panose="02010609060101010101" pitchFamily="49" charset="-122"/>
                <a:ea typeface="黑体" panose="02010609060101010101" pitchFamily="49" charset="-122"/>
              </a:rPr>
              <a:t>第一个</a:t>
            </a:r>
            <a:r>
              <a:rPr lang="en-US" altLang="zh-CN" sz="2800" dirty="0">
                <a:latin typeface="黑体" panose="02010609060101010101" pitchFamily="49" charset="-122"/>
                <a:ea typeface="黑体" panose="02010609060101010101" pitchFamily="49" charset="-122"/>
              </a:rPr>
              <a:t>C</a:t>
            </a:r>
            <a:r>
              <a:rPr lang="zh-CN" altLang="en-US" sz="2800" dirty="0">
                <a:latin typeface="黑体" panose="02010609060101010101" pitchFamily="49" charset="-122"/>
                <a:ea typeface="黑体" panose="02010609060101010101" pitchFamily="49" charset="-122"/>
              </a:rPr>
              <a:t>语言程序的设计与实现</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求</a:t>
            </a:r>
            <a:r>
              <a:rPr lang="en-US" altLang="zh-CN" sz="2800" dirty="0">
                <a:latin typeface="黑体" panose="02010609060101010101" pitchFamily="49" charset="-122"/>
                <a:ea typeface="黑体" panose="02010609060101010101" pitchFamily="49" charset="-122"/>
              </a:rPr>
              <a:t>N!</a:t>
            </a:r>
            <a:r>
              <a:rPr lang="zh-CN" altLang="en-US" sz="2800" dirty="0">
                <a:latin typeface="黑体" panose="02010609060101010101" pitchFamily="49" charset="-122"/>
                <a:ea typeface="黑体" panose="02010609060101010101" pitchFamily="49" charset="-122"/>
              </a:rPr>
              <a:t>的位数</a:t>
            </a:r>
            <a:endParaRPr lang="zh-CN" altLang="zh-CN" sz="2800" dirty="0">
              <a:latin typeface="黑体" panose="02010609060101010101" pitchFamily="49" charset="-122"/>
              <a:ea typeface="黑体" panose="02010609060101010101" pitchFamily="49" charset="-122"/>
            </a:endParaRPr>
          </a:p>
          <a:p>
            <a:pPr marL="342900" lvl="0" indent="-342900" algn="l">
              <a:buFont typeface="Wingdings" panose="05000000000000000000" pitchFamily="2" charset="2"/>
              <a:buChar char=""/>
            </a:pPr>
            <a:endParaRPr lang="en-US" altLang="zh-CN" sz="2800" kern="100" dirty="0">
              <a:latin typeface="黑体" panose="02010609060101010101" pitchFamily="49" charset="-122"/>
              <a:ea typeface="黑体" panose="02010609060101010101" pitchFamily="49" charset="-122"/>
            </a:endParaRPr>
          </a:p>
        </p:txBody>
      </p:sp>
      <p:sp>
        <p:nvSpPr>
          <p:cNvPr id="4" name="文本框 3">
            <a:extLst>
              <a:ext uri="{FF2B5EF4-FFF2-40B4-BE49-F238E27FC236}">
                <a16:creationId xmlns:a16="http://schemas.microsoft.com/office/drawing/2014/main" id="{EDDF0A5B-7482-49E7-A57E-C7968C73A3A8}"/>
              </a:ext>
            </a:extLst>
          </p:cNvPr>
          <p:cNvSpPr txBox="1"/>
          <p:nvPr/>
        </p:nvSpPr>
        <p:spPr>
          <a:xfrm>
            <a:off x="5019013" y="3117915"/>
            <a:ext cx="7675880" cy="3539430"/>
          </a:xfrm>
          <a:prstGeom prst="rect">
            <a:avLst/>
          </a:prstGeom>
          <a:noFill/>
        </p:spPr>
        <p:txBody>
          <a:bodyPr wrap="square">
            <a:spAutoFit/>
          </a:bodyPr>
          <a:lstStyle/>
          <a:p>
            <a:pPr algn="l"/>
            <a:r>
              <a:rPr lang="zh-CN" altLang="en-US" sz="2800" b="1" kern="0" dirty="0">
                <a:latin typeface="黑体" panose="02010609060101010101" pitchFamily="49" charset="-122"/>
                <a:ea typeface="黑体" panose="02010609060101010101" pitchFamily="49" charset="-122"/>
              </a:rPr>
              <a:t>思政育人素材</a:t>
            </a:r>
            <a:r>
              <a:rPr lang="zh-CN" altLang="zh-CN" sz="2800" b="1" kern="0" dirty="0">
                <a:effectLst/>
                <a:latin typeface="黑体" panose="02010609060101010101" pitchFamily="49" charset="-122"/>
                <a:ea typeface="黑体" panose="02010609060101010101" pitchFamily="49" charset="-122"/>
              </a:rPr>
              <a:t>：</a:t>
            </a:r>
            <a:endParaRPr lang="en-US" altLang="zh-CN" sz="2800" kern="100" dirty="0">
              <a:latin typeface="黑体" panose="02010609060101010101" pitchFamily="49" charset="-122"/>
              <a:ea typeface="黑体" panose="02010609060101010101" pitchFamily="49" charset="-122"/>
            </a:endParaRPr>
          </a:p>
          <a:p>
            <a:pPr marL="1200150" lvl="2" indent="-285750">
              <a:lnSpc>
                <a:spcPct val="150000"/>
              </a:lnSpc>
              <a:buFont typeface="Wingdings" panose="05000000000000000000" pitchFamily="2" charset="2"/>
              <a:buChar char="Ø"/>
            </a:pPr>
            <a:r>
              <a:rPr lang="zh-CN" altLang="zh-CN" sz="2800" dirty="0">
                <a:latin typeface="黑体" panose="02010609060101010101" pitchFamily="49" charset="-122"/>
                <a:ea typeface="黑体" panose="02010609060101010101" pitchFamily="49" charset="-122"/>
              </a:rPr>
              <a:t>整体与部分的辩证关系</a:t>
            </a:r>
            <a:endParaRPr lang="en-US" altLang="zh-CN" sz="2800" dirty="0">
              <a:latin typeface="黑体" panose="02010609060101010101" pitchFamily="49" charset="-122"/>
              <a:ea typeface="黑体" panose="02010609060101010101" pitchFamily="49" charset="-122"/>
            </a:endParaRPr>
          </a:p>
          <a:p>
            <a:pPr marL="1200150" lvl="2" indent="-285750">
              <a:lnSpc>
                <a:spcPct val="150000"/>
              </a:lnSpc>
              <a:buFont typeface="Wingdings" panose="05000000000000000000" pitchFamily="2" charset="2"/>
              <a:buChar char="Ø"/>
            </a:pPr>
            <a:r>
              <a:rPr lang="zh-CN" altLang="zh-CN" sz="2800" dirty="0">
                <a:latin typeface="黑体" panose="02010609060101010101" pitchFamily="49" charset="-122"/>
                <a:ea typeface="黑体" panose="02010609060101010101" pitchFamily="49" charset="-122"/>
              </a:rPr>
              <a:t>批判性思维方法</a:t>
            </a:r>
            <a:endParaRPr lang="en-US" altLang="zh-CN" sz="2800" dirty="0">
              <a:latin typeface="黑体" panose="02010609060101010101" pitchFamily="49" charset="-122"/>
              <a:ea typeface="黑体" panose="02010609060101010101" pitchFamily="49" charset="-122"/>
            </a:endParaRPr>
          </a:p>
          <a:p>
            <a:pPr marL="1200150" lvl="2" indent="-285750">
              <a:lnSpc>
                <a:spcPct val="150000"/>
              </a:lnSpc>
              <a:buFont typeface="Wingdings" panose="05000000000000000000" pitchFamily="2" charset="2"/>
              <a:buChar char="Ø"/>
            </a:pPr>
            <a:r>
              <a:rPr lang="zh-CN" altLang="zh-CN" sz="2800" dirty="0">
                <a:latin typeface="黑体" panose="02010609060101010101" pitchFamily="49" charset="-122"/>
                <a:ea typeface="黑体" panose="02010609060101010101" pitchFamily="49" charset="-122"/>
              </a:rPr>
              <a:t>系统优化的方法</a:t>
            </a:r>
          </a:p>
          <a:p>
            <a:pPr marL="1371600" lvl="2" indent="-457200">
              <a:lnSpc>
                <a:spcPct val="150000"/>
              </a:lnSpc>
              <a:buFont typeface="Wingdings" panose="05000000000000000000" pitchFamily="2" charset="2"/>
              <a:buChar char="Ø"/>
            </a:pPr>
            <a:endParaRPr lang="en-US" altLang="zh-CN" sz="2800" kern="0" dirty="0">
              <a:latin typeface="黑体" panose="02010609060101010101" pitchFamily="49" charset="-122"/>
              <a:ea typeface="黑体" panose="02010609060101010101" pitchFamily="49" charset="-122"/>
            </a:endParaRPr>
          </a:p>
          <a:p>
            <a:pPr lvl="0" algn="l"/>
            <a:endParaRPr lang="en-US" altLang="zh-CN" sz="2800" kern="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2788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100"/>
                                  </p:iterate>
                                  <p:childTnLst>
                                    <p:set>
                                      <p:cBhvr>
                                        <p:cTn id="15"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思政映射与融入点：</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788920" y="1489671"/>
            <a:ext cx="9149080" cy="3329758"/>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在面对按照什么流程和步骤开始一个</a:t>
            </a:r>
            <a:r>
              <a:rPr lang="en-US" altLang="zh-CN" sz="2400" kern="0" dirty="0">
                <a:latin typeface="黑体" panose="02010609060101010101" pitchFamily="49" charset="-122"/>
                <a:ea typeface="黑体" panose="02010609060101010101" pitchFamily="49" charset="-122"/>
              </a:rPr>
              <a:t>C</a:t>
            </a:r>
            <a:r>
              <a:rPr lang="zh-CN" altLang="zh-CN" sz="2400" kern="0" dirty="0">
                <a:latin typeface="黑体" panose="02010609060101010101" pitchFamily="49" charset="-122"/>
                <a:ea typeface="黑体" panose="02010609060101010101" pitchFamily="49" charset="-122"/>
              </a:rPr>
              <a:t>程序设计的问题时，提出实施前期分析问题的必要性。分析问题之后，又有了需要面对考虑要素的多样性、多层次性的结论。此时启发学生应遵照哲学的整体与部分的辩证关系来考虑——宏观视角</a:t>
            </a:r>
            <a:r>
              <a:rPr lang="en-US" altLang="zh-CN" sz="2400" kern="0" dirty="0">
                <a:latin typeface="黑体" panose="02010609060101010101" pitchFamily="49" charset="-122"/>
                <a:ea typeface="黑体" panose="02010609060101010101" pitchFamily="49" charset="-122"/>
              </a:rPr>
              <a:t>+</a:t>
            </a:r>
            <a:r>
              <a:rPr lang="zh-CN" altLang="zh-CN" sz="2400" kern="0" dirty="0">
                <a:latin typeface="黑体" panose="02010609060101010101" pitchFamily="49" charset="-122"/>
                <a:ea typeface="黑体" panose="02010609060101010101" pitchFamily="49" charset="-122"/>
              </a:rPr>
              <a:t>微观视角方可保证分析的完备性。</a:t>
            </a:r>
            <a:endParaRPr lang="en-US" altLang="zh-CN" sz="2400" kern="0" dirty="0">
              <a:latin typeface="黑体" panose="02010609060101010101" pitchFamily="49" charset="-122"/>
              <a:ea typeface="黑体" panose="02010609060101010101" pitchFamily="49" charset="-122"/>
            </a:endParaRPr>
          </a:p>
          <a:p>
            <a:pPr>
              <a:lnSpc>
                <a:spcPct val="150000"/>
              </a:lnSpc>
            </a:pPr>
            <a:endParaRPr lang="en-US" altLang="zh-CN" sz="2400" kern="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5972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思政映射与融入点：</a:t>
            </a:r>
          </a:p>
        </p:txBody>
      </p:sp>
      <p:sp>
        <p:nvSpPr>
          <p:cNvPr id="5" name="文本框 4">
            <a:extLst>
              <a:ext uri="{FF2B5EF4-FFF2-40B4-BE49-F238E27FC236}">
                <a16:creationId xmlns:a16="http://schemas.microsoft.com/office/drawing/2014/main" id="{DA8C6486-368F-4A8C-A88C-B2314DEE901E}"/>
              </a:ext>
            </a:extLst>
          </p:cNvPr>
          <p:cNvSpPr txBox="1"/>
          <p:nvPr/>
        </p:nvSpPr>
        <p:spPr>
          <a:xfrm>
            <a:off x="2626360" y="1489671"/>
            <a:ext cx="9149080" cy="2123658"/>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zh-CN" altLang="zh-CN" sz="2400" kern="0" dirty="0">
                <a:latin typeface="黑体" panose="02010609060101010101" pitchFamily="49" charset="-122"/>
                <a:ea typeface="黑体" panose="02010609060101010101" pitchFamily="49" charset="-122"/>
              </a:rPr>
              <a:t>分析方法解决以后，就是进一步可行性评估和系统优化问题。这里可引导学生灵活切换视角找到整体与部分的联系与冲突以及解决办法</a:t>
            </a:r>
            <a:r>
              <a:rPr lang="zh-CN" altLang="en-US" sz="2400" kern="0" dirty="0">
                <a:latin typeface="黑体" panose="02010609060101010101" pitchFamily="49" charset="-122"/>
                <a:ea typeface="黑体" panose="02010609060101010101" pitchFamily="49" charset="-122"/>
              </a:rPr>
              <a:t>。</a:t>
            </a:r>
            <a:endParaRPr lang="en-US" altLang="zh-CN" sz="2400" kern="0" dirty="0">
              <a:latin typeface="黑体" panose="02010609060101010101" pitchFamily="49" charset="-122"/>
              <a:ea typeface="黑体" panose="02010609060101010101" pitchFamily="49" charset="-122"/>
            </a:endParaRPr>
          </a:p>
          <a:p>
            <a:pPr algn="l"/>
            <a:endParaRPr lang="en-US" altLang="zh-CN" sz="2400" b="1" kern="0" dirty="0">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126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latin typeface="黑体" panose="02010609060101010101" pitchFamily="49" charset="-122"/>
                <a:ea typeface="黑体" panose="02010609060101010101" pitchFamily="49" charset="-122"/>
              </a:rPr>
              <a:t>预期成效：</a:t>
            </a:r>
          </a:p>
        </p:txBody>
      </p:sp>
      <p:sp>
        <p:nvSpPr>
          <p:cNvPr id="7" name="文本框 6">
            <a:extLst>
              <a:ext uri="{FF2B5EF4-FFF2-40B4-BE49-F238E27FC236}">
                <a16:creationId xmlns:a16="http://schemas.microsoft.com/office/drawing/2014/main" id="{486314FE-BC30-4F9E-B859-72552EA97F9D}"/>
              </a:ext>
            </a:extLst>
          </p:cNvPr>
          <p:cNvSpPr txBox="1"/>
          <p:nvPr/>
        </p:nvSpPr>
        <p:spPr>
          <a:xfrm>
            <a:off x="2790840" y="1597275"/>
            <a:ext cx="9149080" cy="4894802"/>
          </a:xfrm>
          <a:prstGeom prst="rect">
            <a:avLst/>
          </a:prstGeom>
          <a:noFill/>
        </p:spPr>
        <p:txBody>
          <a:bodyPr wrap="square">
            <a:spAutoFit/>
          </a:bodyPr>
          <a:lstStyle/>
          <a:p>
            <a:pPr algn="l">
              <a:lnSpc>
                <a:spcPct val="150000"/>
              </a:lnSpc>
            </a:pPr>
            <a:r>
              <a:rPr lang="zh-CN" altLang="zh-CN" sz="2400" b="1" kern="0" dirty="0">
                <a:effectLst/>
                <a:latin typeface="黑体" panose="02010609060101010101" pitchFamily="49" charset="-122"/>
                <a:ea typeface="黑体" panose="02010609060101010101" pitchFamily="49" charset="-122"/>
              </a:rPr>
              <a:t>学生收获：</a:t>
            </a:r>
            <a:endParaRPr lang="en-US" altLang="zh-CN" sz="2400" kern="100" dirty="0">
              <a:latin typeface="黑体" panose="02010609060101010101" pitchFamily="49" charset="-122"/>
              <a:ea typeface="黑体" panose="02010609060101010101" pitchFamily="49" charset="-122"/>
            </a:endParaRPr>
          </a:p>
          <a:p>
            <a:pPr marL="342900" indent="-342900" algn="l">
              <a:lnSpc>
                <a:spcPct val="150000"/>
              </a:lnSpc>
              <a:buFont typeface="Wingdings" panose="05000000000000000000" pitchFamily="2" charset="2"/>
              <a:buChar char="Ø"/>
            </a:pPr>
            <a:r>
              <a:rPr lang="zh-CN" altLang="zh-CN" sz="2400" b="1" kern="0" dirty="0">
                <a:latin typeface="黑体" panose="02010609060101010101" pitchFamily="49" charset="-122"/>
                <a:ea typeface="黑体" panose="02010609060101010101" pitchFamily="49" charset="-122"/>
              </a:rPr>
              <a:t>从让学生体验了一个实现</a:t>
            </a:r>
            <a:r>
              <a:rPr lang="en-US" altLang="zh-CN" sz="2400" b="1" kern="0" dirty="0">
                <a:latin typeface="黑体" panose="02010609060101010101" pitchFamily="49" charset="-122"/>
                <a:ea typeface="黑体" panose="02010609060101010101" pitchFamily="49" charset="-122"/>
              </a:rPr>
              <a:t>C</a:t>
            </a:r>
            <a:r>
              <a:rPr lang="zh-CN" altLang="zh-CN" sz="2400" b="1" kern="0" dirty="0">
                <a:latin typeface="黑体" panose="02010609060101010101" pitchFamily="49" charset="-122"/>
                <a:ea typeface="黑体" panose="02010609060101010101" pitchFamily="49" charset="-122"/>
              </a:rPr>
              <a:t>程序设计问题的全部过程：宏观分析问题</a:t>
            </a:r>
            <a:r>
              <a:rPr lang="en-US" altLang="zh-CN" sz="2400" b="1" kern="0" dirty="0">
                <a:latin typeface="黑体" panose="02010609060101010101" pitchFamily="49" charset="-122"/>
                <a:ea typeface="黑体" panose="02010609060101010101" pitchFamily="49" charset="-122"/>
              </a:rPr>
              <a:t>+</a:t>
            </a:r>
            <a:r>
              <a:rPr lang="zh-CN" altLang="zh-CN" sz="2400" b="1" kern="0" dirty="0">
                <a:latin typeface="黑体" panose="02010609060101010101" pitchFamily="49" charset="-122"/>
                <a:ea typeface="黑体" panose="02010609060101010101" pitchFamily="49" charset="-122"/>
              </a:rPr>
              <a:t>微观分析问题</a:t>
            </a:r>
            <a:r>
              <a:rPr lang="en-US" altLang="zh-CN" sz="2400" b="1" kern="0" dirty="0">
                <a:latin typeface="黑体" panose="02010609060101010101" pitchFamily="49" charset="-122"/>
                <a:ea typeface="黑体" panose="02010609060101010101" pitchFamily="49" charset="-122"/>
              </a:rPr>
              <a:t>+</a:t>
            </a:r>
            <a:r>
              <a:rPr lang="zh-CN" altLang="zh-CN" sz="2400" b="1" kern="0" dirty="0">
                <a:latin typeface="黑体" panose="02010609060101010101" pitchFamily="49" charset="-122"/>
                <a:ea typeface="黑体" panose="02010609060101010101" pitchFamily="49" charset="-122"/>
              </a:rPr>
              <a:t>修正</a:t>
            </a:r>
            <a:r>
              <a:rPr lang="en-US" altLang="zh-CN" sz="2400" b="1" kern="0" dirty="0">
                <a:latin typeface="黑体" panose="02010609060101010101" pitchFamily="49" charset="-122"/>
                <a:ea typeface="黑体" panose="02010609060101010101" pitchFamily="49" charset="-122"/>
              </a:rPr>
              <a:t>+</a:t>
            </a:r>
            <a:r>
              <a:rPr lang="zh-CN" altLang="zh-CN" sz="2400" b="1" kern="0" dirty="0">
                <a:latin typeface="黑体" panose="02010609060101010101" pitchFamily="49" charset="-122"/>
                <a:ea typeface="黑体" panose="02010609060101010101" pitchFamily="49" charset="-122"/>
              </a:rPr>
              <a:t>实施。</a:t>
            </a:r>
            <a:endParaRPr lang="en-US" altLang="zh-CN" sz="2400" b="1" kern="0" dirty="0">
              <a:latin typeface="黑体" panose="02010609060101010101" pitchFamily="49" charset="-122"/>
              <a:ea typeface="黑体" panose="02010609060101010101" pitchFamily="49" charset="-122"/>
            </a:endParaRPr>
          </a:p>
          <a:p>
            <a:pPr marL="342900" indent="-342900" algn="l">
              <a:lnSpc>
                <a:spcPct val="150000"/>
              </a:lnSpc>
              <a:buFont typeface="Wingdings" panose="05000000000000000000" pitchFamily="2" charset="2"/>
              <a:buChar char="Ø"/>
            </a:pPr>
            <a:r>
              <a:rPr lang="zh-CN" altLang="zh-CN" sz="2400" b="1" kern="0" dirty="0">
                <a:latin typeface="黑体" panose="02010609060101010101" pitchFamily="49" charset="-122"/>
                <a:ea typeface="黑体" panose="02010609060101010101" pitchFamily="49" charset="-122"/>
              </a:rPr>
              <a:t>在整个过程中让学生体会哲学基本原理以及方法论对工科学习和研究的纲领性、指导性作用。应用辩证唯物主义的整体与部分的辩证关系，在分析问题时宏观与微观视角的切换以保证分析的完备性；应用批判性思维加上辩证唯物主义的系统优化的方法指导可行性评估以及程序优化步骤。</a:t>
            </a:r>
          </a:p>
          <a:p>
            <a:pPr algn="l">
              <a:lnSpc>
                <a:spcPct val="115000"/>
              </a:lnSpc>
            </a:pPr>
            <a:endParaRPr lang="zh-CN" altLang="zh-CN" sz="2400" kern="100" dirty="0">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62472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iterate type="lt">
                                    <p:tmAbs val="100"/>
                                  </p:iterate>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100"/>
                                  </p:iterate>
                                  <p:childTnLst>
                                    <p:set>
                                      <p:cBhvr>
                                        <p:cTn id="1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iterate type="lt">
                                    <p:tmAbs val="100"/>
                                  </p:iterate>
                                  <p:childTnLst>
                                    <p:set>
                                      <p:cBhvr>
                                        <p:cTn id="19"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5A4B0D-D9E6-4837-9DF7-CAE55F8688AC}"/>
              </a:ext>
            </a:extLst>
          </p:cNvPr>
          <p:cNvSpPr>
            <a:spLocks noGrp="1"/>
          </p:cNvSpPr>
          <p:nvPr>
            <p:ph type="title"/>
          </p:nvPr>
        </p:nvSpPr>
        <p:spPr>
          <a:xfrm>
            <a:off x="1474884" y="2212942"/>
            <a:ext cx="10018713" cy="1752599"/>
          </a:xfrm>
        </p:spPr>
        <p:txBody>
          <a:bodyPr/>
          <a:lstStyle/>
          <a:p>
            <a:r>
              <a:rPr lang="zh-CN" altLang="en-US" dirty="0">
                <a:latin typeface="黑体" panose="02010609060101010101" pitchFamily="49" charset="-122"/>
                <a:ea typeface="黑体" panose="02010609060101010101" pitchFamily="49" charset="-122"/>
              </a:rPr>
              <a:t>下面进入课程内容</a:t>
            </a:r>
          </a:p>
        </p:txBody>
      </p:sp>
    </p:spTree>
    <p:extLst>
      <p:ext uri="{BB962C8B-B14F-4D97-AF65-F5344CB8AC3E}">
        <p14:creationId xmlns:p14="http://schemas.microsoft.com/office/powerpoint/2010/main" val="544425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AD4586-E036-4169-B980-D5872BF384AD}"/>
              </a:ext>
            </a:extLst>
          </p:cNvPr>
          <p:cNvSpPr>
            <a:spLocks noGrp="1"/>
          </p:cNvSpPr>
          <p:nvPr>
            <p:ph type="ctrTitle"/>
          </p:nvPr>
        </p:nvSpPr>
        <p:spPr>
          <a:xfrm>
            <a:off x="1905111" y="320124"/>
            <a:ext cx="10432858" cy="918715"/>
          </a:xfrm>
        </p:spPr>
        <p:txBody>
          <a:bodyPr>
            <a:normAutofit/>
          </a:bodyPr>
          <a:lstStyle/>
          <a:p>
            <a:pPr algn="l"/>
            <a:r>
              <a:rPr lang="zh-CN" altLang="en-US" sz="4400" dirty="0"/>
              <a:t>第一个</a:t>
            </a:r>
            <a:r>
              <a:rPr lang="en-US" altLang="zh-CN" sz="4400" dirty="0"/>
              <a:t>C</a:t>
            </a:r>
            <a:r>
              <a:rPr lang="zh-CN" altLang="en-US" sz="4400" dirty="0"/>
              <a:t>程序的设计实现</a:t>
            </a:r>
            <a:r>
              <a:rPr lang="en-US" altLang="zh-CN" sz="4400" dirty="0"/>
              <a:t>——</a:t>
            </a:r>
            <a:r>
              <a:rPr lang="zh-CN" altLang="en-US" sz="4400" dirty="0"/>
              <a:t>求</a:t>
            </a:r>
            <a:r>
              <a:rPr lang="en-US" altLang="zh-CN" sz="4400" dirty="0"/>
              <a:t>n</a:t>
            </a:r>
            <a:r>
              <a:rPr lang="zh-CN" altLang="en-US" sz="4400" dirty="0"/>
              <a:t>！的位数</a:t>
            </a:r>
          </a:p>
        </p:txBody>
      </p:sp>
      <p:sp>
        <p:nvSpPr>
          <p:cNvPr id="4" name="副标题 2">
            <a:extLst>
              <a:ext uri="{FF2B5EF4-FFF2-40B4-BE49-F238E27FC236}">
                <a16:creationId xmlns:a16="http://schemas.microsoft.com/office/drawing/2014/main" id="{D5E7F123-7939-4C40-9219-1D4FF2560EB1}"/>
              </a:ext>
            </a:extLst>
          </p:cNvPr>
          <p:cNvSpPr txBox="1">
            <a:spLocks/>
          </p:cNvSpPr>
          <p:nvPr/>
        </p:nvSpPr>
        <p:spPr>
          <a:xfrm>
            <a:off x="1905111" y="1531845"/>
            <a:ext cx="11840066"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400" dirty="0"/>
              <a:t>——</a:t>
            </a:r>
            <a:r>
              <a:rPr lang="zh-CN" altLang="en-US" sz="2400" dirty="0"/>
              <a:t>融</a:t>
            </a:r>
            <a:r>
              <a:rPr lang="zh-CN" altLang="en-US" sz="2400"/>
              <a:t>入</a:t>
            </a:r>
            <a:r>
              <a:rPr lang="zh-CN" altLang="en-US" sz="2400" dirty="0"/>
              <a:t>哲学基本原理与方法论的</a:t>
            </a:r>
            <a:r>
              <a:rPr lang="en-US" altLang="zh-CN" sz="2400" dirty="0"/>
              <a:t>《C</a:t>
            </a:r>
            <a:r>
              <a:rPr lang="zh-CN" altLang="en-US" sz="2400" dirty="0"/>
              <a:t>语言程序设计</a:t>
            </a:r>
            <a:r>
              <a:rPr lang="en-US" altLang="zh-CN" sz="2400" dirty="0"/>
              <a:t>》</a:t>
            </a:r>
            <a:r>
              <a:rPr lang="zh-CN" altLang="en-US" sz="2400" dirty="0"/>
              <a:t>课程思政实践与探索</a:t>
            </a:r>
            <a:endParaRPr lang="en-US" altLang="zh-CN" sz="2400" dirty="0"/>
          </a:p>
        </p:txBody>
      </p:sp>
      <p:sp>
        <p:nvSpPr>
          <p:cNvPr id="5" name="副标题 2">
            <a:extLst>
              <a:ext uri="{FF2B5EF4-FFF2-40B4-BE49-F238E27FC236}">
                <a16:creationId xmlns:a16="http://schemas.microsoft.com/office/drawing/2014/main" id="{C2F00640-257B-4D4B-BAA6-489188CEBA1D}"/>
              </a:ext>
            </a:extLst>
          </p:cNvPr>
          <p:cNvSpPr txBox="1">
            <a:spLocks/>
          </p:cNvSpPr>
          <p:nvPr/>
        </p:nvSpPr>
        <p:spPr>
          <a:xfrm>
            <a:off x="2743199" y="3420775"/>
            <a:ext cx="8725744" cy="138853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zh-CN" altLang="en-US" sz="2800" dirty="0"/>
              <a:t>主讲人：湖南警察学院信息技术（网监）系  姚婷婷</a:t>
            </a:r>
            <a:endParaRPr lang="en-US" altLang="zh-CN" sz="2800" dirty="0"/>
          </a:p>
        </p:txBody>
      </p:sp>
    </p:spTree>
    <p:custDataLst>
      <p:tags r:id="rId1"/>
    </p:custDataLst>
    <p:extLst>
      <p:ext uri="{BB962C8B-B14F-4D97-AF65-F5344CB8AC3E}">
        <p14:creationId xmlns:p14="http://schemas.microsoft.com/office/powerpoint/2010/main" val="141826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2|1.4|7.2"/>
</p:tagLst>
</file>

<file path=ppt/tags/tag10.xml><?xml version="1.0" encoding="utf-8"?>
<p:tagLst xmlns:a="http://schemas.openxmlformats.org/drawingml/2006/main" xmlns:r="http://schemas.openxmlformats.org/officeDocument/2006/relationships" xmlns:p="http://schemas.openxmlformats.org/presentationml/2006/main">
  <p:tag name="TIMING" val="|4.6|0.9|1.6|1.3"/>
</p:tagLst>
</file>

<file path=ppt/tags/tag11.xml><?xml version="1.0" encoding="utf-8"?>
<p:tagLst xmlns:a="http://schemas.openxmlformats.org/drawingml/2006/main" xmlns:r="http://schemas.openxmlformats.org/officeDocument/2006/relationships" xmlns:p="http://schemas.openxmlformats.org/presentationml/2006/main">
  <p:tag name="TIMING" val="|2.7|39.6|46.1"/>
</p:tagLst>
</file>

<file path=ppt/tags/tag2.xml><?xml version="1.0" encoding="utf-8"?>
<p:tagLst xmlns:a="http://schemas.openxmlformats.org/drawingml/2006/main" xmlns:r="http://schemas.openxmlformats.org/officeDocument/2006/relationships" xmlns:p="http://schemas.openxmlformats.org/presentationml/2006/main">
  <p:tag name="TIMING" val="|8.2"/>
</p:tagLst>
</file>

<file path=ppt/tags/tag3.xml><?xml version="1.0" encoding="utf-8"?>
<p:tagLst xmlns:a="http://schemas.openxmlformats.org/drawingml/2006/main" xmlns:r="http://schemas.openxmlformats.org/officeDocument/2006/relationships" xmlns:p="http://schemas.openxmlformats.org/presentationml/2006/main">
  <p:tag name="TIMING" val="|0.6|1.4|34.7|19.2|1|12.3|1.6|45.2|4.2|4.9|4.9|14|1.8"/>
</p:tagLst>
</file>

<file path=ppt/tags/tag4.xml><?xml version="1.0" encoding="utf-8"?>
<p:tagLst xmlns:a="http://schemas.openxmlformats.org/drawingml/2006/main" xmlns:r="http://schemas.openxmlformats.org/officeDocument/2006/relationships" xmlns:p="http://schemas.openxmlformats.org/presentationml/2006/main">
  <p:tag name="TIMING" val="|2.2|1|14.8|0.6|6.9|0.9|36.9|0.7|6.5|2.5"/>
</p:tagLst>
</file>

<file path=ppt/tags/tag5.xml><?xml version="1.0" encoding="utf-8"?>
<p:tagLst xmlns:a="http://schemas.openxmlformats.org/drawingml/2006/main" xmlns:r="http://schemas.openxmlformats.org/officeDocument/2006/relationships" xmlns:p="http://schemas.openxmlformats.org/presentationml/2006/main">
  <p:tag name="TIMING" val="|11.9|9.5"/>
</p:tagLst>
</file>

<file path=ppt/tags/tag6.xml><?xml version="1.0" encoding="utf-8"?>
<p:tagLst xmlns:a="http://schemas.openxmlformats.org/drawingml/2006/main" xmlns:r="http://schemas.openxmlformats.org/officeDocument/2006/relationships" xmlns:p="http://schemas.openxmlformats.org/presentationml/2006/main">
  <p:tag name="TIMING" val="|1.3"/>
</p:tagLst>
</file>

<file path=ppt/tags/tag7.xml><?xml version="1.0" encoding="utf-8"?>
<p:tagLst xmlns:a="http://schemas.openxmlformats.org/drawingml/2006/main" xmlns:r="http://schemas.openxmlformats.org/officeDocument/2006/relationships" xmlns:p="http://schemas.openxmlformats.org/presentationml/2006/main">
  <p:tag name="TIMING" val="|37.6|21.2|34.3"/>
</p:tagLst>
</file>

<file path=ppt/tags/tag8.xml><?xml version="1.0" encoding="utf-8"?>
<p:tagLst xmlns:a="http://schemas.openxmlformats.org/drawingml/2006/main" xmlns:r="http://schemas.openxmlformats.org/officeDocument/2006/relationships" xmlns:p="http://schemas.openxmlformats.org/presentationml/2006/main">
  <p:tag name="TIMING" val="|13.3|9.4"/>
</p:tagLst>
</file>

<file path=ppt/tags/tag9.xml><?xml version="1.0" encoding="utf-8"?>
<p:tagLst xmlns:a="http://schemas.openxmlformats.org/drawingml/2006/main" xmlns:r="http://schemas.openxmlformats.org/officeDocument/2006/relationships" xmlns:p="http://schemas.openxmlformats.org/presentationml/2006/main">
  <p:tag name="TIMING" val="|0.6|0.6|38.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视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视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视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TM03457496[[fn=视差]]</Template>
  <TotalTime>367</TotalTime>
  <Words>946</Words>
  <Application>Microsoft Office PowerPoint</Application>
  <PresentationFormat>宽屏</PresentationFormat>
  <Paragraphs>96</Paragraphs>
  <Slides>21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黑体</vt:lpstr>
      <vt:lpstr>华文楷体</vt:lpstr>
      <vt:lpstr>Arial</vt:lpstr>
      <vt:lpstr>Corbel</vt:lpstr>
      <vt:lpstr>Wingdings</vt:lpstr>
      <vt:lpstr>视差</vt:lpstr>
      <vt:lpstr>PowerPoint 演示文稿</vt:lpstr>
      <vt:lpstr>课程专业目标:</vt:lpstr>
      <vt:lpstr>课程育人目标:</vt:lpstr>
      <vt:lpstr>课程设计：</vt:lpstr>
      <vt:lpstr>思政映射与融入点：</vt:lpstr>
      <vt:lpstr>思政映射与融入点：</vt:lpstr>
      <vt:lpstr>预期成效：</vt:lpstr>
      <vt:lpstr>下面进入课程内容</vt:lpstr>
      <vt:lpstr>第一个C程序的设计实现——求n！的位数</vt:lpstr>
      <vt:lpstr>实验目标：完成下列程序填空，并在编译环境下验证</vt:lpstr>
      <vt:lpstr>宏观分析问题：怎么求n!的位数？</vt:lpstr>
      <vt:lpstr>微观分析问题：怎么求n!的位数x？</vt:lpstr>
      <vt:lpstr>宏观分析问题：怎么求n!的位数？</vt:lpstr>
      <vt:lpstr>PowerPoint 演示文稿</vt:lpstr>
      <vt:lpstr>“完美方案”？</vt:lpstr>
      <vt:lpstr>砥砺前行：try again~</vt:lpstr>
      <vt:lpstr>整合一下乱七八糟的思维:</vt:lpstr>
      <vt:lpstr>OK~，Let’s   go!</vt:lpstr>
      <vt:lpstr>若有所思环节：</vt:lpstr>
      <vt:lpstr>作业：</vt:lpstr>
      <vt:lpstr>谢谢聆听~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第一次实验设计 </dc:title>
  <dc:creator>fatgirl201@163.com</dc:creator>
  <cp:lastModifiedBy>fatgirl201@163.com</cp:lastModifiedBy>
  <cp:revision>38</cp:revision>
  <dcterms:created xsi:type="dcterms:W3CDTF">2020-03-23T07:50:52Z</dcterms:created>
  <dcterms:modified xsi:type="dcterms:W3CDTF">2020-08-24T12:56:23Z</dcterms:modified>
</cp:coreProperties>
</file>