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  <p:sldMasterId id="2147483688" r:id="rId4"/>
    <p:sldMasterId id="2147483701" r:id="rId5"/>
  </p:sldMasterIdLst>
  <p:notesMasterIdLst>
    <p:notesMasterId r:id="rId15"/>
  </p:notesMasterIdLst>
  <p:sldIdLst>
    <p:sldId id="631" r:id="rId6"/>
    <p:sldId id="619" r:id="rId7"/>
    <p:sldId id="635" r:id="rId8"/>
    <p:sldId id="636" r:id="rId9"/>
    <p:sldId id="644" r:id="rId10"/>
    <p:sldId id="639" r:id="rId11"/>
    <p:sldId id="640" r:id="rId12"/>
    <p:sldId id="641" r:id="rId13"/>
    <p:sldId id="630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99"/>
    <a:srgbClr val="F61200"/>
    <a:srgbClr val="3366CC"/>
    <a:srgbClr val="1A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74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</a:rPr>
              <a:t>2</a:t>
            </a:fld>
            <a:endParaRPr lang="zh-CN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>
              <a:buFontTx/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9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 bwMode="gray">
          <a:xfrm>
            <a:off x="0" y="2995613"/>
            <a:ext cx="9144000" cy="3862387"/>
          </a:xfrm>
          <a:custGeom>
            <a:avLst/>
            <a:gdLst>
              <a:gd name="T0" fmla="*/ 13 w 5760"/>
              <a:gd name="T1" fmla="*/ 2430 h 2433"/>
              <a:gd name="T2" fmla="*/ 1456 w 5760"/>
              <a:gd name="T3" fmla="*/ 0 h 2433"/>
              <a:gd name="T4" fmla="*/ 5754 w 5760"/>
              <a:gd name="T5" fmla="*/ 5 h 2433"/>
              <a:gd name="T6" fmla="*/ 5760 w 5760"/>
              <a:gd name="T7" fmla="*/ 2433 h 2433"/>
              <a:gd name="T8" fmla="*/ 0 w 5760"/>
              <a:gd name="T9" fmla="*/ 2430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0" y="260350"/>
            <a:ext cx="9144000" cy="5905500"/>
            <a:chOff x="0" y="164"/>
            <a:chExt cx="5760" cy="3720"/>
          </a:xfrm>
        </p:grpSpPr>
        <p:sp>
          <p:nvSpPr>
            <p:cNvPr id="6" name="Oval 23"/>
            <p:cNvSpPr>
              <a:spLocks noChangeArrowheads="1"/>
            </p:cNvSpPr>
            <p:nvPr/>
          </p:nvSpPr>
          <p:spPr bwMode="gray">
            <a:xfrm>
              <a:off x="431" y="210"/>
              <a:ext cx="3720" cy="362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48000"/>
                  </a:schemeClr>
                </a:gs>
                <a:gs pos="100000">
                  <a:schemeClr val="bg2">
                    <a:gamma/>
                    <a:tint val="0"/>
                    <a:invGamma/>
                    <a:alpha val="80000"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000" b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" name="Group 24"/>
            <p:cNvGrpSpPr/>
            <p:nvPr userDrawn="1"/>
          </p:nvGrpSpPr>
          <p:grpSpPr bwMode="auto">
            <a:xfrm>
              <a:off x="0" y="164"/>
              <a:ext cx="5760" cy="3720"/>
              <a:chOff x="0" y="164"/>
              <a:chExt cx="5760" cy="3720"/>
            </a:xfrm>
          </p:grpSpPr>
          <p:sp>
            <p:nvSpPr>
              <p:cNvPr id="8" name="Rectangle 25"/>
              <p:cNvSpPr>
                <a:spLocks noChangeArrowheads="1"/>
              </p:cNvSpPr>
              <p:nvPr userDrawn="1"/>
            </p:nvSpPr>
            <p:spPr bwMode="ltGray">
              <a:xfrm>
                <a:off x="0" y="2795"/>
                <a:ext cx="5760" cy="10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b="0">
                  <a:solidFill>
                    <a:srgbClr val="1C1C1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9" name="Group 26"/>
              <p:cNvGrpSpPr/>
              <p:nvPr userDrawn="1"/>
            </p:nvGrpSpPr>
            <p:grpSpPr bwMode="auto">
              <a:xfrm>
                <a:off x="204" y="164"/>
                <a:ext cx="3222" cy="3175"/>
                <a:chOff x="204" y="164"/>
                <a:chExt cx="3222" cy="3175"/>
              </a:xfrm>
            </p:grpSpPr>
            <p:sp>
              <p:nvSpPr>
                <p:cNvPr id="10" name="Oval 27"/>
                <p:cNvSpPr>
                  <a:spLocks noChangeArrowheads="1"/>
                </p:cNvSpPr>
                <p:nvPr/>
              </p:nvSpPr>
              <p:spPr bwMode="gray">
                <a:xfrm>
                  <a:off x="612" y="1026"/>
                  <a:ext cx="2223" cy="23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" name="Oval 28"/>
                <p:cNvSpPr>
                  <a:spLocks noChangeArrowheads="1"/>
                </p:cNvSpPr>
                <p:nvPr/>
              </p:nvSpPr>
              <p:spPr bwMode="gray">
                <a:xfrm>
                  <a:off x="793" y="164"/>
                  <a:ext cx="589" cy="590"/>
                </a:xfrm>
                <a:prstGeom prst="ellipse">
                  <a:avLst/>
                </a:prstGeom>
                <a:solidFill>
                  <a:schemeClr val="tx2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" name="Oval 29"/>
                <p:cNvSpPr>
                  <a:spLocks noChangeArrowheads="1"/>
                </p:cNvSpPr>
                <p:nvPr/>
              </p:nvSpPr>
              <p:spPr bwMode="gray">
                <a:xfrm>
                  <a:off x="2653" y="1661"/>
                  <a:ext cx="771" cy="771"/>
                </a:xfrm>
                <a:prstGeom prst="ellipse">
                  <a:avLst/>
                </a:prstGeom>
                <a:solidFill>
                  <a:srgbClr val="1BABE5">
                    <a:alpha val="10196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3" name="Oval 30"/>
                <p:cNvSpPr>
                  <a:spLocks noChangeArrowheads="1"/>
                </p:cNvSpPr>
                <p:nvPr/>
              </p:nvSpPr>
              <p:spPr bwMode="gray">
                <a:xfrm>
                  <a:off x="626" y="1040"/>
                  <a:ext cx="2199" cy="2286"/>
                </a:xfrm>
                <a:prstGeom prst="ellipse">
                  <a:avLst/>
                </a:prstGeom>
                <a:blipFill dpi="0" rotWithShape="1">
                  <a:blip r:embed="rId2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" name="Oval 31"/>
                <p:cNvSpPr>
                  <a:spLocks noChangeArrowheads="1"/>
                </p:cNvSpPr>
                <p:nvPr/>
              </p:nvSpPr>
              <p:spPr bwMode="gray">
                <a:xfrm>
                  <a:off x="804" y="175"/>
                  <a:ext cx="567" cy="567"/>
                </a:xfrm>
                <a:prstGeom prst="ellipse">
                  <a:avLst/>
                </a:prstGeom>
                <a:blipFill dpi="0" rotWithShape="1">
                  <a:blip r:embed="rId3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5" name="Oval 32"/>
                <p:cNvSpPr>
                  <a:spLocks noChangeArrowheads="1"/>
                </p:cNvSpPr>
                <p:nvPr/>
              </p:nvSpPr>
              <p:spPr bwMode="gray">
                <a:xfrm>
                  <a:off x="2429" y="2205"/>
                  <a:ext cx="997" cy="997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Oval 33"/>
                <p:cNvSpPr>
                  <a:spLocks noChangeArrowheads="1"/>
                </p:cNvSpPr>
                <p:nvPr/>
              </p:nvSpPr>
              <p:spPr bwMode="gray">
                <a:xfrm>
                  <a:off x="2426" y="2205"/>
                  <a:ext cx="966" cy="972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" name="Oval 34"/>
                <p:cNvSpPr>
                  <a:spLocks noChangeArrowheads="1"/>
                </p:cNvSpPr>
                <p:nvPr/>
              </p:nvSpPr>
              <p:spPr bwMode="gray">
                <a:xfrm>
                  <a:off x="204" y="799"/>
                  <a:ext cx="906" cy="952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" name="Oval 35"/>
                <p:cNvSpPr>
                  <a:spLocks noChangeArrowheads="1"/>
                </p:cNvSpPr>
                <p:nvPr/>
              </p:nvSpPr>
              <p:spPr bwMode="gray">
                <a:xfrm>
                  <a:off x="208" y="811"/>
                  <a:ext cx="894" cy="921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495425"/>
            <a:ext cx="5943600" cy="1012825"/>
          </a:xfrm>
        </p:spPr>
        <p:txBody>
          <a:bodyPr/>
          <a:lstStyle>
            <a:lvl1pPr>
              <a:defRPr sz="4000">
                <a:latin typeface="Verdana" panose="020B060403050404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867400"/>
            <a:ext cx="6781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34C1-E480-4B07-9C8B-15DBFE2D2C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B857-F7DA-4965-A1F0-FC9F35FB70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E298-14B5-4C40-A26E-1BAA1A4A7D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B69C-883C-4D69-88C7-D451184CFF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E9F6-2E54-4618-9443-8461594121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5C13-BA81-484A-BAC1-444A51A4E3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0851-4F5C-4B4D-B1EC-0656009E2D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87BA-244C-4D3F-A88D-1F799955A0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CA6C-F0BD-4B73-A796-90A7B14393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CEC8-F5B5-45B8-9BFA-4CD90BF6A2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973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973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4E2F-11B4-4AB7-A4E4-451C650C38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E092-0E86-49E6-A276-27DD6BFEFF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357-4338-4B57-878C-6098DC4BCE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0165-5F23-47E3-BF30-F8C38F9130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003F-EB3E-4527-9DBB-28B7CF0DDD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FDE8-BD6D-4D8E-A537-E8CA6BD2B1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>
              <a:buFontTx/>
              <a:buNone/>
            </a:pPr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000" b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43" name="Freeform 3"/>
          <p:cNvSpPr/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2000" b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" name="Freeform 4"/>
          <p:cNvSpPr/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2743200" y="274638"/>
            <a:ext cx="6096000" cy="71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90996B-E7B1-49DB-8E9B-D32D23B6A21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7861;&#22269;&#22899;&#23167;&#26222;&#36890;&#35805;&#21520;&#27133;&#20013;&#22269;&#19976;&#27597;&#23064;&#65306;&#22240;&#30123;&#24773;&#21516;&#20303;1&#24180;&#21322;&#65292;&#24555;&#30127;&#20102;_&#20964;&#20976;&#32593;&#35270;&#39057;_&#20964;&#20976;&#32593;1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" descr="서브배경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0" name="Group 3"/>
          <p:cNvGrpSpPr/>
          <p:nvPr/>
        </p:nvGrpSpPr>
        <p:grpSpPr bwMode="auto">
          <a:xfrm>
            <a:off x="1873250" y="0"/>
            <a:ext cx="7442200" cy="6475413"/>
            <a:chOff x="0" y="0"/>
            <a:chExt cx="7442200" cy="6475413"/>
          </a:xfrm>
        </p:grpSpPr>
        <p:pic>
          <p:nvPicPr>
            <p:cNvPr id="37895" name="Picture 39" descr="반짝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5775"/>
              <a:ext cx="6688138" cy="524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9" descr="빛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738" y="0"/>
              <a:ext cx="6875462" cy="6237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21" descr="파란빛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8538" y="0"/>
              <a:ext cx="6207125" cy="622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22" descr="빛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2663" y="0"/>
              <a:ext cx="6208712" cy="622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23" descr="빛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1141" y="0"/>
              <a:ext cx="5824537" cy="647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1" name="Picture 11" descr="빌딩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825" y="2565400"/>
            <a:ext cx="29400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" descr="컴퓨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3068638"/>
            <a:ext cx="29067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20" name="TextBox 71"/>
          <p:cNvSpPr txBox="1">
            <a:spLocks noChangeArrowheads="1"/>
          </p:cNvSpPr>
          <p:nvPr/>
        </p:nvSpPr>
        <p:spPr bwMode="auto">
          <a:xfrm>
            <a:off x="0" y="162591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latinLnBrk="1"/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第</a:t>
            </a:r>
            <a:r>
              <a:rPr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三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章  </a:t>
            </a:r>
            <a:r>
              <a:rPr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社会化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与自我意识</a:t>
            </a:r>
            <a:endParaRPr lang="zh-CN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隶书" panose="02010509060101010101" charset="-122"/>
            </a:endParaRPr>
          </a:p>
        </p:txBody>
      </p:sp>
      <p:sp>
        <p:nvSpPr>
          <p:cNvPr id="37894" name="Rectangle 13"/>
          <p:cNvSpPr>
            <a:spLocks noChangeArrowheads="1"/>
          </p:cNvSpPr>
          <p:nvPr/>
        </p:nvSpPr>
        <p:spPr bwMode="gray">
          <a:xfrm>
            <a:off x="4601211" y="4565650"/>
            <a:ext cx="3316605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500" b="1" dirty="0" smtClean="0">
                <a:ea typeface="仿宋" panose="02010609060101010101" pitchFamily="49" charset="-122"/>
              </a:rPr>
              <a:t>湖南警察学院  段 水莲</a:t>
            </a:r>
            <a:endParaRPr lang="zh-CN" altLang="en-US" sz="2500" b="1" dirty="0"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9358" y="3106420"/>
            <a:ext cx="247840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自我与文化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95925" y="111132"/>
            <a:ext cx="35687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SOCIAL </a:t>
            </a:r>
            <a:r>
              <a:rPr kumimoji="0" lang="en-US" altLang="zh-CN" sz="2400" b="1" i="0" u="none" strike="noStrike" kern="0" cap="none" spc="0" normalizeH="0" baseline="0" noProof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PSYCHOLOGY  </a:t>
            </a:r>
            <a:endParaRPr kumimoji="0" lang="zh-CN" altLang="zh-CN" sz="2400" b="1" i="0" u="none" strike="noStrike" kern="0" cap="none" spc="0" normalizeH="0" baseline="0" noProof="0" dirty="0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52445" y="2024380"/>
            <a:ext cx="4721225" cy="3349625"/>
            <a:chOff x="2051720" y="1557338"/>
            <a:chExt cx="3504585" cy="3349625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 bwMode="auto">
            <a:xfrm>
              <a:off x="2051720" y="2541744"/>
              <a:ext cx="432000" cy="432000"/>
            </a:xfrm>
            <a:prstGeom prst="ellipse">
              <a:avLst/>
            </a:prstGeom>
            <a:solidFill>
              <a:srgbClr val="CC6600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 bwMode="auto">
            <a:xfrm>
              <a:off x="2051720" y="3490263"/>
              <a:ext cx="432000" cy="432000"/>
            </a:xfrm>
            <a:prstGeom prst="ellipse">
              <a:avLst/>
            </a:prstGeom>
            <a:solidFill>
              <a:srgbClr val="7030A0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 bwMode="auto">
            <a:xfrm>
              <a:off x="2051720" y="4438783"/>
              <a:ext cx="432000" cy="432000"/>
            </a:xfrm>
            <a:prstGeom prst="ellipse">
              <a:avLst/>
            </a:prstGeom>
            <a:solidFill>
              <a:srgbClr val="3567D7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" name="组合 10"/>
            <p:cNvGrpSpPr/>
            <p:nvPr/>
          </p:nvGrpSpPr>
          <p:grpSpPr bwMode="auto">
            <a:xfrm>
              <a:off x="2820988" y="2506663"/>
              <a:ext cx="2735262" cy="503237"/>
              <a:chOff x="2915555" y="2828552"/>
              <a:chExt cx="3960000" cy="504000"/>
            </a:xfrm>
            <a:solidFill>
              <a:srgbClr val="CC6600"/>
            </a:solidFill>
          </p:grpSpPr>
          <p:sp>
            <p:nvSpPr>
              <p:cNvPr id="12" name="圆角矩形 11">
                <a:hlinkClick r:id="" action="ppaction://noaction"/>
              </p:cNvPr>
              <p:cNvSpPr/>
              <p:nvPr/>
            </p:nvSpPr>
            <p:spPr bwMode="auto">
              <a:xfrm>
                <a:off x="2915555" y="2828552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矩形 4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3655130" y="2895068"/>
                <a:ext cx="2541395" cy="36885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自我与文化</a:t>
                </a:r>
              </a:p>
            </p:txBody>
          </p:sp>
        </p:grpSp>
        <p:grpSp>
          <p:nvGrpSpPr>
            <p:cNvPr id="3" name="组合 7"/>
            <p:cNvGrpSpPr/>
            <p:nvPr/>
          </p:nvGrpSpPr>
          <p:grpSpPr bwMode="auto">
            <a:xfrm>
              <a:off x="2820464" y="1557338"/>
              <a:ext cx="2735841" cy="504825"/>
              <a:chOff x="2914797" y="1880033"/>
              <a:chExt cx="3960838" cy="504000"/>
            </a:xfrm>
            <a:solidFill>
              <a:srgbClr val="00B050"/>
            </a:solidFill>
          </p:grpSpPr>
          <p:sp>
            <p:nvSpPr>
              <p:cNvPr id="15" name="圆角矩形 14">
                <a:hlinkClick r:id="" action="ppaction://noaction"/>
                <a:hlinkHover r:id="" action="ppaction://noaction" highlightClick="1"/>
              </p:cNvPr>
              <p:cNvSpPr/>
              <p:nvPr/>
            </p:nvSpPr>
            <p:spPr bwMode="auto">
              <a:xfrm>
                <a:off x="2915555" y="1880033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矩形 5">
                <a:hlinkClick r:id="" action="ppaction://noaction"/>
                <a:hlinkHover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914797" y="1933286"/>
                <a:ext cx="3960838" cy="36769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sz="1800" b="1" dirty="0" smtClean="0">
                    <a:solidFill>
                      <a:schemeClr val="bg1"/>
                    </a:solidFill>
                    <a:sym typeface="+mn-ea"/>
                  </a:rPr>
                  <a:t>自我的相关理论研究</a:t>
                </a:r>
                <a:endParaRPr kumimoji="1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</p:grpSp>
        <p:grpSp>
          <p:nvGrpSpPr>
            <p:cNvPr id="4" name="组合 10"/>
            <p:cNvGrpSpPr/>
            <p:nvPr/>
          </p:nvGrpSpPr>
          <p:grpSpPr bwMode="auto">
            <a:xfrm>
              <a:off x="2820988" y="4403725"/>
              <a:ext cx="2735262" cy="503238"/>
              <a:chOff x="2915555" y="4725591"/>
              <a:chExt cx="3960000" cy="504000"/>
            </a:xfrm>
            <a:solidFill>
              <a:srgbClr val="3567D7"/>
            </a:solidFill>
          </p:grpSpPr>
          <p:sp>
            <p:nvSpPr>
              <p:cNvPr id="18" name="圆角矩形 17">
                <a:hlinkClick r:id="rId3" action="ppaction://hlinksldjump"/>
                <a:hlinkHover r:id="" action="ppaction://noaction" highlightClick="1"/>
              </p:cNvPr>
              <p:cNvSpPr/>
              <p:nvPr/>
            </p:nvSpPr>
            <p:spPr bwMode="auto">
              <a:xfrm>
                <a:off x="2915555" y="4725591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矩形 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409066" y="4809081"/>
                <a:ext cx="2787459" cy="36885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自我偏差</a:t>
                </a:r>
              </a:p>
            </p:txBody>
          </p:sp>
        </p:grpSp>
        <p:grpSp>
          <p:nvGrpSpPr>
            <p:cNvPr id="5" name="组合 13"/>
            <p:cNvGrpSpPr/>
            <p:nvPr/>
          </p:nvGrpSpPr>
          <p:grpSpPr bwMode="auto">
            <a:xfrm>
              <a:off x="2820988" y="3454400"/>
              <a:ext cx="2735262" cy="504825"/>
              <a:chOff x="2915555" y="3777071"/>
              <a:chExt cx="3960000" cy="504000"/>
            </a:xfrm>
            <a:solidFill>
              <a:srgbClr val="7030A0"/>
            </a:solidFill>
          </p:grpSpPr>
          <p:sp>
            <p:nvSpPr>
              <p:cNvPr id="21" name="圆角矩形 20">
                <a:hlinkClick r:id="" action="ppaction://noaction"/>
                <a:hlinkHover r:id="" action="ppaction://noaction" highlightClick="1"/>
              </p:cNvPr>
              <p:cNvSpPr/>
              <p:nvPr/>
            </p:nvSpPr>
            <p:spPr bwMode="auto">
              <a:xfrm>
                <a:off x="2915555" y="3777071"/>
                <a:ext cx="3960000" cy="504000"/>
              </a:xfrm>
              <a:prstGeom prst="roundRect">
                <a:avLst>
                  <a:gd name="adj" fmla="val 12446"/>
                </a:avLst>
              </a:prstGeom>
              <a:grpFill/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07950" dist="50800" dir="3600000" algn="ctr">
                  <a:srgbClr val="000000">
                    <a:alpha val="8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5080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矩形 7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3260177" y="3812573"/>
                <a:ext cx="3023122" cy="27256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与自我有关的若干概念</a:t>
                </a:r>
              </a:p>
            </p:txBody>
          </p:sp>
        </p:grpSp>
        <p:sp>
          <p:nvSpPr>
            <p:cNvPr id="23" name="椭圆 22"/>
            <p:cNvSpPr>
              <a:spLocks noChangeAspect="1"/>
            </p:cNvSpPr>
            <p:nvPr/>
          </p:nvSpPr>
          <p:spPr bwMode="auto">
            <a:xfrm>
              <a:off x="2051720" y="1593225"/>
              <a:ext cx="432000" cy="432000"/>
            </a:xfrm>
            <a:prstGeom prst="ellipse">
              <a:avLst/>
            </a:prstGeom>
            <a:solidFill>
              <a:srgbClr val="00B050"/>
            </a:solidFill>
            <a:ln w="25400">
              <a:noFill/>
            </a:ln>
            <a:effectLst>
              <a:outerShdw blurRad="107950" dist="50800" dir="3600000" algn="ctr">
                <a:srgbClr val="000000">
                  <a:alpha val="80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25400">
              <a:bevelT w="1016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</a:p>
          </p:txBody>
        </p:sp>
        <p:grpSp>
          <p:nvGrpSpPr>
            <p:cNvPr id="6" name="组合 23"/>
            <p:cNvGrpSpPr/>
            <p:nvPr/>
          </p:nvGrpSpPr>
          <p:grpSpPr bwMode="auto">
            <a:xfrm rot="-5400000">
              <a:off x="2516187" y="1647826"/>
              <a:ext cx="358775" cy="323850"/>
              <a:chOff x="813115" y="1513689"/>
              <a:chExt cx="540003" cy="357449"/>
            </a:xfrm>
            <a:solidFill>
              <a:srgbClr val="00B050"/>
            </a:solidFill>
          </p:grpSpPr>
          <p:sp>
            <p:nvSpPr>
              <p:cNvPr id="25" name="燕尾形 24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燕尾形 25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" name="组合 23"/>
            <p:cNvGrpSpPr/>
            <p:nvPr/>
          </p:nvGrpSpPr>
          <p:grpSpPr bwMode="auto">
            <a:xfrm rot="-5400000">
              <a:off x="2515394" y="2631637"/>
              <a:ext cx="360363" cy="323850"/>
              <a:chOff x="813115" y="1513689"/>
              <a:chExt cx="540003" cy="357449"/>
            </a:xfrm>
            <a:solidFill>
              <a:srgbClr val="CC6600"/>
            </a:solidFill>
          </p:grpSpPr>
          <p:sp>
            <p:nvSpPr>
              <p:cNvPr id="28" name="燕尾形 27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" name="燕尾形 28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1" name="组合 23"/>
            <p:cNvGrpSpPr/>
            <p:nvPr/>
          </p:nvGrpSpPr>
          <p:grpSpPr bwMode="auto">
            <a:xfrm rot="-5400000">
              <a:off x="2516187" y="3544888"/>
              <a:ext cx="358775" cy="323850"/>
              <a:chOff x="813115" y="1513689"/>
              <a:chExt cx="540003" cy="357449"/>
            </a:xfrm>
            <a:solidFill>
              <a:srgbClr val="7030A0"/>
            </a:solidFill>
          </p:grpSpPr>
          <p:sp>
            <p:nvSpPr>
              <p:cNvPr id="31" name="燕尾形 30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4" name="组合 23"/>
            <p:cNvGrpSpPr/>
            <p:nvPr/>
          </p:nvGrpSpPr>
          <p:grpSpPr bwMode="auto">
            <a:xfrm rot="-5400000">
              <a:off x="2515394" y="4493419"/>
              <a:ext cx="360362" cy="323850"/>
              <a:chOff x="813115" y="1513689"/>
              <a:chExt cx="540003" cy="357449"/>
            </a:xfrm>
            <a:solidFill>
              <a:srgbClr val="3567D7"/>
            </a:solidFill>
          </p:grpSpPr>
          <p:sp>
            <p:nvSpPr>
              <p:cNvPr id="34" name="燕尾形 33"/>
              <p:cNvSpPr/>
              <p:nvPr/>
            </p:nvSpPr>
            <p:spPr>
              <a:xfrm rot="5400000">
                <a:off x="939116" y="1457137"/>
                <a:ext cx="288001" cy="540002"/>
              </a:xfrm>
              <a:prstGeom prst="chevron">
                <a:avLst>
                  <a:gd name="adj" fmla="val 47895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 rot="5400000">
                <a:off x="939115" y="1387689"/>
                <a:ext cx="288001" cy="540002"/>
              </a:xfrm>
              <a:prstGeom prst="chevron">
                <a:avLst>
                  <a:gd name="adj" fmla="val 49111"/>
                </a:avLst>
              </a:prstGeom>
              <a:grpFill/>
              <a:ln w="3810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85" name="标题 2"/>
          <p:cNvSpPr txBox="1"/>
          <p:nvPr/>
        </p:nvSpPr>
        <p:spPr>
          <a:xfrm>
            <a:off x="7524750" y="1271588"/>
            <a:ext cx="1223963" cy="4365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胸外按压步骤</a:t>
            </a:r>
          </a:p>
        </p:txBody>
      </p:sp>
      <p:sp>
        <p:nvSpPr>
          <p:cNvPr id="50" name="矩形 49"/>
          <p:cNvSpPr/>
          <p:nvPr/>
        </p:nvSpPr>
        <p:spPr>
          <a:xfrm>
            <a:off x="2874115" y="767650"/>
            <a:ext cx="27574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第二节 内 容</a:t>
            </a:r>
            <a:endParaRPr kumimoji="0" lang="zh-CN" altLang="en-US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29" name="Picture 6" descr="14385227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2" y="1979722"/>
            <a:ext cx="2339752" cy="24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6096000" cy="715963"/>
          </a:xfrm>
        </p:spPr>
        <p:txBody>
          <a:bodyPr/>
          <a:lstStyle/>
          <a:p>
            <a:r>
              <a:rPr lang="zh-CN" altLang="en-US" dirty="0" smtClean="0"/>
              <a:t>二、自我与文化</a:t>
            </a:r>
          </a:p>
        </p:txBody>
      </p:sp>
      <p:sp>
        <p:nvSpPr>
          <p:cNvPr id="61449" name="Rectangle 15"/>
          <p:cNvSpPr>
            <a:spLocks noChangeArrowheads="1"/>
          </p:cNvSpPr>
          <p:nvPr/>
        </p:nvSpPr>
        <p:spPr bwMode="gray">
          <a:xfrm>
            <a:off x="3573145" y="6069013"/>
            <a:ext cx="2212975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dirty="0"/>
              <a:t>北山忍（</a:t>
            </a:r>
            <a:r>
              <a:rPr lang="en-US" altLang="zh-CN" dirty="0"/>
              <a:t>2003</a:t>
            </a:r>
            <a:r>
              <a:rPr lang="zh-CN" altLang="en-US" dirty="0"/>
              <a:t>年）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89856" y="1306475"/>
            <a:ext cx="2808287" cy="2807373"/>
            <a:chOff x="1389856" y="1306475"/>
            <a:chExt cx="2808287" cy="2807373"/>
          </a:xfrm>
        </p:grpSpPr>
        <p:grpSp>
          <p:nvGrpSpPr>
            <p:cNvPr id="2" name="组合 1"/>
            <p:cNvGrpSpPr/>
            <p:nvPr/>
          </p:nvGrpSpPr>
          <p:grpSpPr>
            <a:xfrm>
              <a:off x="1389856" y="1953260"/>
              <a:ext cx="2808287" cy="2160588"/>
              <a:chOff x="1389856" y="1953260"/>
              <a:chExt cx="2808287" cy="2160588"/>
            </a:xfrm>
          </p:grpSpPr>
          <p:sp>
            <p:nvSpPr>
              <p:cNvPr id="293894" name="Rectangle 6"/>
              <p:cNvSpPr>
                <a:spLocks noChangeArrowheads="1"/>
              </p:cNvSpPr>
              <p:nvPr/>
            </p:nvSpPr>
            <p:spPr bwMode="gray">
              <a:xfrm>
                <a:off x="1389856" y="1953260"/>
                <a:ext cx="2808287" cy="2160588"/>
              </a:xfrm>
              <a:prstGeom prst="rect">
                <a:avLst/>
              </a:prstGeom>
              <a:noFill/>
              <a:ln w="25400" algn="ctr">
                <a:solidFill>
                  <a:srgbClr val="333333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3895" name="Line 7"/>
              <p:cNvSpPr>
                <a:spLocks noChangeShapeType="1"/>
              </p:cNvSpPr>
              <p:nvPr/>
            </p:nvSpPr>
            <p:spPr bwMode="gray">
              <a:xfrm>
                <a:off x="2771774" y="1953419"/>
                <a:ext cx="0" cy="10795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774689" y="1306475"/>
              <a:ext cx="20377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对照</a:t>
              </a:r>
              <a:r>
                <a:rPr lang="zh-CN" alt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图片</a:t>
              </a:r>
              <a:endParaRPr lang="zh-CN" alt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67584" y="1521055"/>
            <a:ext cx="2038043" cy="2304316"/>
            <a:chOff x="5767584" y="1521055"/>
            <a:chExt cx="2038043" cy="2304316"/>
          </a:xfrm>
        </p:grpSpPr>
        <p:sp>
          <p:nvSpPr>
            <p:cNvPr id="293902" name="Rectangle 14"/>
            <p:cNvSpPr>
              <a:spLocks noChangeArrowheads="1"/>
            </p:cNvSpPr>
            <p:nvPr/>
          </p:nvSpPr>
          <p:spPr bwMode="gray">
            <a:xfrm>
              <a:off x="5862527" y="2241046"/>
              <a:ext cx="1943100" cy="1584325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767584" y="1521055"/>
              <a:ext cx="203773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试</a:t>
              </a:r>
              <a:r>
                <a:rPr lang="zh-CN" altLang="en-US" sz="36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验图片</a:t>
              </a:r>
              <a:endParaRPr lang="zh-CN" alt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43608" y="5085184"/>
            <a:ext cx="7478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思考：如果是你，你会怎么画？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39307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要求</a:t>
            </a:r>
            <a:r>
              <a:rPr lang="zh-CN" altLang="en-US" sz="2400" dirty="0" smtClean="0"/>
              <a:t>：请在试验图片中画一根与对照图片一样的线！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6096000" cy="715963"/>
          </a:xfrm>
        </p:spPr>
        <p:txBody>
          <a:bodyPr/>
          <a:lstStyle/>
          <a:p>
            <a:r>
              <a:rPr lang="zh-CN" altLang="en-US" dirty="0" smtClean="0"/>
              <a:t>二、自我与文化</a:t>
            </a: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gray">
          <a:xfrm>
            <a:off x="1363142" y="1775991"/>
            <a:ext cx="1943100" cy="15843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gray">
          <a:xfrm>
            <a:off x="2335010" y="1775991"/>
            <a:ext cx="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9390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06077" y="1772815"/>
            <a:ext cx="1943100" cy="1584325"/>
          </a:xfrm>
          <a:ln w="25400" cap="flat" algn="ctr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gray">
          <a:xfrm>
            <a:off x="5977106" y="1773133"/>
            <a:ext cx="635" cy="7886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1449" name="Rectangle 15"/>
          <p:cNvSpPr>
            <a:spLocks noChangeArrowheads="1"/>
          </p:cNvSpPr>
          <p:nvPr/>
        </p:nvSpPr>
        <p:spPr bwMode="gray">
          <a:xfrm>
            <a:off x="3173768" y="5940187"/>
            <a:ext cx="2826415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dirty="0" smtClean="0"/>
              <a:t>Markus &amp; Kitayama,1991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986280" y="4149080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独立性自我</a:t>
            </a:r>
            <a:endParaRPr lang="en-US" altLang="zh-CN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CN" altLang="en-US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（个体主义）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6016" y="4019118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依赖型自我</a:t>
            </a:r>
            <a:endParaRPr lang="en-US" altLang="zh-CN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（集体主义）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 animBg="1"/>
      <p:bldP spid="293901" grpId="0" animBg="1"/>
      <p:bldP spid="61449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838200"/>
            <a:ext cx="6558280" cy="43065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72590" y="5401310"/>
            <a:ext cx="57988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4000" b="1">
                <a:ln/>
                <a:solidFill>
                  <a:schemeClr val="accent4"/>
                </a:solidFill>
                <a:effectLst/>
              </a:rPr>
              <a:t>个人成就还是团队成就？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02" y="1592393"/>
            <a:ext cx="4752528" cy="7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9205"/>
            <a:ext cx="2962275" cy="43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97" y="2579954"/>
            <a:ext cx="48101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77" y="3688457"/>
            <a:ext cx="4416500" cy="74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07985"/>
            <a:ext cx="6096000" cy="715962"/>
          </a:xfrm>
        </p:spPr>
        <p:txBody>
          <a:bodyPr/>
          <a:lstStyle/>
          <a:p>
            <a:r>
              <a:rPr lang="zh-CN" altLang="en-US" sz="3200" b="0" i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全国疫情形势背后的文化思考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7" y="852458"/>
            <a:ext cx="3352357" cy="32062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3" y="2861598"/>
            <a:ext cx="3096344" cy="31787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55" y="3379470"/>
            <a:ext cx="2921635" cy="313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28" y="852458"/>
            <a:ext cx="3600400" cy="56577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" y="3293745"/>
            <a:ext cx="6282055" cy="32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65150"/>
            <a:ext cx="6381750" cy="272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-352425"/>
            <a:ext cx="4357688" cy="464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 descr="0.png"/>
          <p:cNvPicPr>
            <a:picLocks noChangeAspect="1"/>
          </p:cNvPicPr>
          <p:nvPr/>
        </p:nvPicPr>
        <p:blipFill>
          <a:blip r:embed="rId5">
            <a:lum bright="100000" contrast="94000"/>
          </a:blip>
          <a:stretch>
            <a:fillRect/>
          </a:stretch>
        </p:blipFill>
        <p:spPr>
          <a:xfrm>
            <a:off x="1184275" y="2527300"/>
            <a:ext cx="1635125" cy="150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 descr="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990600"/>
            <a:ext cx="1524000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 descr="1111_03.png"/>
          <p:cNvPicPr>
            <a:picLocks noChangeAspect="1"/>
          </p:cNvPicPr>
          <p:nvPr/>
        </p:nvPicPr>
        <p:blipFill>
          <a:blip r:embed="rId7"/>
          <a:srcRect l="25827"/>
          <a:stretch>
            <a:fillRect/>
          </a:stretch>
        </p:blipFill>
        <p:spPr>
          <a:xfrm>
            <a:off x="2514600" y="2651125"/>
            <a:ext cx="44196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铃声_一2746.wav">
            <a:hlinkClick r:id="" action="ppaction://media"/>
          </p:cNvPr>
          <p:cNvPicPr>
            <a:picLocks noRot="1" noChangeAspect="1"/>
          </p:cNvPicPr>
          <p:nvPr>
            <a:wavAudioFile r:embed="rId1" name="铃声_一首抒情的法语歌曲（法文）.wav"/>
          </p:nvPr>
        </p:nvPicPr>
        <p:blipFill>
          <a:blip r:embed="rId8"/>
          <a:stretch>
            <a:fillRect/>
          </a:stretch>
        </p:blipFill>
        <p:spPr>
          <a:xfrm>
            <a:off x="8839200" y="6892925"/>
            <a:ext cx="304800" cy="34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248400" y="5562600"/>
            <a:ext cx="22844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zh-CN" sz="3200" b="1" dirty="0">
                <a:solidFill>
                  <a:srgbClr val="FFFFFF"/>
                </a:solidFill>
                <a:latin typeface="造字工房悦黑演示版细体"/>
                <a:ea typeface="造字工房悦黑演示版细体"/>
              </a:rPr>
              <a:t>THANKS</a:t>
            </a:r>
            <a:r>
              <a:rPr lang="zh-CN" altLang="en-US" sz="3200" b="1" dirty="0">
                <a:solidFill>
                  <a:srgbClr val="FFFFFF"/>
                </a:solidFill>
                <a:latin typeface="造字工房悦黑演示版细体"/>
                <a:ea typeface="造字工房悦黑演示版细体"/>
              </a:rPr>
              <a:t>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4876800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敬请指导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4167 -0.00944 L 0.54392 -0.005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016TGp">
  <a:themeElements>
    <a:clrScheme name="F016TGp 3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1C40B2"/>
      </a:accent1>
      <a:accent2>
        <a:srgbClr val="E14A21"/>
      </a:accent2>
      <a:accent3>
        <a:srgbClr val="FFFFFF"/>
      </a:accent3>
      <a:accent4>
        <a:srgbClr val="2A2A2A"/>
      </a:accent4>
      <a:accent5>
        <a:srgbClr val="ABAFD5"/>
      </a:accent5>
      <a:accent6>
        <a:srgbClr val="CC421D"/>
      </a:accent6>
      <a:hlink>
        <a:srgbClr val="3392E9"/>
      </a:hlink>
      <a:folHlink>
        <a:srgbClr val="6544CE"/>
      </a:folHlink>
    </a:clrScheme>
    <a:fontScheme name="F016TGp">
      <a:majorFont>
        <a:latin typeface="黑体"/>
        <a:ea typeface="黑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F016TGp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191</Words>
  <Application>Microsoft Office PowerPoint</Application>
  <PresentationFormat>全屏显示(4:3)</PresentationFormat>
  <Paragraphs>29</Paragraphs>
  <Slides>9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Default Design</vt:lpstr>
      <vt:lpstr>1_Default Design</vt:lpstr>
      <vt:lpstr>2_Default Design</vt:lpstr>
      <vt:lpstr>3_Default Design</vt:lpstr>
      <vt:lpstr>F016TGp</vt:lpstr>
      <vt:lpstr>PowerPoint 演示文稿</vt:lpstr>
      <vt:lpstr>PowerPoint 演示文稿</vt:lpstr>
      <vt:lpstr>二、自我与文化</vt:lpstr>
      <vt:lpstr>二、自我与文化</vt:lpstr>
      <vt:lpstr>PowerPoint 演示文稿</vt:lpstr>
      <vt:lpstr>PowerPoint 演示文稿</vt:lpstr>
      <vt:lpstr>全国疫情形势背后的文化思考</vt:lpstr>
      <vt:lpstr>PowerPoint 演示文稿</vt:lpstr>
      <vt:lpstr>PowerPoint 演示文稿</vt:lpstr>
    </vt:vector>
  </TitlesOfParts>
  <Company>Tsingtao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社会态度</dc:title>
  <dc:creator>Z.J. Zhao</dc:creator>
  <cp:lastModifiedBy>Microsoft</cp:lastModifiedBy>
  <cp:revision>159</cp:revision>
  <dcterms:created xsi:type="dcterms:W3CDTF">2009-11-10T08:54:00Z</dcterms:created>
  <dcterms:modified xsi:type="dcterms:W3CDTF">2020-08-15T04:49:19Z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