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2" r:id="rId6"/>
    <p:sldId id="264" r:id="rId7"/>
    <p:sldId id="263" r:id="rId8"/>
    <p:sldId id="279" r:id="rId9"/>
    <p:sldId id="259" r:id="rId10"/>
    <p:sldId id="369" r:id="rId11"/>
    <p:sldId id="345" r:id="rId12"/>
    <p:sldId id="284" r:id="rId13"/>
    <p:sldId id="289" r:id="rId14"/>
    <p:sldId id="285" r:id="rId15"/>
    <p:sldId id="342" r:id="rId16"/>
    <p:sldId id="286" r:id="rId17"/>
    <p:sldId id="344" r:id="rId18"/>
    <p:sldId id="307" r:id="rId19"/>
    <p:sldId id="308" r:id="rId20"/>
    <p:sldId id="346" r:id="rId21"/>
    <p:sldId id="370" r:id="rId22"/>
    <p:sldId id="348" r:id="rId23"/>
    <p:sldId id="293" r:id="rId24"/>
    <p:sldId id="318" r:id="rId25"/>
    <p:sldId id="349" r:id="rId26"/>
    <p:sldId id="350" r:id="rId27"/>
    <p:sldId id="260" r:id="rId28"/>
    <p:sldId id="294" r:id="rId29"/>
    <p:sldId id="295" r:id="rId30"/>
    <p:sldId id="297" r:id="rId31"/>
    <p:sldId id="334" r:id="rId32"/>
    <p:sldId id="335" r:id="rId33"/>
    <p:sldId id="336" r:id="rId34"/>
    <p:sldId id="278" r:id="rId35"/>
  </p:sldIdLst>
  <p:sldSz cx="9144000" cy="5143500" type="screen16x9"/>
  <p:notesSz cx="6858000" cy="9144000"/>
  <p:custShowLst>
    <p:custShow name="自定义放映 1" id="0">
      <p:sldLst>
        <p:sld r:id="rId3"/>
        <p:sld r:id="rId4"/>
        <p:sld r:id="rId5"/>
        <p:sld r:id="rId6"/>
        <p:sld r:id="rId7"/>
        <p:sld r:id="rId8"/>
        <p:sld r:id="rId7"/>
        <p:sld r:id="rId9"/>
        <p:sld r:id="rId10"/>
        <p:sld r:id="rId13"/>
        <p:sld r:id="rId14"/>
        <p:sld r:id="rId15"/>
        <p:sld r:id="rId24"/>
        <p:sld r:id="rId17"/>
        <p:sld r:id="rId28"/>
        <p:sld r:id="rId29"/>
        <p:sld r:id="rId30"/>
        <p:sld r:id="rId31"/>
        <p:sld r:id="rId19"/>
        <p:sld r:id="rId20"/>
        <p:sld r:id="rId35"/>
      </p:sldLst>
    </p:custShow>
  </p:custShowLst>
  <p:defaultTextStyle>
    <a:defPPr>
      <a:defRPr lang="zh-CN"/>
    </a:defPPr>
    <a:lvl1pPr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indent="457200"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ENGXI ZENG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58" y="82"/>
      </p:cViewPr>
      <p:guideLst>
        <p:guide orient="horz" pos="1577"/>
        <p:guide pos="292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commentAuthors" Target="commentAuthors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#1">
  <dgm:title val=""/>
  <dgm:desc val=""/>
  <dgm:catLst>
    <dgm:cat type="accent5" pri="11200"/>
  </dgm:catLst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AF6032-293D-4ADC-AEF1-2470DDCD8D31}" type="doc">
      <dgm:prSet loTypeId="urn:microsoft.com/office/officeart/2005/8/layout/process1" loCatId="process" qsTypeId="urn:microsoft.com/office/officeart/2005/8/quickstyle/simple2#1" qsCatId="simple" csTypeId="urn:microsoft.com/office/officeart/2005/8/colors/accent5_2#1" csCatId="accent5" phldr="1"/>
      <dgm:spPr/>
    </dgm:pt>
    <dgm:pt modelId="{A520373A-A843-4E34-B4C6-8268ACE03475}">
      <dgm:prSet phldrT="[文本]"/>
      <dgm:spPr/>
      <dgm:t>
        <a:bodyPr/>
        <a:lstStyle/>
        <a:p>
          <a:r>
            <a:rPr lang="zh-CN" altLang="en-US" dirty="0"/>
            <a:t>学技术</a:t>
          </a:r>
        </a:p>
      </dgm:t>
    </dgm:pt>
    <dgm:pt modelId="{BE5B2B6D-50EF-4A41-ADC4-B9ADC5346D9F}" cxnId="{0A62FB1A-D9FB-4362-A305-28E2B6040E47}" type="parTrans">
      <dgm:prSet/>
      <dgm:spPr/>
      <dgm:t>
        <a:bodyPr/>
        <a:lstStyle/>
        <a:p>
          <a:endParaRPr lang="zh-CN" altLang="en-US"/>
        </a:p>
      </dgm:t>
    </dgm:pt>
    <dgm:pt modelId="{F5C95DEC-3FAE-4D0C-AFC0-BF1FEEF44DC6}" cxnId="{0A62FB1A-D9FB-4362-A305-28E2B6040E47}" type="sibTrans">
      <dgm:prSet/>
      <dgm:spPr/>
      <dgm:t>
        <a:bodyPr/>
        <a:lstStyle/>
        <a:p>
          <a:endParaRPr lang="zh-CN" altLang="en-US"/>
        </a:p>
      </dgm:t>
    </dgm:pt>
    <dgm:pt modelId="{7A172D44-C827-4825-9DB7-3935F13C31E9}">
      <dgm:prSet phldrT="[文本]"/>
      <dgm:spPr/>
      <dgm:t>
        <a:bodyPr/>
        <a:lstStyle/>
        <a:p>
          <a:r>
            <a:rPr lang="zh-CN" altLang="en-US" dirty="0"/>
            <a:t>形技能</a:t>
          </a:r>
        </a:p>
      </dgm:t>
    </dgm:pt>
    <dgm:pt modelId="{79CE03E0-2041-42F7-87E1-F8D9114AB419}" cxnId="{40950EEE-6393-4F53-AE9F-42F51510A9A1}" type="parTrans">
      <dgm:prSet/>
      <dgm:spPr/>
      <dgm:t>
        <a:bodyPr/>
        <a:lstStyle/>
        <a:p>
          <a:endParaRPr lang="zh-CN" altLang="en-US"/>
        </a:p>
      </dgm:t>
    </dgm:pt>
    <dgm:pt modelId="{776DCED1-2AAB-4E1C-8621-ED0192124D1B}" cxnId="{40950EEE-6393-4F53-AE9F-42F51510A9A1}" type="sibTrans">
      <dgm:prSet/>
      <dgm:spPr/>
      <dgm:t>
        <a:bodyPr/>
        <a:lstStyle/>
        <a:p>
          <a:endParaRPr lang="zh-CN" altLang="en-US"/>
        </a:p>
      </dgm:t>
    </dgm:pt>
    <dgm:pt modelId="{3FA6D0A6-7153-4876-9C6A-ADC0DA33C5CE}">
      <dgm:prSet phldrT="[文本]"/>
      <dgm:spPr/>
      <dgm:t>
        <a:bodyPr/>
        <a:lstStyle/>
        <a:p>
          <a:r>
            <a:rPr lang="zh-CN" altLang="en-US" dirty="0"/>
            <a:t>育精神</a:t>
          </a:r>
        </a:p>
      </dgm:t>
    </dgm:pt>
    <dgm:pt modelId="{9E6F926E-E8AE-4938-A47C-AEAC1D988466}" cxnId="{6988D2A8-FDA6-4F20-8E92-99BA47FCC1B1}" type="parTrans">
      <dgm:prSet/>
      <dgm:spPr/>
      <dgm:t>
        <a:bodyPr/>
        <a:lstStyle/>
        <a:p>
          <a:endParaRPr lang="zh-CN" altLang="en-US"/>
        </a:p>
      </dgm:t>
    </dgm:pt>
    <dgm:pt modelId="{B0A85527-C46C-4B09-AD1B-33950EF7D98F}" cxnId="{6988D2A8-FDA6-4F20-8E92-99BA47FCC1B1}" type="sibTrans">
      <dgm:prSet/>
      <dgm:spPr/>
      <dgm:t>
        <a:bodyPr/>
        <a:lstStyle/>
        <a:p>
          <a:endParaRPr lang="zh-CN" altLang="en-US"/>
        </a:p>
      </dgm:t>
    </dgm:pt>
    <dgm:pt modelId="{A53E5738-5797-4635-BBCC-D3A3F48302D8}">
      <dgm:prSet/>
      <dgm:spPr/>
      <dgm:t>
        <a:bodyPr/>
        <a:lstStyle/>
        <a:p>
          <a:r>
            <a:rPr lang="zh-CN" altLang="en-US" dirty="0"/>
            <a:t>有担当</a:t>
          </a:r>
        </a:p>
      </dgm:t>
    </dgm:pt>
    <dgm:pt modelId="{6B8DEC72-AB5F-47C3-86C7-811328189E98}" cxnId="{8A79C82D-E1BA-4CE2-8927-EA00AC9834A3}" type="parTrans">
      <dgm:prSet/>
      <dgm:spPr/>
      <dgm:t>
        <a:bodyPr/>
        <a:lstStyle/>
        <a:p>
          <a:endParaRPr lang="zh-CN" altLang="en-US"/>
        </a:p>
      </dgm:t>
    </dgm:pt>
    <dgm:pt modelId="{D2A8FBB0-78FE-402B-96A5-977B79CF79D7}" cxnId="{8A79C82D-E1BA-4CE2-8927-EA00AC9834A3}" type="sibTrans">
      <dgm:prSet/>
      <dgm:spPr/>
      <dgm:t>
        <a:bodyPr/>
        <a:lstStyle/>
        <a:p>
          <a:endParaRPr lang="zh-CN" altLang="en-US"/>
        </a:p>
      </dgm:t>
    </dgm:pt>
    <dgm:pt modelId="{053F9390-967D-45DD-B567-BB1B651BE70E}" type="pres">
      <dgm:prSet presAssocID="{84AF6032-293D-4ADC-AEF1-2470DDCD8D31}" presName="Name0" presStyleCnt="0">
        <dgm:presLayoutVars>
          <dgm:dir/>
          <dgm:resizeHandles val="exact"/>
        </dgm:presLayoutVars>
      </dgm:prSet>
      <dgm:spPr/>
    </dgm:pt>
    <dgm:pt modelId="{A60FB97D-E182-4FB6-A24A-AA979031AF0E}" type="pres">
      <dgm:prSet presAssocID="{A520373A-A843-4E34-B4C6-8268ACE03475}" presName="node" presStyleLbl="node1" presStyleIdx="0" presStyleCnt="4">
        <dgm:presLayoutVars>
          <dgm:bulletEnabled val="1"/>
        </dgm:presLayoutVars>
      </dgm:prSet>
      <dgm:spPr/>
    </dgm:pt>
    <dgm:pt modelId="{3DFA93FB-A61D-4C67-8D3F-8B977ACBE37C}" type="pres">
      <dgm:prSet presAssocID="{F5C95DEC-3FAE-4D0C-AFC0-BF1FEEF44DC6}" presName="sibTrans" presStyleLbl="sibTrans2D1" presStyleIdx="0" presStyleCnt="3"/>
      <dgm:spPr/>
    </dgm:pt>
    <dgm:pt modelId="{E83A5CC5-38A4-42D0-8073-F88914DE3454}" type="pres">
      <dgm:prSet presAssocID="{F5C95DEC-3FAE-4D0C-AFC0-BF1FEEF44DC6}" presName="connectorText" presStyleLbl="sibTrans2D1" presStyleIdx="0" presStyleCnt="3"/>
      <dgm:spPr/>
    </dgm:pt>
    <dgm:pt modelId="{F7F24EE1-A487-4AB0-BB2D-3FF3187102B1}" type="pres">
      <dgm:prSet presAssocID="{7A172D44-C827-4825-9DB7-3935F13C31E9}" presName="node" presStyleLbl="node1" presStyleIdx="1" presStyleCnt="4">
        <dgm:presLayoutVars>
          <dgm:bulletEnabled val="1"/>
        </dgm:presLayoutVars>
      </dgm:prSet>
      <dgm:spPr/>
    </dgm:pt>
    <dgm:pt modelId="{A0B189BD-82AC-4070-B439-A5DB7DDBCC2A}" type="pres">
      <dgm:prSet presAssocID="{776DCED1-2AAB-4E1C-8621-ED0192124D1B}" presName="sibTrans" presStyleLbl="sibTrans2D1" presStyleIdx="1" presStyleCnt="3"/>
      <dgm:spPr/>
    </dgm:pt>
    <dgm:pt modelId="{CAD286FA-F7D9-44E3-A49B-3CBF71035641}" type="pres">
      <dgm:prSet presAssocID="{776DCED1-2AAB-4E1C-8621-ED0192124D1B}" presName="connectorText" presStyleLbl="sibTrans2D1" presStyleIdx="1" presStyleCnt="3"/>
      <dgm:spPr/>
    </dgm:pt>
    <dgm:pt modelId="{98351EF4-4368-4279-8D45-D1BDCCA3DE76}" type="pres">
      <dgm:prSet presAssocID="{3FA6D0A6-7153-4876-9C6A-ADC0DA33C5CE}" presName="node" presStyleLbl="node1" presStyleIdx="2" presStyleCnt="4">
        <dgm:presLayoutVars>
          <dgm:bulletEnabled val="1"/>
        </dgm:presLayoutVars>
      </dgm:prSet>
      <dgm:spPr/>
    </dgm:pt>
    <dgm:pt modelId="{E4C7B630-4479-4A0F-8FAB-C17DBAEED204}" type="pres">
      <dgm:prSet presAssocID="{B0A85527-C46C-4B09-AD1B-33950EF7D98F}" presName="sibTrans" presStyleLbl="sibTrans2D1" presStyleIdx="2" presStyleCnt="3"/>
      <dgm:spPr/>
    </dgm:pt>
    <dgm:pt modelId="{10846847-22C8-4D68-9A8B-F661F04497E2}" type="pres">
      <dgm:prSet presAssocID="{B0A85527-C46C-4B09-AD1B-33950EF7D98F}" presName="connectorText" presStyleLbl="sibTrans2D1" presStyleIdx="2" presStyleCnt="3"/>
      <dgm:spPr/>
    </dgm:pt>
    <dgm:pt modelId="{05FE94F2-79FB-4789-9116-0945D92EE273}" type="pres">
      <dgm:prSet presAssocID="{A53E5738-5797-4635-BBCC-D3A3F48302D8}" presName="node" presStyleLbl="node1" presStyleIdx="3" presStyleCnt="4">
        <dgm:presLayoutVars>
          <dgm:bulletEnabled val="1"/>
        </dgm:presLayoutVars>
      </dgm:prSet>
      <dgm:spPr/>
    </dgm:pt>
  </dgm:ptLst>
  <dgm:cxnLst>
    <dgm:cxn modelId="{99BD9507-71C7-4AB9-A9F2-7C3B1DA4F39D}" type="presOf" srcId="{3FA6D0A6-7153-4876-9C6A-ADC0DA33C5CE}" destId="{98351EF4-4368-4279-8D45-D1BDCCA3DE76}" srcOrd="0" destOrd="0" presId="urn:microsoft.com/office/officeart/2005/8/layout/process1"/>
    <dgm:cxn modelId="{0A62FB1A-D9FB-4362-A305-28E2B6040E47}" srcId="{84AF6032-293D-4ADC-AEF1-2470DDCD8D31}" destId="{A520373A-A843-4E34-B4C6-8268ACE03475}" srcOrd="0" destOrd="0" parTransId="{BE5B2B6D-50EF-4A41-ADC4-B9ADC5346D9F}" sibTransId="{F5C95DEC-3FAE-4D0C-AFC0-BF1FEEF44DC6}"/>
    <dgm:cxn modelId="{5D56F926-B512-434D-AF0B-D6762C334774}" type="presOf" srcId="{F5C95DEC-3FAE-4D0C-AFC0-BF1FEEF44DC6}" destId="{E83A5CC5-38A4-42D0-8073-F88914DE3454}" srcOrd="1" destOrd="0" presId="urn:microsoft.com/office/officeart/2005/8/layout/process1"/>
    <dgm:cxn modelId="{8A79C82D-E1BA-4CE2-8927-EA00AC9834A3}" srcId="{84AF6032-293D-4ADC-AEF1-2470DDCD8D31}" destId="{A53E5738-5797-4635-BBCC-D3A3F48302D8}" srcOrd="3" destOrd="0" parTransId="{6B8DEC72-AB5F-47C3-86C7-811328189E98}" sibTransId="{D2A8FBB0-78FE-402B-96A5-977B79CF79D7}"/>
    <dgm:cxn modelId="{D630D140-1DC8-42B1-8D8A-44A5DAE12B9E}" type="presOf" srcId="{84AF6032-293D-4ADC-AEF1-2470DDCD8D31}" destId="{053F9390-967D-45DD-B567-BB1B651BE70E}" srcOrd="0" destOrd="0" presId="urn:microsoft.com/office/officeart/2005/8/layout/process1"/>
    <dgm:cxn modelId="{6FBB065C-5EEA-416C-B78B-55FDD3598930}" type="presOf" srcId="{776DCED1-2AAB-4E1C-8621-ED0192124D1B}" destId="{CAD286FA-F7D9-44E3-A49B-3CBF71035641}" srcOrd="1" destOrd="0" presId="urn:microsoft.com/office/officeart/2005/8/layout/process1"/>
    <dgm:cxn modelId="{FE883C5F-66C3-4F42-8E42-A79905D8D1CF}" type="presOf" srcId="{7A172D44-C827-4825-9DB7-3935F13C31E9}" destId="{F7F24EE1-A487-4AB0-BB2D-3FF3187102B1}" srcOrd="0" destOrd="0" presId="urn:microsoft.com/office/officeart/2005/8/layout/process1"/>
    <dgm:cxn modelId="{FAFDD282-23E9-41AF-AE7A-F2B6AFCF2E31}" type="presOf" srcId="{A53E5738-5797-4635-BBCC-D3A3F48302D8}" destId="{05FE94F2-79FB-4789-9116-0945D92EE273}" srcOrd="0" destOrd="0" presId="urn:microsoft.com/office/officeart/2005/8/layout/process1"/>
    <dgm:cxn modelId="{DC2BBB8A-F1E2-48AD-B411-A6D7497613FC}" type="presOf" srcId="{F5C95DEC-3FAE-4D0C-AFC0-BF1FEEF44DC6}" destId="{3DFA93FB-A61D-4C67-8D3F-8B977ACBE37C}" srcOrd="0" destOrd="0" presId="urn:microsoft.com/office/officeart/2005/8/layout/process1"/>
    <dgm:cxn modelId="{3ADF9996-8F0A-44E7-8808-7012BCB7CE74}" type="presOf" srcId="{B0A85527-C46C-4B09-AD1B-33950EF7D98F}" destId="{E4C7B630-4479-4A0F-8FAB-C17DBAEED204}" srcOrd="0" destOrd="0" presId="urn:microsoft.com/office/officeart/2005/8/layout/process1"/>
    <dgm:cxn modelId="{6988D2A8-FDA6-4F20-8E92-99BA47FCC1B1}" srcId="{84AF6032-293D-4ADC-AEF1-2470DDCD8D31}" destId="{3FA6D0A6-7153-4876-9C6A-ADC0DA33C5CE}" srcOrd="2" destOrd="0" parTransId="{9E6F926E-E8AE-4938-A47C-AEAC1D988466}" sibTransId="{B0A85527-C46C-4B09-AD1B-33950EF7D98F}"/>
    <dgm:cxn modelId="{4F4CFDB9-7C47-496D-A746-760E4E45BD6B}" type="presOf" srcId="{A520373A-A843-4E34-B4C6-8268ACE03475}" destId="{A60FB97D-E182-4FB6-A24A-AA979031AF0E}" srcOrd="0" destOrd="0" presId="urn:microsoft.com/office/officeart/2005/8/layout/process1"/>
    <dgm:cxn modelId="{543E0BEA-8B53-462F-8F21-FD0770144589}" type="presOf" srcId="{B0A85527-C46C-4B09-AD1B-33950EF7D98F}" destId="{10846847-22C8-4D68-9A8B-F661F04497E2}" srcOrd="1" destOrd="0" presId="urn:microsoft.com/office/officeart/2005/8/layout/process1"/>
    <dgm:cxn modelId="{40950EEE-6393-4F53-AE9F-42F51510A9A1}" srcId="{84AF6032-293D-4ADC-AEF1-2470DDCD8D31}" destId="{7A172D44-C827-4825-9DB7-3935F13C31E9}" srcOrd="1" destOrd="0" parTransId="{79CE03E0-2041-42F7-87E1-F8D9114AB419}" sibTransId="{776DCED1-2AAB-4E1C-8621-ED0192124D1B}"/>
    <dgm:cxn modelId="{47EE3BEE-8788-4FA5-9ED8-73F192E3D377}" type="presOf" srcId="{776DCED1-2AAB-4E1C-8621-ED0192124D1B}" destId="{A0B189BD-82AC-4070-B439-A5DB7DDBCC2A}" srcOrd="0" destOrd="0" presId="urn:microsoft.com/office/officeart/2005/8/layout/process1"/>
    <dgm:cxn modelId="{0BE72FF8-518A-49A6-92E1-3B1455FE7B32}" type="presParOf" srcId="{053F9390-967D-45DD-B567-BB1B651BE70E}" destId="{A60FB97D-E182-4FB6-A24A-AA979031AF0E}" srcOrd="0" destOrd="0" presId="urn:microsoft.com/office/officeart/2005/8/layout/process1"/>
    <dgm:cxn modelId="{3FF86FFB-9DB4-432A-B200-F16C563C4444}" type="presParOf" srcId="{053F9390-967D-45DD-B567-BB1B651BE70E}" destId="{3DFA93FB-A61D-4C67-8D3F-8B977ACBE37C}" srcOrd="1" destOrd="0" presId="urn:microsoft.com/office/officeart/2005/8/layout/process1"/>
    <dgm:cxn modelId="{3EE2C272-757E-4FC3-9430-D92B7A1CC54B}" type="presParOf" srcId="{3DFA93FB-A61D-4C67-8D3F-8B977ACBE37C}" destId="{E83A5CC5-38A4-42D0-8073-F88914DE3454}" srcOrd="0" destOrd="0" presId="urn:microsoft.com/office/officeart/2005/8/layout/process1"/>
    <dgm:cxn modelId="{412ED571-1663-4864-8FA4-83018D298634}" type="presParOf" srcId="{053F9390-967D-45DD-B567-BB1B651BE70E}" destId="{F7F24EE1-A487-4AB0-BB2D-3FF3187102B1}" srcOrd="2" destOrd="0" presId="urn:microsoft.com/office/officeart/2005/8/layout/process1"/>
    <dgm:cxn modelId="{C9C81140-A51C-4360-8634-85EBCE2A26B7}" type="presParOf" srcId="{053F9390-967D-45DD-B567-BB1B651BE70E}" destId="{A0B189BD-82AC-4070-B439-A5DB7DDBCC2A}" srcOrd="3" destOrd="0" presId="urn:microsoft.com/office/officeart/2005/8/layout/process1"/>
    <dgm:cxn modelId="{9537D36C-9D02-4B4D-B68A-78A985E47FDC}" type="presParOf" srcId="{A0B189BD-82AC-4070-B439-A5DB7DDBCC2A}" destId="{CAD286FA-F7D9-44E3-A49B-3CBF71035641}" srcOrd="0" destOrd="0" presId="urn:microsoft.com/office/officeart/2005/8/layout/process1"/>
    <dgm:cxn modelId="{CDBC7087-635F-4A20-A4C0-BFA2A46DD9D8}" type="presParOf" srcId="{053F9390-967D-45DD-B567-BB1B651BE70E}" destId="{98351EF4-4368-4279-8D45-D1BDCCA3DE76}" srcOrd="4" destOrd="0" presId="urn:microsoft.com/office/officeart/2005/8/layout/process1"/>
    <dgm:cxn modelId="{DEF84A60-040A-4BD8-8D36-CDC2D54FEDCB}" type="presParOf" srcId="{053F9390-967D-45DD-B567-BB1B651BE70E}" destId="{E4C7B630-4479-4A0F-8FAB-C17DBAEED204}" srcOrd="5" destOrd="0" presId="urn:microsoft.com/office/officeart/2005/8/layout/process1"/>
    <dgm:cxn modelId="{87058222-B995-4C8C-B8BB-C69512DAB713}" type="presParOf" srcId="{E4C7B630-4479-4A0F-8FAB-C17DBAEED204}" destId="{10846847-22C8-4D68-9A8B-F661F04497E2}" srcOrd="0" destOrd="0" presId="urn:microsoft.com/office/officeart/2005/8/layout/process1"/>
    <dgm:cxn modelId="{E9C0E6CF-88B9-4F59-B52B-BFC7BC389C4E}" type="presParOf" srcId="{053F9390-967D-45DD-B567-BB1B651BE70E}" destId="{05FE94F2-79FB-4789-9116-0945D92EE27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FB97D-E182-4FB6-A24A-AA979031AF0E}">
      <dsp:nvSpPr>
        <dsp:cNvPr id="0" name=""/>
        <dsp:cNvSpPr/>
      </dsp:nvSpPr>
      <dsp:spPr bwMode="white">
        <a:xfrm>
          <a:off x="1981" y="309365"/>
          <a:ext cx="866386" cy="51983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学技术</a:t>
          </a:r>
        </a:p>
      </dsp:txBody>
      <dsp:txXfrm>
        <a:off x="17206" y="324590"/>
        <a:ext cx="835936" cy="489382"/>
      </dsp:txXfrm>
    </dsp:sp>
    <dsp:sp modelId="{3DFA93FB-A61D-4C67-8D3F-8B977ACBE37C}">
      <dsp:nvSpPr>
        <dsp:cNvPr id="0" name=""/>
        <dsp:cNvSpPr/>
      </dsp:nvSpPr>
      <dsp:spPr bwMode="white">
        <a:xfrm>
          <a:off x="955006" y="461849"/>
          <a:ext cx="183673" cy="2148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900" kern="1200"/>
        </a:p>
      </dsp:txBody>
      <dsp:txXfrm>
        <a:off x="955006" y="504822"/>
        <a:ext cx="128571" cy="128917"/>
      </dsp:txXfrm>
    </dsp:sp>
    <dsp:sp modelId="{F7F24EE1-A487-4AB0-BB2D-3FF3187102B1}">
      <dsp:nvSpPr>
        <dsp:cNvPr id="0" name=""/>
        <dsp:cNvSpPr/>
      </dsp:nvSpPr>
      <dsp:spPr bwMode="white">
        <a:xfrm>
          <a:off x="1214922" y="309365"/>
          <a:ext cx="866386" cy="51983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形技能</a:t>
          </a:r>
        </a:p>
      </dsp:txBody>
      <dsp:txXfrm>
        <a:off x="1230147" y="324590"/>
        <a:ext cx="835936" cy="489382"/>
      </dsp:txXfrm>
    </dsp:sp>
    <dsp:sp modelId="{A0B189BD-82AC-4070-B439-A5DB7DDBCC2A}">
      <dsp:nvSpPr>
        <dsp:cNvPr id="0" name=""/>
        <dsp:cNvSpPr/>
      </dsp:nvSpPr>
      <dsp:spPr bwMode="white">
        <a:xfrm>
          <a:off x="2167948" y="461849"/>
          <a:ext cx="183673" cy="2148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900" kern="1200"/>
        </a:p>
      </dsp:txBody>
      <dsp:txXfrm>
        <a:off x="2167948" y="504822"/>
        <a:ext cx="128571" cy="128917"/>
      </dsp:txXfrm>
    </dsp:sp>
    <dsp:sp modelId="{98351EF4-4368-4279-8D45-D1BDCCA3DE76}">
      <dsp:nvSpPr>
        <dsp:cNvPr id="0" name=""/>
        <dsp:cNvSpPr/>
      </dsp:nvSpPr>
      <dsp:spPr bwMode="white">
        <a:xfrm>
          <a:off x="2427864" y="309365"/>
          <a:ext cx="866386" cy="51983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育精神</a:t>
          </a:r>
        </a:p>
      </dsp:txBody>
      <dsp:txXfrm>
        <a:off x="2443089" y="324590"/>
        <a:ext cx="835936" cy="489382"/>
      </dsp:txXfrm>
    </dsp:sp>
    <dsp:sp modelId="{E4C7B630-4479-4A0F-8FAB-C17DBAEED204}">
      <dsp:nvSpPr>
        <dsp:cNvPr id="0" name=""/>
        <dsp:cNvSpPr/>
      </dsp:nvSpPr>
      <dsp:spPr bwMode="white">
        <a:xfrm>
          <a:off x="3380889" y="461849"/>
          <a:ext cx="183673" cy="2148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900" kern="1200"/>
        </a:p>
      </dsp:txBody>
      <dsp:txXfrm>
        <a:off x="3380889" y="504822"/>
        <a:ext cx="128571" cy="128917"/>
      </dsp:txXfrm>
    </dsp:sp>
    <dsp:sp modelId="{05FE94F2-79FB-4789-9116-0945D92EE273}">
      <dsp:nvSpPr>
        <dsp:cNvPr id="0" name=""/>
        <dsp:cNvSpPr/>
      </dsp:nvSpPr>
      <dsp:spPr bwMode="white">
        <a:xfrm>
          <a:off x="3640805" y="309365"/>
          <a:ext cx="866386" cy="51983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有担当</a:t>
          </a:r>
        </a:p>
      </dsp:txBody>
      <dsp:txXfrm>
        <a:off x="3656030" y="324590"/>
        <a:ext cx="835936" cy="489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D2F76-3A00-44BD-8C46-2D131DE1F616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2C41F-E899-45E5-A641-F6B512B64C0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B308B-C8F4-43DE-A293-E2F9DBD76BF2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DC11A-E58C-4571-A50B-F9BB9FB935E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7960C-DD73-43BB-BC37-0E1044AEA5A7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1E85F-A214-4F90-AAF0-6C71CC0AD97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67B29-A0C3-4D0D-8495-D3249F463BCA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160D8-DCB0-4B37-87E3-06BB0A1BF20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2F0C2-FF75-4B6E-A405-DF8F48979C19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97184-70FC-40A6-9CAC-99FD32C8472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/>
          <p:nvPr userDrawn="1"/>
        </p:nvSpPr>
        <p:spPr>
          <a:xfrm>
            <a:off x="7169150" y="4805363"/>
            <a:ext cx="776288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PPT</a:t>
            </a:r>
            <a:r>
              <a:rPr lang="zh-CN" altLang="en-US" sz="100" kern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模板下载：</a:t>
            </a:r>
            <a:r>
              <a:rPr lang="en-US" altLang="zh-CN" sz="100" kern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www.1ppt.com/moban/     </a:t>
            </a:r>
            <a:r>
              <a:rPr lang="zh-CN" altLang="en-US" sz="100" kern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行业</a:t>
            </a:r>
            <a:r>
              <a:rPr lang="en-US" altLang="zh-CN" sz="100" kern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PPT</a:t>
            </a:r>
            <a:r>
              <a:rPr lang="zh-CN" altLang="en-US" sz="100" kern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模板：</a:t>
            </a:r>
            <a:r>
              <a:rPr lang="en-US" altLang="zh-CN" sz="100" kern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www.1ppt.com/hangye/ </a:t>
            </a:r>
            <a:endParaRPr lang="en-US" altLang="zh-CN" sz="100" kern="0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节日</a:t>
            </a:r>
            <a:r>
              <a:rPr lang="en-US" altLang="zh-CN" sz="100" kern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PPT</a:t>
            </a:r>
            <a:r>
              <a:rPr lang="zh-CN" altLang="en-US" sz="100" kern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模板：</a:t>
            </a:r>
            <a:r>
              <a:rPr lang="en-US" altLang="zh-CN" sz="100" kern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www.1ppt.com/jieri/           PPT</a:t>
            </a:r>
            <a:r>
              <a:rPr lang="zh-CN" altLang="en-US" sz="100" kern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素材下载：</a:t>
            </a:r>
            <a:r>
              <a:rPr lang="en-US" altLang="zh-CN" sz="100" kern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www.1ppt.com/sucai/</a:t>
            </a:r>
            <a:endParaRPr lang="en-US" altLang="zh-CN" sz="100" kern="0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PPT</a:t>
            </a:r>
            <a:r>
              <a:rPr lang="zh-CN" altLang="en-US" sz="100" kern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背景图片：</a:t>
            </a:r>
            <a:r>
              <a:rPr lang="en-US" altLang="zh-CN" sz="100" kern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www.1ppt.com/beijing/      PPT</a:t>
            </a:r>
            <a:r>
              <a:rPr lang="zh-CN" altLang="en-US" sz="100" kern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图表下载：</a:t>
            </a:r>
            <a:r>
              <a:rPr lang="en-US" altLang="zh-CN" sz="100" kern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www.1ppt.com/tubiao/      </a:t>
            </a:r>
            <a:endParaRPr lang="en-US" altLang="zh-CN" sz="100" kern="0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优秀</a:t>
            </a:r>
            <a:r>
              <a:rPr lang="en-US" altLang="zh-CN" sz="100" kern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PPT</a:t>
            </a:r>
            <a:r>
              <a:rPr lang="zh-CN" altLang="en-US" sz="100" kern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下载：</a:t>
            </a:r>
            <a:r>
              <a:rPr lang="en-US" altLang="zh-CN" sz="100" kern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www.1ppt.com/xiazai/        PPT</a:t>
            </a:r>
            <a:r>
              <a:rPr lang="zh-CN" altLang="en-US" sz="100" kern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教程： </a:t>
            </a:r>
            <a:r>
              <a:rPr lang="en-US" altLang="zh-CN" sz="100" kern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www.1ppt.com/powerpoint/      </a:t>
            </a:r>
            <a:endParaRPr lang="en-US" altLang="zh-CN" sz="100" kern="0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Word</a:t>
            </a:r>
            <a:r>
              <a:rPr lang="zh-CN" altLang="en-US" sz="100" kern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教程： </a:t>
            </a:r>
            <a:r>
              <a:rPr lang="en-US" altLang="zh-CN" sz="100" kern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www.1ppt.com/word/              Excel</a:t>
            </a:r>
            <a:r>
              <a:rPr lang="zh-CN" altLang="en-US" sz="100" kern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教程：</a:t>
            </a:r>
            <a:r>
              <a:rPr lang="en-US" altLang="zh-CN" sz="100" kern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www.1ppt.com/excel/  </a:t>
            </a:r>
            <a:endParaRPr lang="en-US" altLang="zh-CN" sz="100" kern="0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资料下载：</a:t>
            </a:r>
            <a:r>
              <a:rPr lang="en-US" altLang="zh-CN" sz="100" kern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www.1ppt.com/ziliao/                PPT</a:t>
            </a:r>
            <a:r>
              <a:rPr lang="zh-CN" altLang="en-US" sz="100" kern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课件下载：</a:t>
            </a:r>
            <a:r>
              <a:rPr lang="en-US" altLang="zh-CN" sz="100" kern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www.1ppt.com/kejian/ </a:t>
            </a:r>
            <a:endParaRPr lang="en-US" altLang="zh-CN" sz="100" kern="0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范文下载：</a:t>
            </a:r>
            <a:r>
              <a:rPr lang="en-US" altLang="zh-CN" sz="100" kern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www.1ppt.com/fanwen/             </a:t>
            </a:r>
            <a:r>
              <a:rPr lang="zh-CN" altLang="en-US" sz="100" kern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试卷下载：</a:t>
            </a:r>
            <a:r>
              <a:rPr lang="en-US" altLang="zh-CN" sz="100" kern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www.1ppt.com/shiti/  </a:t>
            </a:r>
            <a:endParaRPr lang="en-US" altLang="zh-CN" sz="100" kern="0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教案下载：</a:t>
            </a:r>
            <a:r>
              <a:rPr lang="en-US" altLang="zh-CN" sz="100" kern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www.1ppt.com/jiaoan/        </a:t>
            </a:r>
            <a:endParaRPr lang="en-US" altLang="zh-CN" sz="100" kern="0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字体下载：</a:t>
            </a:r>
            <a:r>
              <a:rPr lang="en-US" altLang="zh-CN" sz="100" kern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www.1ppt.com/ziti/</a:t>
            </a:r>
            <a:endParaRPr lang="en-US" altLang="zh-CN" sz="100" kern="0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 </a:t>
            </a:r>
            <a:endParaRPr lang="zh-CN" altLang="en-US" sz="100" kern="0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E058F-F28B-4E1E-9AB5-E30BC7FFB6F8}" type="datetimeFigureOut">
              <a:rPr lang="zh-CN" altLang="en-US"/>
            </a:fld>
            <a:endParaRPr lang="zh-CN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1E214-0463-4FA6-9344-A9D9F05566B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1B544-C6D5-492B-8707-8456C6A6510C}" type="datetimeFigureOut">
              <a:rPr lang="zh-CN" altLang="en-US"/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FD96B-41D0-446B-AAFB-EA6DBD40C06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2AE6C-BA29-4C59-AB44-B80A0C86DD69}" type="datetimeFigureOut">
              <a:rPr lang="zh-CN" altLang="en-US"/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E0143-94CC-4311-8C08-61916B7F583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43AB5-2CDA-430C-8F69-3B79946C3085}" type="datetimeFigureOut">
              <a:rPr lang="zh-CN" altLang="en-US"/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CB24E-30E1-4343-BFB1-5C37B9FFBDE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92693-3D5B-4996-B1B4-6802650DE7C5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77C6D-B0A7-4F5B-BA05-ABA3C103BB5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D312B-9BE7-49D8-8052-7DBF45A5D1C0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C2DE4-DD43-457C-BFF4-4924AC568C1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2A7EFF3-3BEF-4260-AAFD-D7443FC7FCC4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92B7D1A-0B4C-4DA7-ABAA-0B8E8AC6BD8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e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0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0.jpeg"/><Relationship Id="rId7" Type="http://schemas.microsoft.com/office/2007/relationships/diagramDrawing" Target="../diagrams/drawin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3" Type="http://schemas.openxmlformats.org/officeDocument/2006/relationships/diagramData" Target="../diagrams/data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角三角形 4"/>
          <p:cNvSpPr/>
          <p:nvPr/>
        </p:nvSpPr>
        <p:spPr>
          <a:xfrm flipH="1">
            <a:off x="3683000" y="0"/>
            <a:ext cx="5461000" cy="5143500"/>
          </a:xfrm>
          <a:prstGeom prst="rtTriangle">
            <a:avLst/>
          </a:prstGeom>
          <a:solidFill>
            <a:srgbClr val="0034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斜纹 5"/>
          <p:cNvSpPr/>
          <p:nvPr/>
        </p:nvSpPr>
        <p:spPr>
          <a:xfrm>
            <a:off x="5591175" y="0"/>
            <a:ext cx="2878138" cy="2700338"/>
          </a:xfrm>
          <a:prstGeom prst="diagStripe">
            <a:avLst>
              <a:gd name="adj" fmla="val 46235"/>
            </a:avLst>
          </a:prstGeom>
          <a:blipFill>
            <a:blip r:embed="rId1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" name="斜纹 6"/>
          <p:cNvSpPr/>
          <p:nvPr/>
        </p:nvSpPr>
        <p:spPr>
          <a:xfrm>
            <a:off x="7974013" y="0"/>
            <a:ext cx="990600" cy="930275"/>
          </a:xfrm>
          <a:prstGeom prst="diagStripe">
            <a:avLst>
              <a:gd name="adj" fmla="val 75545"/>
            </a:avLst>
          </a:prstGeom>
          <a:solidFill>
            <a:srgbClr val="0034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4013200" y="4437063"/>
            <a:ext cx="990600" cy="706437"/>
          </a:xfrm>
          <a:custGeom>
            <a:avLst/>
            <a:gdLst>
              <a:gd name="connsiteX0" fmla="*/ 997821 w 1320830"/>
              <a:gd name="connsiteY0" fmla="*/ 0 h 941949"/>
              <a:gd name="connsiteX1" fmla="*/ 1320830 w 1320830"/>
              <a:gd name="connsiteY1" fmla="*/ 0 h 941949"/>
              <a:gd name="connsiteX2" fmla="*/ 317439 w 1320830"/>
              <a:gd name="connsiteY2" fmla="*/ 941949 h 941949"/>
              <a:gd name="connsiteX3" fmla="*/ 0 w 1320830"/>
              <a:gd name="connsiteY3" fmla="*/ 941949 h 941949"/>
              <a:gd name="connsiteX4" fmla="*/ 0 w 1320830"/>
              <a:gd name="connsiteY4" fmla="*/ 936720 h 94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30" h="941949">
                <a:moveTo>
                  <a:pt x="997821" y="0"/>
                </a:moveTo>
                <a:lnTo>
                  <a:pt x="1320830" y="0"/>
                </a:lnTo>
                <a:lnTo>
                  <a:pt x="317439" y="941949"/>
                </a:lnTo>
                <a:lnTo>
                  <a:pt x="0" y="941949"/>
                </a:lnTo>
                <a:lnTo>
                  <a:pt x="0" y="936720"/>
                </a:lnTo>
                <a:close/>
              </a:path>
            </a:pathLst>
          </a:custGeom>
          <a:solidFill>
            <a:srgbClr val="A6A6A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268288" y="3844925"/>
            <a:ext cx="1809750" cy="1301750"/>
          </a:xfrm>
          <a:custGeom>
            <a:avLst/>
            <a:gdLst>
              <a:gd name="connsiteX0" fmla="*/ 1823461 w 2413741"/>
              <a:gd name="connsiteY0" fmla="*/ 0 h 1735915"/>
              <a:gd name="connsiteX1" fmla="*/ 2413741 w 2413741"/>
              <a:gd name="connsiteY1" fmla="*/ 0 h 1735915"/>
              <a:gd name="connsiteX2" fmla="*/ 564595 w 2413741"/>
              <a:gd name="connsiteY2" fmla="*/ 1735915 h 1735915"/>
              <a:gd name="connsiteX3" fmla="*/ 0 w 2413741"/>
              <a:gd name="connsiteY3" fmla="*/ 1735915 h 1735915"/>
              <a:gd name="connsiteX4" fmla="*/ 0 w 2413741"/>
              <a:gd name="connsiteY4" fmla="*/ 1711802 h 173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3741" h="1735915">
                <a:moveTo>
                  <a:pt x="1823461" y="0"/>
                </a:moveTo>
                <a:lnTo>
                  <a:pt x="2413741" y="0"/>
                </a:lnTo>
                <a:lnTo>
                  <a:pt x="564595" y="1735915"/>
                </a:lnTo>
                <a:lnTo>
                  <a:pt x="0" y="1735915"/>
                </a:lnTo>
                <a:lnTo>
                  <a:pt x="0" y="1711802"/>
                </a:lnTo>
                <a:close/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0" y="4756150"/>
            <a:ext cx="523875" cy="387350"/>
          </a:xfrm>
          <a:custGeom>
            <a:avLst/>
            <a:gdLst>
              <a:gd name="connsiteX0" fmla="*/ 543196 w 698514"/>
              <a:gd name="connsiteY0" fmla="*/ 0 h 516296"/>
              <a:gd name="connsiteX1" fmla="*/ 698514 w 698514"/>
              <a:gd name="connsiteY1" fmla="*/ 0 h 516296"/>
              <a:gd name="connsiteX2" fmla="*/ 148541 w 698514"/>
              <a:gd name="connsiteY2" fmla="*/ 516296 h 516296"/>
              <a:gd name="connsiteX3" fmla="*/ 0 w 698514"/>
              <a:gd name="connsiteY3" fmla="*/ 516296 h 516296"/>
              <a:gd name="connsiteX4" fmla="*/ 0 w 698514"/>
              <a:gd name="connsiteY4" fmla="*/ 509934 h 51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514" h="516296">
                <a:moveTo>
                  <a:pt x="543196" y="0"/>
                </a:moveTo>
                <a:lnTo>
                  <a:pt x="698514" y="0"/>
                </a:lnTo>
                <a:lnTo>
                  <a:pt x="148541" y="516296"/>
                </a:lnTo>
                <a:lnTo>
                  <a:pt x="0" y="516296"/>
                </a:lnTo>
                <a:lnTo>
                  <a:pt x="0" y="509934"/>
                </a:lnTo>
                <a:close/>
              </a:path>
            </a:pathLst>
          </a:custGeom>
          <a:solidFill>
            <a:srgbClr val="0034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斜纹 10"/>
          <p:cNvSpPr/>
          <p:nvPr/>
        </p:nvSpPr>
        <p:spPr>
          <a:xfrm>
            <a:off x="0" y="2767013"/>
            <a:ext cx="2295525" cy="2155825"/>
          </a:xfrm>
          <a:prstGeom prst="diagStripe">
            <a:avLst>
              <a:gd name="adj" fmla="val 75545"/>
            </a:avLst>
          </a:prstGeom>
          <a:solidFill>
            <a:sysClr val="window" lastClr="FFFFFF">
              <a:lumMod val="6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0" y="3557588"/>
            <a:ext cx="835025" cy="784225"/>
          </a:xfrm>
          <a:custGeom>
            <a:avLst/>
            <a:gdLst>
              <a:gd name="connsiteX0" fmla="*/ 789260 w 1113310"/>
              <a:gd name="connsiteY0" fmla="*/ 0 h 1045137"/>
              <a:gd name="connsiteX1" fmla="*/ 1113310 w 1113310"/>
              <a:gd name="connsiteY1" fmla="*/ 0 h 1045137"/>
              <a:gd name="connsiteX2" fmla="*/ 0 w 1113310"/>
              <a:gd name="connsiteY2" fmla="*/ 1045137 h 1045137"/>
              <a:gd name="connsiteX3" fmla="*/ 0 w 1113310"/>
              <a:gd name="connsiteY3" fmla="*/ 740930 h 104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310" h="1045137">
                <a:moveTo>
                  <a:pt x="789260" y="0"/>
                </a:moveTo>
                <a:lnTo>
                  <a:pt x="1113310" y="0"/>
                </a:lnTo>
                <a:lnTo>
                  <a:pt x="0" y="1045137"/>
                </a:lnTo>
                <a:lnTo>
                  <a:pt x="0" y="740930"/>
                </a:lnTo>
                <a:close/>
              </a:path>
            </a:pathLst>
          </a:custGeom>
          <a:solidFill>
            <a:srgbClr val="0034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0" y="-6350"/>
            <a:ext cx="1054100" cy="990600"/>
          </a:xfrm>
          <a:custGeom>
            <a:avLst/>
            <a:gdLst>
              <a:gd name="connsiteX0" fmla="*/ 1025302 w 1405095"/>
              <a:gd name="connsiteY0" fmla="*/ 0 h 1319055"/>
              <a:gd name="connsiteX1" fmla="*/ 1405095 w 1405095"/>
              <a:gd name="connsiteY1" fmla="*/ 0 h 1319055"/>
              <a:gd name="connsiteX2" fmla="*/ 0 w 1405095"/>
              <a:gd name="connsiteY2" fmla="*/ 1319055 h 1319055"/>
              <a:gd name="connsiteX3" fmla="*/ 0 w 1405095"/>
              <a:gd name="connsiteY3" fmla="*/ 962518 h 1319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5095" h="1319055">
                <a:moveTo>
                  <a:pt x="1025302" y="0"/>
                </a:moveTo>
                <a:lnTo>
                  <a:pt x="1405095" y="0"/>
                </a:lnTo>
                <a:lnTo>
                  <a:pt x="0" y="1319055"/>
                </a:lnTo>
                <a:lnTo>
                  <a:pt x="0" y="962518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6738" y="2327275"/>
            <a:ext cx="1704975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13000"/>
            <a:ext cx="1646238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5" name="Text Box 197"/>
          <p:cNvSpPr txBox="1">
            <a:spLocks noChangeArrowheads="1"/>
          </p:cNvSpPr>
          <p:nvPr/>
        </p:nvSpPr>
        <p:spPr bwMode="ltGray">
          <a:xfrm>
            <a:off x="6034088" y="4225925"/>
            <a:ext cx="3109912" cy="687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3500" tIns="36750" rIns="73500" bIns="36750">
            <a:spAutoFit/>
          </a:bodyPr>
          <a:lstStyle/>
          <a:p>
            <a:pPr algn="ctr" defTabSz="822325">
              <a:spcBef>
                <a:spcPct val="50000"/>
              </a:spcBef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湖南警察学院警务指挥与战术系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822325">
              <a:spcBef>
                <a:spcPct val="50000"/>
              </a:spcBef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徒手防卫与控制教研室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42"/>
          <p:cNvSpPr txBox="1"/>
          <p:nvPr/>
        </p:nvSpPr>
        <p:spPr>
          <a:xfrm>
            <a:off x="1154430" y="795020"/>
            <a:ext cx="4176395" cy="108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4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课程思政之</a:t>
            </a:r>
            <a:endParaRPr lang="zh-CN" altLang="en-US" sz="324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4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324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徒手防卫与控制</a:t>
            </a:r>
            <a:r>
              <a:rPr lang="en-US" altLang="zh-CN" sz="324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324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连接符 17"/>
          <p:cNvCxnSpPr>
            <a:cxnSpLocks noChangeShapeType="1"/>
          </p:cNvCxnSpPr>
          <p:nvPr/>
        </p:nvCxnSpPr>
        <p:spPr bwMode="auto">
          <a:xfrm>
            <a:off x="1403350" y="1882775"/>
            <a:ext cx="3830638" cy="0"/>
          </a:xfrm>
          <a:prstGeom prst="line">
            <a:avLst/>
          </a:prstGeom>
          <a:noFill/>
          <a:ln w="28575" algn="ctr">
            <a:solidFill>
              <a:srgbClr val="003466"/>
            </a:solidFill>
            <a:round/>
          </a:ln>
        </p:spPr>
      </p:cxnSp>
      <p:sp>
        <p:nvSpPr>
          <p:cNvPr id="20" name="文本框 19"/>
          <p:cNvSpPr txBox="1"/>
          <p:nvPr/>
        </p:nvSpPr>
        <p:spPr>
          <a:xfrm>
            <a:off x="2478405" y="4224655"/>
            <a:ext cx="200406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陈永辉      曹 超   </a:t>
            </a:r>
            <a:endParaRPr lang="zh-CN" altLang="en-US" sz="18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8850" y="2413000"/>
            <a:ext cx="2333625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65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15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65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1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325" grpId="0" bldLvl="0" animBg="1"/>
      <p:bldP spid="17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爆炸形 1 5"/>
          <p:cNvSpPr/>
          <p:nvPr/>
        </p:nvSpPr>
        <p:spPr>
          <a:xfrm>
            <a:off x="3648075" y="1471613"/>
            <a:ext cx="1481138" cy="1360487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>
                <a:latin typeface="方正粗黑宋简体" panose="02000000000000000000" charset="-122"/>
                <a:ea typeface="方正粗黑宋简体" panose="02000000000000000000" charset="-122"/>
              </a:rPr>
              <a:t>教</a:t>
            </a:r>
            <a:endParaRPr lang="zh-CN" altLang="en-US" sz="3200"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6063" y="123825"/>
            <a:ext cx="654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3"/>
          <p:cNvSpPr txBox="1">
            <a:spLocks noChangeArrowheads="1"/>
          </p:cNvSpPr>
          <p:nvPr/>
        </p:nvSpPr>
        <p:spPr bwMode="auto">
          <a:xfrm>
            <a:off x="900113" y="263525"/>
            <a:ext cx="3060700" cy="3063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</a:rPr>
              <a:t>二、</a:t>
            </a:r>
            <a:r>
              <a:rPr lang="zh-CN" altLang="en-US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课程思政教育的主要表现与实施方式</a:t>
            </a:r>
            <a:endParaRPr lang="zh-CN" altLang="en-US" sz="1200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22532" name="文本框 1"/>
          <p:cNvSpPr txBox="1">
            <a:spLocks noChangeArrowheads="1"/>
          </p:cNvSpPr>
          <p:nvPr/>
        </p:nvSpPr>
        <p:spPr bwMode="auto">
          <a:xfrm>
            <a:off x="525463" y="1158875"/>
            <a:ext cx="7889875" cy="27533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457200"/>
            <a:r>
              <a:rPr lang="zh-CN" altLang="zh-CN" sz="2000" b="1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一、以课程教学规范化为手段，突出教师职业本色，传递新时代警察意识</a:t>
            </a:r>
            <a:endParaRPr lang="zh-CN" altLang="zh-CN" sz="2000" b="1">
              <a:solidFill>
                <a:srgbClr val="01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457200"/>
            <a:endParaRPr lang="zh-CN" altLang="en-US" sz="2000">
              <a:solidFill>
                <a:srgbClr val="01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457200"/>
            <a:endParaRPr lang="zh-CN" altLang="en-US" sz="2000">
              <a:solidFill>
                <a:srgbClr val="01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457200"/>
            <a:r>
              <a:rPr lang="zh-CN" altLang="en-US" sz="20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课程教学规范化要</a:t>
            </a:r>
            <a:r>
              <a:rPr lang="zh-CN" altLang="zh-CN" sz="20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凸显</a:t>
            </a:r>
            <a:r>
              <a:rPr lang="zh-CN" altLang="en-US" sz="20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出</a:t>
            </a:r>
            <a:r>
              <a:rPr lang="zh-CN" altLang="zh-CN" sz="20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教师的    </a:t>
            </a:r>
            <a:r>
              <a:rPr lang="zh-CN" altLang="en-US" sz="20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zh-CN" sz="20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“不忘初心，牢记使命”，教师要体现出教育的职责和本分，真正做学生健康成长的呵护人。</a:t>
            </a:r>
            <a:endParaRPr lang="zh-CN" altLang="zh-CN" sz="2000">
              <a:solidFill>
                <a:srgbClr val="01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457200"/>
            <a:r>
              <a:rPr lang="en-US" altLang="zh-CN" sz="20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20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、课堂中的讲解示范；</a:t>
            </a:r>
            <a:r>
              <a:rPr lang="en-US" altLang="zh-CN" sz="20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0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、课堂中的训练组织；</a:t>
            </a:r>
            <a:r>
              <a:rPr lang="en-US" altLang="zh-CN" sz="20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zh-CN" sz="20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、课堂中的训练讲评；</a:t>
            </a:r>
            <a:r>
              <a:rPr lang="en-US" altLang="zh-CN" sz="20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zh-CN" sz="20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、课后辅导。</a:t>
            </a:r>
            <a:endParaRPr lang="zh-CN" altLang="zh-CN" sz="2000">
              <a:solidFill>
                <a:srgbClr val="01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457200"/>
            <a:endParaRPr lang="zh-CN" altLang="en-US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/>
      <p:bldP spid="22532" grpId="0"/>
      <p:bldP spid="2253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6063" y="123825"/>
            <a:ext cx="654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3"/>
          <p:cNvSpPr txBox="1">
            <a:spLocks noChangeArrowheads="1"/>
          </p:cNvSpPr>
          <p:nvPr/>
        </p:nvSpPr>
        <p:spPr bwMode="auto">
          <a:xfrm>
            <a:off x="900113" y="263525"/>
            <a:ext cx="3468687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6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zh-CN" altLang="en-US" sz="14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课程思政教育的主要表现与实施方式</a:t>
            </a:r>
            <a:endParaRPr lang="zh-CN" altLang="en-US" sz="1400" b="1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746125" y="896938"/>
            <a:ext cx="7839075" cy="1981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2400" b="1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（一）从讲解示范中</a:t>
            </a:r>
            <a:r>
              <a:rPr lang="zh-CN" altLang="zh-CN" sz="1800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凸显规范，推动学生产生对美的共鸣</a:t>
            </a:r>
            <a:endParaRPr lang="zh-CN" altLang="zh-CN" sz="2400" b="1">
              <a:solidFill>
                <a:srgbClr val="01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br>
              <a:rPr lang="en-US" altLang="zh-CN" sz="2000" b="1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000" b="1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0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技术要领的讲解，技术重点和难点的讲解，技术运用的讲解，易犯错误的讲解；分解示范，完整示范，边讲解边示范。从语言、动作的规范性向学生展示语言美、动作美。</a:t>
            </a:r>
            <a:endParaRPr lang="zh-CN" altLang="en-US" sz="2000">
              <a:solidFill>
                <a:srgbClr val="01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>
              <a:solidFill>
                <a:srgbClr val="01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9775" y="2571750"/>
            <a:ext cx="2274888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6063" y="123825"/>
            <a:ext cx="654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3"/>
          <p:cNvSpPr txBox="1">
            <a:spLocks noChangeArrowheads="1"/>
          </p:cNvSpPr>
          <p:nvPr/>
        </p:nvSpPr>
        <p:spPr bwMode="auto">
          <a:xfrm>
            <a:off x="900113" y="263525"/>
            <a:ext cx="3563937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6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zh-CN" altLang="en-US" sz="14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课程思政教育的主要表现与实施方式</a:t>
            </a:r>
            <a:endParaRPr lang="zh-CN" altLang="en-US" sz="1400" b="1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744538" y="871538"/>
            <a:ext cx="7939087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2400" b="1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讲解示范</a:t>
            </a:r>
            <a:r>
              <a:rPr lang="zh-CN" altLang="en-US" sz="2400" b="1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思政提示：</a:t>
            </a:r>
            <a:endParaRPr lang="zh-CN" altLang="en-US" sz="2400" b="1">
              <a:solidFill>
                <a:srgbClr val="01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br>
              <a:rPr lang="en-US" altLang="zh-CN" sz="2000" b="1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000" b="1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0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教师讲解时做到语言表述流畅、言简意赅、精准，示范时做到动作干净、利索、标准、优美，可以让学生对教师产生敬仰，树立良好形象，拉近师生距离，增加师生情感。</a:t>
            </a:r>
            <a:endParaRPr lang="zh-CN" altLang="en-US" sz="2000">
              <a:solidFill>
                <a:srgbClr val="01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2000">
              <a:solidFill>
                <a:srgbClr val="01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《徒手防卫与控制》课程涉及的技术动作多，需要教师做出精准的讲解和优美的示范，给学生直观感觉。教师技术动作示范的美感直接影响到学生学习欲望和训练激情。而对一些技术使用的深层次的讲解示范中，对“为什么、怎么做”更要做到在讲解上有理有据，合情合理，示范上逼真，接近执法实际，让学生在听中明白事理，在看中增加直观形象。</a:t>
            </a:r>
            <a:endParaRPr lang="zh-CN" altLang="en-US" sz="2000">
              <a:solidFill>
                <a:srgbClr val="01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000">
              <a:solidFill>
                <a:srgbClr val="01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6063" y="123825"/>
            <a:ext cx="654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3"/>
          <p:cNvSpPr txBox="1">
            <a:spLocks noChangeArrowheads="1"/>
          </p:cNvSpPr>
          <p:nvPr/>
        </p:nvSpPr>
        <p:spPr bwMode="auto">
          <a:xfrm>
            <a:off x="900113" y="263525"/>
            <a:ext cx="3448050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6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zh-CN" altLang="en-US" sz="14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课程思政教育的主要表现与实施方式</a:t>
            </a:r>
            <a:endParaRPr lang="zh-CN" altLang="en-US" sz="1400" b="1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741363" y="862013"/>
            <a:ext cx="7939087" cy="1676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2400" b="1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（二）从训练组织中</a:t>
            </a:r>
            <a:r>
              <a:rPr lang="zh-CN" altLang="zh-CN" sz="1800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凸显严厉，促进学生对训练的</a:t>
            </a:r>
            <a:r>
              <a:rPr lang="zh-CN" altLang="en-US" sz="1800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情感</a:t>
            </a:r>
            <a:r>
              <a:rPr lang="zh-CN" altLang="zh-CN" sz="1800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体悟</a:t>
            </a:r>
            <a:endParaRPr lang="zh-CN" altLang="zh-CN" sz="2400">
              <a:solidFill>
                <a:srgbClr val="01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br>
              <a:rPr lang="en-US" altLang="zh-CN" sz="2000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000" b="1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0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器材领取发放，训练队形的变换，训练方法、内容、手段的安排，训练中的纪律把控，辅导、纠正、提示。</a:t>
            </a:r>
            <a:endParaRPr lang="zh-CN" altLang="en-US" sz="2000">
              <a:solidFill>
                <a:srgbClr val="01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000">
              <a:solidFill>
                <a:srgbClr val="01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3800" y="2366963"/>
            <a:ext cx="3154363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2366963"/>
            <a:ext cx="3603625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6063" y="123825"/>
            <a:ext cx="654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3"/>
          <p:cNvSpPr txBox="1">
            <a:spLocks noChangeArrowheads="1"/>
          </p:cNvSpPr>
          <p:nvPr/>
        </p:nvSpPr>
        <p:spPr bwMode="auto">
          <a:xfrm>
            <a:off x="900113" y="263525"/>
            <a:ext cx="3509962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6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zh-CN" altLang="en-US" sz="14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课程思政教育的主要表现与实施方式</a:t>
            </a:r>
            <a:endParaRPr lang="zh-CN" altLang="en-US" sz="1400" b="1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1000125" y="647700"/>
            <a:ext cx="7937500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2400" b="1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训练组织</a:t>
            </a:r>
            <a:r>
              <a:rPr lang="zh-CN" altLang="en-US" sz="2400" b="1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思政提示：</a:t>
            </a:r>
            <a:endParaRPr lang="zh-CN" altLang="en-US" sz="2400" b="1">
              <a:solidFill>
                <a:srgbClr val="01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>
              <a:solidFill>
                <a:srgbClr val="01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512763" y="2489200"/>
            <a:ext cx="806450" cy="68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/>
              <a:t>教师</a:t>
            </a:r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1773238" y="1362075"/>
            <a:ext cx="841375" cy="68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/>
              <a:t>设计</a:t>
            </a:r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1808163" y="2495550"/>
            <a:ext cx="806450" cy="68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/>
              <a:t>把控</a:t>
            </a:r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1808163" y="3736975"/>
            <a:ext cx="806450" cy="68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/>
              <a:t>督促</a:t>
            </a:r>
            <a:endParaRPr lang="zh-CN" altLang="en-US"/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878138" y="1350963"/>
            <a:ext cx="5319712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训练内容、方法、练习组数、次数、时间，价值观引领。</a:t>
            </a:r>
            <a:endParaRPr lang="zh-CN" altLang="en-US" sz="2000" b="1">
              <a:solidFill>
                <a:srgbClr val="01206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900363" y="2466975"/>
            <a:ext cx="5319712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训练中纪律作风、思想行为、训练风气及时把握和纠正。</a:t>
            </a:r>
            <a:endParaRPr lang="zh-CN" altLang="en-US" sz="2000" b="1">
              <a:solidFill>
                <a:srgbClr val="01206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876550" y="3727450"/>
            <a:ext cx="5321300" cy="1006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全程介入训练，激发练习热情，多给出鼓励语和动作练习提示语，使学生保持积极向上、不怕困难的刻苦训练作风。 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标注 7"/>
          <p:cNvSpPr/>
          <p:nvPr/>
        </p:nvSpPr>
        <p:spPr>
          <a:xfrm>
            <a:off x="5207000" y="263525"/>
            <a:ext cx="2565400" cy="1052513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/>
              <a:t>如练习直拳接勾拳，运用重复训练法和间歇训练法，规定训练组数和练习次数、时间，目的是提高技术动作自动化水平，同时培养学生意志和毅力。</a:t>
            </a:r>
            <a:endParaRPr lang="zh-CN" altLang="en-US"/>
          </a:p>
        </p:txBody>
      </p:sp>
      <p:sp>
        <p:nvSpPr>
          <p:cNvPr id="14" name="矩形标注 13"/>
          <p:cNvSpPr/>
          <p:nvPr/>
        </p:nvSpPr>
        <p:spPr>
          <a:xfrm>
            <a:off x="6615113" y="3136900"/>
            <a:ext cx="2024062" cy="600075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/>
              <a:t>如</a:t>
            </a:r>
            <a:r>
              <a:rPr lang="en-US" altLang="zh-CN"/>
              <a:t>,</a:t>
            </a:r>
            <a:r>
              <a:rPr lang="zh-CN" altLang="en-US"/>
              <a:t>加油！坚持！很好！不错！继续！别放弃！</a:t>
            </a:r>
            <a:endParaRPr lang="zh-CN" altLang="en-US"/>
          </a:p>
        </p:txBody>
      </p:sp>
      <p:sp>
        <p:nvSpPr>
          <p:cNvPr id="16" name="横卷形 15"/>
          <p:cNvSpPr/>
          <p:nvPr/>
        </p:nvSpPr>
        <p:spPr>
          <a:xfrm>
            <a:off x="5516563" y="4403725"/>
            <a:ext cx="3195637" cy="739775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>
                <a:sym typeface="+mn-ea"/>
              </a:rPr>
              <a:t>如</a:t>
            </a:r>
            <a:r>
              <a:rPr lang="en-US" altLang="zh-CN">
                <a:sym typeface="+mn-ea"/>
              </a:rPr>
              <a:t>,</a:t>
            </a:r>
            <a:r>
              <a:rPr lang="zh-CN" altLang="en-US">
                <a:sym typeface="+mn-ea"/>
              </a:rPr>
              <a:t>注意劲力、速度、意识，注意击打部位、协同，步法移动要快等。</a:t>
            </a:r>
            <a:endParaRPr lang="zh-CN" altLang="en-US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4" grpId="0"/>
      <p:bldP spid="2" grpId="0" bldLvl="0" animBg="1"/>
      <p:bldP spid="2" grpId="1" animBg="1"/>
      <p:bldP spid="3" grpId="0" bldLvl="0" animBg="1"/>
      <p:bldP spid="3" grpId="1" animBg="1"/>
      <p:bldP spid="6" grpId="0" bldLvl="0" animBg="1"/>
      <p:bldP spid="6" grpId="1" animBg="1"/>
      <p:bldP spid="7" grpId="0" bldLvl="0" animBg="1"/>
      <p:bldP spid="7" grpId="1" animBg="1"/>
      <p:bldP spid="9" grpId="0"/>
      <p:bldP spid="9" grpId="1"/>
      <p:bldP spid="10" grpId="0"/>
      <p:bldP spid="10" grpId="1"/>
      <p:bldP spid="11" grpId="0"/>
      <p:bldP spid="11" grpId="1"/>
      <p:bldP spid="8" grpId="0" animBg="1"/>
      <p:bldP spid="8" grpId="1" animBg="1"/>
      <p:bldP spid="14" grpId="0" bldLvl="0" animBg="1"/>
      <p:bldP spid="14" grpId="1" animBg="1"/>
      <p:bldP spid="16" grpId="0" bldLvl="0" animBg="1"/>
      <p:bldP spid="1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6063" y="123825"/>
            <a:ext cx="654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3"/>
          <p:cNvSpPr txBox="1">
            <a:spLocks noChangeArrowheads="1"/>
          </p:cNvSpPr>
          <p:nvPr/>
        </p:nvSpPr>
        <p:spPr bwMode="auto">
          <a:xfrm>
            <a:off x="900113" y="263525"/>
            <a:ext cx="3671887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6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zh-CN" altLang="en-US" sz="14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课程思政教育的主要表现与实施方式</a:t>
            </a:r>
            <a:endParaRPr lang="zh-CN" altLang="en-US" sz="1400" b="1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722313" y="771525"/>
            <a:ext cx="8170862" cy="2306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2400" b="1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（三）从训练讲评中</a:t>
            </a:r>
            <a:r>
              <a:rPr lang="zh-CN" altLang="zh-CN" sz="1600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凸显智慧，启发学生对知识、技术、行为的思索</a:t>
            </a:r>
            <a:endParaRPr lang="zh-CN" altLang="zh-CN" sz="2400" b="1">
              <a:solidFill>
                <a:srgbClr val="01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br>
              <a:rPr lang="en-US" altLang="zh-CN" sz="2000" b="1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000" b="1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000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个别点评</a:t>
            </a:r>
            <a:endParaRPr lang="zh-CN" altLang="en-US" sz="2000">
              <a:solidFill>
                <a:srgbClr val="01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>
              <a:solidFill>
                <a:srgbClr val="01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集体点评</a:t>
            </a:r>
            <a:endParaRPr lang="zh-CN" altLang="en-US" sz="2000">
              <a:solidFill>
                <a:srgbClr val="01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>
              <a:solidFill>
                <a:srgbClr val="01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对比点评</a:t>
            </a:r>
            <a:endParaRPr lang="zh-CN" altLang="en-US" sz="2000">
              <a:solidFill>
                <a:srgbClr val="01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微信图片_2019120413322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4863" y="1527175"/>
            <a:ext cx="4397375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6063" y="123825"/>
            <a:ext cx="654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3"/>
          <p:cNvSpPr txBox="1">
            <a:spLocks noChangeArrowheads="1"/>
          </p:cNvSpPr>
          <p:nvPr/>
        </p:nvSpPr>
        <p:spPr bwMode="auto">
          <a:xfrm>
            <a:off x="900113" y="263525"/>
            <a:ext cx="3570287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6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zh-CN" altLang="en-US" sz="14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课程思政教育的主要表现与实施方式</a:t>
            </a:r>
            <a:endParaRPr lang="zh-CN" altLang="en-US" sz="1400" b="1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976313" y="647700"/>
            <a:ext cx="7777162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2400" b="1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训练讲评</a:t>
            </a:r>
            <a:r>
              <a:rPr lang="zh-CN" altLang="en-US" sz="2400" b="1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思政提示：</a:t>
            </a:r>
            <a:endParaRPr lang="zh-CN" altLang="en-US" sz="2400" b="1">
              <a:solidFill>
                <a:srgbClr val="01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>
              <a:solidFill>
                <a:srgbClr val="01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361950" y="2543175"/>
            <a:ext cx="80645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/>
              <a:t>讲评</a:t>
            </a:r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1558925" y="1416050"/>
            <a:ext cx="1565275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/>
              <a:t>技术方面的问题</a:t>
            </a:r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1558925" y="3621088"/>
            <a:ext cx="1565275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/>
              <a:t>训练作风的问题</a:t>
            </a:r>
            <a:endParaRPr lang="zh-CN" altLang="en-US"/>
          </a:p>
        </p:txBody>
      </p:sp>
      <p:sp>
        <p:nvSpPr>
          <p:cNvPr id="28679" name="文本框 8"/>
          <p:cNvSpPr txBox="1">
            <a:spLocks noChangeArrowheads="1"/>
          </p:cNvSpPr>
          <p:nvPr/>
        </p:nvSpPr>
        <p:spPr bwMode="auto">
          <a:xfrm>
            <a:off x="3532188" y="1298575"/>
            <a:ext cx="4683125" cy="1190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800" b="1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把技术路线、劲力、速度、意识融入执法中进行问题分析。发现问题、提出问题、解答问题，启发学生思索，体现出学问思辨行的统一。</a:t>
            </a:r>
            <a:endParaRPr lang="zh-CN" altLang="en-US" sz="1800" b="1">
              <a:solidFill>
                <a:srgbClr val="01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3352800" y="3621088"/>
            <a:ext cx="4976813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800" b="1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区队训练作风要好，有训练氛围，有训练激情和团队精神。适时运用传统文化进行灌输教育。</a:t>
            </a:r>
            <a:endParaRPr lang="zh-CN" altLang="en-US" sz="1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圆角矩形标注 6"/>
          <p:cNvSpPr>
            <a:spLocks noChangeArrowheads="1"/>
          </p:cNvSpPr>
          <p:nvPr/>
        </p:nvSpPr>
        <p:spPr bwMode="auto">
          <a:xfrm>
            <a:off x="4724400" y="271463"/>
            <a:ext cx="3409950" cy="939800"/>
          </a:xfrm>
          <a:prstGeom prst="wedgeRoundRectCallout">
            <a:avLst>
              <a:gd name="adj1" fmla="val -22116"/>
              <a:gd name="adj2" fmla="val 62500"/>
              <a:gd name="adj3" fmla="val 16667"/>
            </a:avLst>
          </a:prstGeom>
          <a:solidFill>
            <a:schemeClr val="bg1"/>
          </a:solidFill>
          <a:ln w="12700" algn="ctr">
            <a:solidFill>
              <a:srgbClr val="70AD47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r>
              <a:rPr lang="zh-CN" altLang="en-US">
                <a:solidFill>
                  <a:schemeClr val="dk1"/>
                </a:solidFill>
                <a:latin typeface="+mn-lt"/>
                <a:ea typeface="+mn-ea"/>
              </a:rPr>
              <a:t>如，执法中如何做到树立安全意识、防护意识，执法中摔拿控制如何做到快准狠，执法中如何依法做到技术运用的精细。</a:t>
            </a:r>
            <a:endParaRPr lang="zh-CN" alt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3201988" y="2543175"/>
            <a:ext cx="1528762" cy="939800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CN" altLang="en-US">
                <a:solidFill>
                  <a:srgbClr val="000000"/>
                </a:solidFill>
              </a:rPr>
              <a:t>如有些学生不守纪律、偷懒、怕苦、意志薄弱，无上进心等行为。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5135563" y="2543175"/>
            <a:ext cx="3260725" cy="939800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>
                <a:sym typeface="+mn-ea"/>
              </a:rPr>
              <a:t>如，“学无早晚，恐始勤终惰”、“绳锯木断，水滴石穿，学道者需加力索”</a:t>
            </a:r>
            <a:endParaRPr lang="zh-CN" altLang="en-US"/>
          </a:p>
        </p:txBody>
      </p:sp>
      <p:sp>
        <p:nvSpPr>
          <p:cNvPr id="13" name="横卷形 12"/>
          <p:cNvSpPr/>
          <p:nvPr/>
        </p:nvSpPr>
        <p:spPr>
          <a:xfrm>
            <a:off x="4675188" y="4173538"/>
            <a:ext cx="3937000" cy="814387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>
                <a:sym typeface="+mn-ea"/>
              </a:rPr>
              <a:t>“国家安危，公安系于一半”</a:t>
            </a:r>
            <a:endParaRPr lang="zh-CN" altLang="en-US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4" grpId="0"/>
      <p:bldP spid="2" grpId="0" bldLvl="0" animBg="1"/>
      <p:bldP spid="2" grpId="1" animBg="1"/>
      <p:bldP spid="3" grpId="0" bldLvl="0" animBg="1"/>
      <p:bldP spid="3" grpId="1" animBg="1"/>
      <p:bldP spid="6" grpId="0" bldLvl="0" animBg="1"/>
      <p:bldP spid="6" grpId="1" animBg="1"/>
      <p:bldP spid="28679" grpId="0"/>
      <p:bldP spid="28679" grpId="1"/>
      <p:bldP spid="10" grpId="0"/>
      <p:bldP spid="10" grpId="1"/>
      <p:bldP spid="7" grpId="0" animBg="1"/>
      <p:bldP spid="7" grpId="1" animBg="1"/>
      <p:bldP spid="8" grpId="0" animBg="1"/>
      <p:bldP spid="8" grpId="1" animBg="1"/>
      <p:bldP spid="11" grpId="0" animBg="1"/>
      <p:bldP spid="11" grpId="1" animBg="1"/>
      <p:bldP spid="13" grpId="0" animBg="1"/>
      <p:bldP spid="1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6063" y="123825"/>
            <a:ext cx="654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3"/>
          <p:cNvSpPr txBox="1">
            <a:spLocks noChangeArrowheads="1"/>
          </p:cNvSpPr>
          <p:nvPr/>
        </p:nvSpPr>
        <p:spPr bwMode="auto">
          <a:xfrm>
            <a:off x="900113" y="293688"/>
            <a:ext cx="3468687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4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二、课程思政教育的主要表现与实施方式</a:t>
            </a:r>
            <a:endParaRPr lang="zh-CN" altLang="en-US" sz="1400" b="1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98513" y="771525"/>
            <a:ext cx="7880350" cy="3810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zh-CN" sz="2400" b="1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训练讲评</a:t>
            </a:r>
            <a:r>
              <a:rPr lang="zh-CN" altLang="en-US" sz="2400" b="1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思政提示</a:t>
            </a:r>
            <a:r>
              <a:rPr lang="zh-CN" altLang="en-US" sz="2400" b="1" noProof="1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endParaRPr lang="zh-CN" altLang="en-US" sz="2000" noProof="1">
              <a:solidFill>
                <a:srgbClr val="01206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zh-CN" sz="2000" noProof="1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endParaRPr lang="zh-CN" altLang="zh-CN" sz="2000" noProof="1">
              <a:solidFill>
                <a:srgbClr val="01206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zh-CN" sz="2000" noProof="1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2000" noProof="1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针对一些学生出现的消极对待训练情况，不认真，怕苦等行为，</a:t>
            </a:r>
            <a:r>
              <a:rPr lang="zh-CN" altLang="en-US" sz="20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通过</a:t>
            </a:r>
            <a:r>
              <a:rPr lang="en-US" sz="20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案例讲述和手机</a:t>
            </a:r>
            <a:r>
              <a:rPr lang="zh-CN" altLang="en-US" sz="20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视频</a:t>
            </a:r>
            <a:r>
              <a:rPr lang="zh-CN" altLang="en-US" sz="2000" noProof="1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播放，引导学生认真训练</a:t>
            </a:r>
            <a:r>
              <a:rPr lang="en-US" altLang="zh-CN" sz="20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r>
              <a:rPr lang="zh-CN" altLang="en-US" sz="20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如，</a:t>
            </a:r>
            <a:r>
              <a:rPr lang="en-US" sz="20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en-US" sz="2000" b="1" u="sng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地面控制技术对抗练习</a:t>
            </a:r>
            <a:r>
              <a:rPr lang="zh-CN" sz="20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en-US" sz="20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课中。           </a:t>
            </a:r>
            <a:endParaRPr lang="en-US" sz="2000">
              <a:solidFill>
                <a:srgbClr val="01206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en-US" altLang="en-US" sz="2000" noProof="1">
              <a:solidFill>
                <a:srgbClr val="01206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000" noProof="1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案例</a:t>
            </a:r>
            <a:r>
              <a:rPr lang="en-US" altLang="zh-CN" sz="20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讲述</a:t>
            </a:r>
            <a:r>
              <a:rPr lang="en-US" altLang="en-US" sz="2000" noProof="1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：“</a:t>
            </a:r>
            <a:r>
              <a:rPr lang="zh-CN" altLang="en-US" sz="2000" noProof="1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某某市交通警察徐某某，在出租车违章检查过程中，与出租车司机发生争论，发展成言语谩骂推搡，警察徐某要求查看证件，出租车司机推搡拒不配合，警察徐某用力推了出租车司机一下，出租车司机以警察推人为由抓住徐某手臂，</a:t>
            </a:r>
            <a:r>
              <a:rPr lang="zh-CN" altLang="zh-CN" sz="2000" noProof="1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一个拌腿摔把</a:t>
            </a:r>
            <a:r>
              <a:rPr lang="zh-CN" altLang="en-US" sz="20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警察</a:t>
            </a:r>
            <a:r>
              <a:rPr lang="zh-CN" sz="20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徐某摔倒在地</a:t>
            </a:r>
            <a:r>
              <a:rPr lang="en-US" sz="20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，并进行殴打，后被围观群众拉开。”</a:t>
            </a:r>
            <a:endParaRPr lang="en-US" sz="2000">
              <a:solidFill>
                <a:srgbClr val="01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en-US" altLang="en-US" sz="2000" noProof="1">
              <a:solidFill>
                <a:srgbClr val="01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6063" y="123825"/>
            <a:ext cx="654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3"/>
          <p:cNvSpPr txBox="1">
            <a:spLocks noChangeArrowheads="1"/>
          </p:cNvSpPr>
          <p:nvPr/>
        </p:nvSpPr>
        <p:spPr bwMode="auto">
          <a:xfrm>
            <a:off x="1014413" y="293688"/>
            <a:ext cx="3557587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4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二、课程思政教育的主要表现与实施方式</a:t>
            </a:r>
            <a:endParaRPr lang="zh-CN" altLang="en-US" sz="1400" b="1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9" name="文本框 1"/>
          <p:cNvSpPr txBox="1">
            <a:spLocks noChangeArrowheads="1"/>
          </p:cNvSpPr>
          <p:nvPr/>
        </p:nvSpPr>
        <p:spPr bwMode="auto">
          <a:xfrm>
            <a:off x="579438" y="863600"/>
            <a:ext cx="43815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800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案例视频：交警被违规行为人摔倒并殴打</a:t>
            </a:r>
            <a:endParaRPr lang="zh-CN" altLang="en-US" sz="1800">
              <a:solidFill>
                <a:srgbClr val="01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波形 6"/>
          <p:cNvSpPr/>
          <p:nvPr/>
        </p:nvSpPr>
        <p:spPr>
          <a:xfrm>
            <a:off x="666750" y="1698625"/>
            <a:ext cx="3759200" cy="1978025"/>
          </a:xfrm>
          <a:prstGeom prst="wave">
            <a:avLst>
              <a:gd name="adj1" fmla="val 12500"/>
              <a:gd name="adj2" fmla="val 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CN" altLang="en-US" sz="16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引导学生：</a:t>
            </a:r>
            <a:endParaRPr lang="zh-CN" altLang="en-US" sz="1600">
              <a:solidFill>
                <a:srgbClr val="01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16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警察要有血性和斗志，要有维护警察执法权益和维护警察执法形象的能力，在平时的对抗训练中要全身心投入，不要轻易放弃。</a:t>
            </a:r>
            <a:endParaRPr lang="zh-CN" altLang="en-US" sz="1600">
              <a:solidFill>
                <a:srgbClr val="000000"/>
              </a:solidFill>
            </a:endParaRPr>
          </a:p>
        </p:txBody>
      </p:sp>
      <p:graphicFrame>
        <p:nvGraphicFramePr>
          <p:cNvPr id="2" name="对象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069205" y="2509520"/>
          <a:ext cx="2679700" cy="480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" r:id="rId2" imgW="2679700" imgH="480060" progId="Package">
                  <p:embed/>
                </p:oleObj>
              </mc:Choice>
              <mc:Fallback>
                <p:oleObj name="" r:id="rId2" imgW="2679700" imgH="480060" progId="Package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69205" y="2509520"/>
                        <a:ext cx="2679700" cy="480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29" grpId="0"/>
      <p:bldP spid="1029" grpId="1"/>
      <p:bldP spid="7" grpId="0" bldLvl="0" animBg="1"/>
      <p:bldP spid="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6063" y="123825"/>
            <a:ext cx="654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3"/>
          <p:cNvSpPr txBox="1">
            <a:spLocks noChangeArrowheads="1"/>
          </p:cNvSpPr>
          <p:nvPr/>
        </p:nvSpPr>
        <p:spPr bwMode="auto">
          <a:xfrm>
            <a:off x="900113" y="263525"/>
            <a:ext cx="3060700" cy="27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2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二、课程思政教育的主要表现与实施方式</a:t>
            </a:r>
            <a:endParaRPr lang="zh-CN" altLang="en-US" sz="1200" b="1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744538" y="1022350"/>
            <a:ext cx="7939087" cy="2379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2400" b="1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（四）从课后辅导中</a:t>
            </a:r>
            <a:r>
              <a:rPr lang="zh-CN" altLang="zh-CN" sz="1800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凸显慈爱，促进学生对训练行为认知的深入</a:t>
            </a:r>
            <a:endParaRPr lang="zh-CN" altLang="zh-CN" sz="1800">
              <a:solidFill>
                <a:srgbClr val="01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zh-CN" sz="1800">
              <a:solidFill>
                <a:srgbClr val="01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1800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zh-CN" altLang="zh-CN" sz="1800">
              <a:solidFill>
                <a:srgbClr val="01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zh-CN" sz="1800">
              <a:solidFill>
                <a:srgbClr val="01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1800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课后思想教育</a:t>
            </a:r>
            <a:endParaRPr lang="zh-CN" altLang="zh-CN" sz="1800">
              <a:solidFill>
                <a:srgbClr val="01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zh-CN" sz="1800">
              <a:solidFill>
                <a:srgbClr val="01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1800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zh-CN" altLang="en-US" sz="1800">
              <a:solidFill>
                <a:srgbClr val="01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sz="1800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课后训练指导</a:t>
            </a:r>
            <a:endParaRPr lang="zh-CN" altLang="en-US" sz="1800">
              <a:solidFill>
                <a:srgbClr val="01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0813" y="1854200"/>
            <a:ext cx="3698875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 bwMode="auto">
          <a:xfrm>
            <a:off x="2111375" y="1051243"/>
            <a:ext cx="5306695" cy="518795"/>
            <a:chOff x="4686971" y="1556112"/>
            <a:chExt cx="7198668" cy="575712"/>
          </a:xfrm>
        </p:grpSpPr>
        <p:sp>
          <p:nvSpPr>
            <p:cNvPr id="5" name="对角圆角矩形 4"/>
            <p:cNvSpPr/>
            <p:nvPr/>
          </p:nvSpPr>
          <p:spPr>
            <a:xfrm>
              <a:off x="4686971" y="1556112"/>
              <a:ext cx="7198668" cy="57571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466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16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徒手防卫与控制课程开设的意义</a:t>
              </a:r>
              <a:endParaRPr lang="zh-CN" altLang="en-US" sz="216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对角圆角矩形 5"/>
            <p:cNvSpPr/>
            <p:nvPr/>
          </p:nvSpPr>
          <p:spPr>
            <a:xfrm>
              <a:off x="4817041" y="1627283"/>
              <a:ext cx="742521" cy="433370"/>
            </a:xfrm>
            <a:prstGeom prst="round2DiagRect">
              <a:avLst>
                <a:gd name="adj1" fmla="val 44886"/>
                <a:gd name="adj2" fmla="val 0"/>
              </a:avLst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160" b="1" kern="0" dirty="0">
                  <a:solidFill>
                    <a:srgbClr val="003466"/>
                  </a:solidFill>
                  <a:latin typeface="Calibri" panose="020F0502020204030204"/>
                  <a:ea typeface="宋体" panose="02010600030101010101" pitchFamily="2" charset="-122"/>
                </a:rPr>
                <a:t>1</a:t>
              </a:r>
              <a:endParaRPr lang="zh-CN" altLang="en-US" sz="2160" b="1" kern="0" dirty="0">
                <a:solidFill>
                  <a:srgbClr val="003466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2754313" y="2219325"/>
            <a:ext cx="5529262" cy="519113"/>
            <a:chOff x="5013499" y="1556792"/>
            <a:chExt cx="5976664" cy="576064"/>
          </a:xfrm>
        </p:grpSpPr>
        <p:sp>
          <p:nvSpPr>
            <p:cNvPr id="8" name="对角圆角矩形 7"/>
            <p:cNvSpPr/>
            <p:nvPr/>
          </p:nvSpPr>
          <p:spPr>
            <a:xfrm>
              <a:off x="5013499" y="1556792"/>
              <a:ext cx="5976664" cy="576064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466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     </a:t>
              </a:r>
              <a:r>
                <a:rPr lang="zh-CN" altLang="en-US" sz="216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课程思政教育的</a:t>
              </a:r>
              <a:r>
                <a:rPr lang="zh-CN" altLang="zh-CN" sz="216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主要表现与实施方式</a:t>
              </a:r>
              <a:endParaRPr lang="zh-CN" altLang="en-US" sz="216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对角圆角矩形 8"/>
            <p:cNvSpPr/>
            <p:nvPr/>
          </p:nvSpPr>
          <p:spPr>
            <a:xfrm>
              <a:off x="5085569" y="1629021"/>
              <a:ext cx="681233" cy="431607"/>
            </a:xfrm>
            <a:prstGeom prst="round2DiagRect">
              <a:avLst>
                <a:gd name="adj1" fmla="val 44886"/>
                <a:gd name="adj2" fmla="val 0"/>
              </a:avLst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160" b="1" kern="0" dirty="0">
                  <a:solidFill>
                    <a:srgbClr val="003466"/>
                  </a:solidFill>
                  <a:latin typeface="Calibri" panose="020F0502020204030204"/>
                  <a:ea typeface="宋体" panose="02010600030101010101" pitchFamily="2" charset="-122"/>
                </a:rPr>
                <a:t>2</a:t>
              </a:r>
              <a:endParaRPr lang="zh-CN" altLang="en-US" sz="2160" b="1" kern="0" dirty="0">
                <a:solidFill>
                  <a:srgbClr val="003466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3740150" y="3338513"/>
            <a:ext cx="5059363" cy="517525"/>
            <a:chOff x="5013499" y="1556792"/>
            <a:chExt cx="5976664" cy="576064"/>
          </a:xfrm>
        </p:grpSpPr>
        <p:sp>
          <p:nvSpPr>
            <p:cNvPr id="11" name="对角圆角矩形 10"/>
            <p:cNvSpPr/>
            <p:nvPr/>
          </p:nvSpPr>
          <p:spPr>
            <a:xfrm>
              <a:off x="5013499" y="1556792"/>
              <a:ext cx="5976664" cy="576064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466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16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课程思政教学设计注意事项</a:t>
              </a:r>
              <a:endParaRPr lang="zh-CN" altLang="en-US" sz="216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对角圆角矩形 11"/>
            <p:cNvSpPr/>
            <p:nvPr/>
          </p:nvSpPr>
          <p:spPr>
            <a:xfrm>
              <a:off x="5084761" y="1627475"/>
              <a:ext cx="673243" cy="434699"/>
            </a:xfrm>
            <a:prstGeom prst="round2DiagRect">
              <a:avLst>
                <a:gd name="adj1" fmla="val 44886"/>
                <a:gd name="adj2" fmla="val 0"/>
              </a:avLst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160" b="1" kern="0" dirty="0">
                  <a:solidFill>
                    <a:srgbClr val="003466"/>
                  </a:solidFill>
                  <a:latin typeface="Calibri" panose="020F0502020204030204"/>
                  <a:ea typeface="宋体" panose="02010600030101010101" pitchFamily="2" charset="-122"/>
                </a:rPr>
                <a:t>3</a:t>
              </a:r>
              <a:endParaRPr lang="zh-CN" altLang="en-US" sz="2160" b="1" kern="0" dirty="0">
                <a:solidFill>
                  <a:srgbClr val="003466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6" name="TextBox 14"/>
          <p:cNvSpPr txBox="1"/>
          <p:nvPr/>
        </p:nvSpPr>
        <p:spPr>
          <a:xfrm>
            <a:off x="714375" y="3506788"/>
            <a:ext cx="1568450" cy="757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320" b="1" dirty="0">
                <a:solidFill>
                  <a:srgbClr val="0034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zh-CN" altLang="en-US" sz="4320" b="1" dirty="0">
              <a:solidFill>
                <a:srgbClr val="0034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60400" y="1743075"/>
            <a:ext cx="1674813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1003300" y="4114800"/>
            <a:ext cx="989013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>
                <a:solidFill>
                  <a:srgbClr val="003466"/>
                </a:solidFill>
                <a:latin typeface="Calibri" panose="020F0502020204030204" pitchFamily="34" charset="0"/>
              </a:rPr>
              <a:t>content</a:t>
            </a:r>
            <a:endParaRPr lang="zh-CN" altLang="en-US" sz="2000">
              <a:solidFill>
                <a:srgbClr val="003466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6063" y="123825"/>
            <a:ext cx="654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3"/>
          <p:cNvSpPr txBox="1">
            <a:spLocks noChangeArrowheads="1"/>
          </p:cNvSpPr>
          <p:nvPr/>
        </p:nvSpPr>
        <p:spPr bwMode="auto">
          <a:xfrm>
            <a:off x="900113" y="263525"/>
            <a:ext cx="3060700" cy="27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2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二、课程思政教育的主要表现与实施方式</a:t>
            </a:r>
            <a:endParaRPr lang="zh-CN" altLang="en-US" sz="1200" b="1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728663" y="771525"/>
            <a:ext cx="7862887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2400" b="1" dirty="0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课后辅导</a:t>
            </a:r>
            <a:r>
              <a:rPr lang="zh-CN" altLang="en-US" sz="2400" b="1" dirty="0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思政提示：</a:t>
            </a:r>
            <a:endParaRPr lang="zh-CN" altLang="en-US" sz="2400" b="1" dirty="0">
              <a:solidFill>
                <a:srgbClr val="01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br>
              <a:rPr lang="en-US" altLang="zh-CN" sz="2000" b="1" dirty="0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000" b="1" dirty="0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zh-CN" sz="1800" dirty="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课后辅导是课堂教学的延伸，更具有灵活性和针对性。</a:t>
            </a:r>
            <a:endParaRPr lang="zh-CN" altLang="en-US" sz="2000" dirty="0">
              <a:solidFill>
                <a:srgbClr val="01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梯形 1"/>
          <p:cNvSpPr/>
          <p:nvPr/>
        </p:nvSpPr>
        <p:spPr>
          <a:xfrm>
            <a:off x="806450" y="2035175"/>
            <a:ext cx="1458913" cy="696913"/>
          </a:xfrm>
          <a:prstGeom prst="trapezoi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/>
              <a:t>课后思想教育</a:t>
            </a:r>
            <a:endParaRPr lang="zh-CN" altLang="en-US"/>
          </a:p>
        </p:txBody>
      </p:sp>
      <p:sp>
        <p:nvSpPr>
          <p:cNvPr id="3" name="梯形 2"/>
          <p:cNvSpPr/>
          <p:nvPr/>
        </p:nvSpPr>
        <p:spPr>
          <a:xfrm>
            <a:off x="806450" y="2732088"/>
            <a:ext cx="1458913" cy="696912"/>
          </a:xfrm>
          <a:prstGeom prst="trapezoi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/>
              <a:t>运动队的训练指导</a:t>
            </a:r>
            <a:endParaRPr lang="zh-CN" altLang="en-US"/>
          </a:p>
        </p:txBody>
      </p:sp>
      <p:sp>
        <p:nvSpPr>
          <p:cNvPr id="6" name="梯形 5"/>
          <p:cNvSpPr/>
          <p:nvPr/>
        </p:nvSpPr>
        <p:spPr>
          <a:xfrm>
            <a:off x="806450" y="3429000"/>
            <a:ext cx="1458913" cy="695325"/>
          </a:xfrm>
          <a:prstGeom prst="trapezoi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/>
              <a:t>区队课后训练指导</a:t>
            </a:r>
            <a:endParaRPr lang="zh-CN" altLang="en-US"/>
          </a:p>
        </p:txBody>
      </p:sp>
      <p:sp>
        <p:nvSpPr>
          <p:cNvPr id="7" name="梯形 6"/>
          <p:cNvSpPr/>
          <p:nvPr/>
        </p:nvSpPr>
        <p:spPr>
          <a:xfrm>
            <a:off x="806450" y="4124325"/>
            <a:ext cx="1458913" cy="696913"/>
          </a:xfrm>
          <a:prstGeom prst="trapezoi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/>
              <a:t>个别训练指导</a:t>
            </a:r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2619375" y="2057400"/>
            <a:ext cx="5816600" cy="6746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/>
              <a:t>不过多在课堂中公开指责、</a:t>
            </a:r>
            <a:r>
              <a:rPr lang="zh-CN" altLang="en-US">
                <a:sym typeface="+mn-ea"/>
              </a:rPr>
              <a:t>批评、体罚学生，应有针对性的谈心、沟通、交流，纠正学生错误的不健康的思想行为。</a:t>
            </a: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2619375" y="2732088"/>
            <a:ext cx="5816600" cy="7191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>
                <a:solidFill>
                  <a:srgbClr val="FFFFFF"/>
                </a:solidFill>
              </a:rPr>
              <a:t>主要是指导学生树立集体荣誉感，明确训练比赛成绩不是个人荣誉。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2619375" y="3451225"/>
            <a:ext cx="5816600" cy="6731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>
                <a:solidFill>
                  <a:srgbClr val="FFFFFF"/>
                </a:solidFill>
              </a:rPr>
              <a:t>指导学生建立训练自觉性纪律性，养成日常训练的习惯，指导训练方法。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2619375" y="4124325"/>
            <a:ext cx="5816600" cy="6746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/>
              <a:t>指导学生针对自身条件，加强有针对性的训练，树立自信心和恒心。</a:t>
            </a:r>
            <a:endParaRPr lang="zh-CN" altLang="en-US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4" grpId="0"/>
      <p:bldP spid="2" grpId="0" animBg="1"/>
      <p:bldP spid="2" grpId="1" animBg="1"/>
      <p:bldP spid="3" grpId="0" animBg="1"/>
      <p:bldP spid="3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爆炸形 1 5"/>
          <p:cNvSpPr/>
          <p:nvPr/>
        </p:nvSpPr>
        <p:spPr>
          <a:xfrm>
            <a:off x="3683000" y="1409700"/>
            <a:ext cx="1779588" cy="1857375"/>
          </a:xfrm>
          <a:prstGeom prst="irregularSeal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练</a:t>
            </a:r>
            <a:endParaRPr lang="zh-CN" altLang="en-US" sz="32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6063" y="123825"/>
            <a:ext cx="654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3"/>
          <p:cNvSpPr txBox="1">
            <a:spLocks noChangeArrowheads="1"/>
          </p:cNvSpPr>
          <p:nvPr/>
        </p:nvSpPr>
        <p:spPr bwMode="auto">
          <a:xfrm>
            <a:off x="900113" y="263525"/>
            <a:ext cx="3060700" cy="3063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</a:rPr>
              <a:t>二、</a:t>
            </a:r>
            <a:r>
              <a:rPr lang="zh-CN" altLang="en-US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课程思政教育的主要表现与实施方式</a:t>
            </a:r>
            <a:endParaRPr lang="zh-CN" altLang="en-US" sz="1200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4963" y="806450"/>
            <a:ext cx="8094662" cy="2133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57200"/>
            <a:r>
              <a:rPr lang="en-US" altLang="zh-CN" sz="2400" b="1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z="2400" b="1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二、以技能训练强化为手段，突出体育训练的渗透力，提高学生在训练中的作为</a:t>
            </a:r>
            <a:endParaRPr lang="zh-CN" altLang="zh-CN" sz="2400" b="1">
              <a:solidFill>
                <a:srgbClr val="01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/>
            <a:r>
              <a:rPr lang="en-US" altLang="zh-CN"/>
              <a:t> </a:t>
            </a:r>
            <a:endParaRPr lang="zh-CN" altLang="zh-CN"/>
          </a:p>
          <a:p>
            <a:pPr indent="457200"/>
            <a:endParaRPr lang="zh-CN" altLang="zh-CN" sz="2000">
              <a:solidFill>
                <a:srgbClr val="01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457200"/>
            <a:r>
              <a:rPr lang="zh-CN" altLang="zh-CN" sz="20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技能训练</a:t>
            </a:r>
            <a:r>
              <a:rPr lang="zh-CN" altLang="zh-CN" sz="20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凸显的是学生的              </a:t>
            </a:r>
            <a:r>
              <a:rPr lang="zh-CN" altLang="en-US" sz="20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zh-CN" sz="20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学生的“练”包括课堂中的训练、课后训练，以及运动队的训练。</a:t>
            </a:r>
            <a:endParaRPr lang="zh-CN" altLang="zh-CN" sz="2000">
              <a:solidFill>
                <a:srgbClr val="01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457200"/>
            <a:endParaRPr lang="zh-CN" altLang="en-US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6063" y="123825"/>
            <a:ext cx="654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3"/>
          <p:cNvSpPr txBox="1">
            <a:spLocks noChangeArrowheads="1"/>
          </p:cNvSpPr>
          <p:nvPr/>
        </p:nvSpPr>
        <p:spPr bwMode="auto">
          <a:xfrm>
            <a:off x="900113" y="263525"/>
            <a:ext cx="3868737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6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zh-CN" altLang="en-US" sz="14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课程思政教育的主要表现与实施方式</a:t>
            </a:r>
            <a:endParaRPr lang="zh-CN" altLang="en-US" sz="1400" b="1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43" name="文本框 33"/>
          <p:cNvSpPr txBox="1">
            <a:spLocks noChangeArrowheads="1"/>
          </p:cNvSpPr>
          <p:nvPr/>
        </p:nvSpPr>
        <p:spPr bwMode="auto">
          <a:xfrm>
            <a:off x="622300" y="987425"/>
            <a:ext cx="7688263" cy="3597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思政提示：</a:t>
            </a:r>
            <a:endParaRPr lang="en-US" altLang="zh-CN" sz="2000">
              <a:solidFill>
                <a:srgbClr val="01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0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徒手防卫与控制技能训练方法很多，有重复训练法、间歇训练法、竞赛法、持续训练法等等，不同训练方法对学生有不同的影响和要求，训练都是有密度和强度的，需要消耗学生很多能量，但正是这能量的消耗，让学生知道训练的艰辛，真正感受到训练带来的酸甜苦辣。要利用这些训练方法，严格要求学生训练，促使学生体悟到：</a:t>
            </a:r>
            <a:endParaRPr lang="zh-CN" altLang="en-US" sz="2000">
              <a:solidFill>
                <a:srgbClr val="01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000">
              <a:solidFill>
                <a:srgbClr val="01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58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6063" y="123825"/>
            <a:ext cx="654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3"/>
          <p:cNvSpPr txBox="1">
            <a:spLocks noChangeArrowheads="1"/>
          </p:cNvSpPr>
          <p:nvPr/>
        </p:nvSpPr>
        <p:spPr bwMode="auto">
          <a:xfrm>
            <a:off x="900113" y="263525"/>
            <a:ext cx="3486150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6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zh-CN" altLang="en-US" sz="14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课程思政教育的主要表现与实施方式</a:t>
            </a:r>
            <a:endParaRPr lang="zh-CN" altLang="en-US" sz="1400" b="1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541338" y="396875"/>
            <a:ext cx="3605212" cy="1006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 sz="2000">
              <a:solidFill>
                <a:srgbClr val="01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①在训练中铸造政治信仰</a:t>
            </a:r>
            <a:r>
              <a:rPr lang="en-US" altLang="zh-CN" sz="2000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→</a:t>
            </a:r>
            <a:endParaRPr lang="en-US" altLang="zh-CN" sz="2000">
              <a:solidFill>
                <a:srgbClr val="01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>
              <a:solidFill>
                <a:srgbClr val="01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椭圆形标注 1"/>
          <p:cNvSpPr/>
          <p:nvPr/>
        </p:nvSpPr>
        <p:spPr>
          <a:xfrm>
            <a:off x="5619750" y="571500"/>
            <a:ext cx="1852613" cy="66675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/>
              <a:t>高标准</a:t>
            </a:r>
            <a:endParaRPr lang="zh-CN" altLang="en-US" sz="135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/>
              <a:t>严要求</a:t>
            </a:r>
            <a:endParaRPr lang="zh-CN" altLang="en-US" sz="1350"/>
          </a:p>
        </p:txBody>
      </p:sp>
      <p:sp>
        <p:nvSpPr>
          <p:cNvPr id="3" name="椭圆形标注 2"/>
          <p:cNvSpPr/>
          <p:nvPr/>
        </p:nvSpPr>
        <p:spPr>
          <a:xfrm>
            <a:off x="4105275" y="571500"/>
            <a:ext cx="1600200" cy="66675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/>
              <a:t>政治高度</a:t>
            </a:r>
            <a:endParaRPr lang="zh-CN" altLang="en-US" sz="135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6" name="椭圆形标注 5"/>
          <p:cNvSpPr/>
          <p:nvPr/>
        </p:nvSpPr>
        <p:spPr>
          <a:xfrm>
            <a:off x="7350125" y="571500"/>
            <a:ext cx="1600200" cy="66675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  <a:p>
            <a:pPr algn="ctr"/>
            <a:r>
              <a:rPr lang="zh-CN" altLang="en-US">
                <a:solidFill>
                  <a:srgbClr val="FFFFFF"/>
                </a:solidFill>
              </a:rPr>
              <a:t>实现党的意志保障政治安全</a:t>
            </a:r>
            <a:endParaRPr lang="zh-CN" altLang="en-US">
              <a:solidFill>
                <a:srgbClr val="FFFFFF"/>
              </a:solidFill>
            </a:endParaRPr>
          </a:p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椭圆形标注 6"/>
          <p:cNvSpPr/>
          <p:nvPr/>
        </p:nvSpPr>
        <p:spPr>
          <a:xfrm>
            <a:off x="4146550" y="1492250"/>
            <a:ext cx="1600200" cy="66833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  <a:p>
            <a:pPr algn="ctr"/>
            <a:r>
              <a:rPr lang="zh-CN" altLang="en-US">
                <a:solidFill>
                  <a:srgbClr val="FFFFFF"/>
                </a:solidFill>
              </a:rPr>
              <a:t>为民服务</a:t>
            </a:r>
            <a:endParaRPr lang="zh-CN" altLang="en-US">
              <a:solidFill>
                <a:srgbClr val="FFFFFF"/>
              </a:solidFill>
            </a:endParaRPr>
          </a:p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椭圆形标注 7"/>
          <p:cNvSpPr/>
          <p:nvPr/>
        </p:nvSpPr>
        <p:spPr>
          <a:xfrm>
            <a:off x="5748338" y="1492250"/>
            <a:ext cx="1601787" cy="66833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  <a:p>
            <a:pPr algn="ctr"/>
            <a:r>
              <a:rPr lang="zh-CN" altLang="en-US">
                <a:solidFill>
                  <a:srgbClr val="FFFFFF"/>
                </a:solidFill>
              </a:rPr>
              <a:t>意志坚定</a:t>
            </a:r>
            <a:endParaRPr lang="zh-CN" altLang="en-US">
              <a:solidFill>
                <a:srgbClr val="FFFFFF"/>
              </a:solidFill>
            </a:endParaRPr>
          </a:p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椭圆形标注 8"/>
          <p:cNvSpPr/>
          <p:nvPr/>
        </p:nvSpPr>
        <p:spPr>
          <a:xfrm>
            <a:off x="7350125" y="1492250"/>
            <a:ext cx="1600200" cy="66833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  <a:p>
            <a:pPr algn="ctr"/>
            <a:r>
              <a:rPr lang="zh-CN" altLang="en-US">
                <a:solidFill>
                  <a:srgbClr val="FFFFFF"/>
                </a:solidFill>
              </a:rPr>
              <a:t>公正执法</a:t>
            </a:r>
            <a:endParaRPr lang="zh-CN" altLang="en-US">
              <a:solidFill>
                <a:srgbClr val="FFFFFF"/>
              </a:solidFill>
            </a:endParaRPr>
          </a:p>
          <a:p>
            <a:pPr algn="ctr"/>
            <a:r>
              <a:rPr lang="zh-CN" altLang="en-US">
                <a:solidFill>
                  <a:srgbClr val="FFFFFF"/>
                </a:solidFill>
              </a:rPr>
              <a:t>人民安全</a:t>
            </a:r>
            <a:endParaRPr lang="zh-CN" altLang="en-US">
              <a:solidFill>
                <a:srgbClr val="FFFFFF"/>
              </a:solidFill>
            </a:endParaRPr>
          </a:p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椭圆形标注 9"/>
          <p:cNvSpPr/>
          <p:nvPr/>
        </p:nvSpPr>
        <p:spPr>
          <a:xfrm>
            <a:off x="4148138" y="2346325"/>
            <a:ext cx="1600200" cy="66675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  <a:p>
            <a:pPr algn="ctr"/>
            <a:r>
              <a:rPr lang="zh-CN" altLang="en-US">
                <a:solidFill>
                  <a:srgbClr val="FFFFFF"/>
                </a:solidFill>
              </a:rPr>
              <a:t>道德情感</a:t>
            </a:r>
            <a:endParaRPr lang="zh-CN" altLang="en-US">
              <a:solidFill>
                <a:srgbClr val="FFFFFF"/>
              </a:solidFill>
            </a:endParaRPr>
          </a:p>
          <a:p>
            <a:pPr algn="ctr"/>
            <a:r>
              <a:rPr lang="zh-CN" altLang="en-US">
                <a:solidFill>
                  <a:srgbClr val="FFFFFF"/>
                </a:solidFill>
              </a:rPr>
              <a:t>法治定力</a:t>
            </a:r>
            <a:endParaRPr lang="zh-CN" altLang="en-US">
              <a:solidFill>
                <a:srgbClr val="FFFFFF"/>
              </a:solidFill>
            </a:endParaRPr>
          </a:p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椭圆形标注 10"/>
          <p:cNvSpPr/>
          <p:nvPr/>
        </p:nvSpPr>
        <p:spPr>
          <a:xfrm>
            <a:off x="5705475" y="2346325"/>
            <a:ext cx="1601788" cy="66675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/>
              <a:t>勤学苦练</a:t>
            </a:r>
            <a:endParaRPr lang="zh-CN" altLang="en-US" sz="135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/>
              <a:t>吃苦耐劳</a:t>
            </a:r>
            <a:endParaRPr lang="zh-CN" altLang="en-US" sz="135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2" name="椭圆形标注 11"/>
          <p:cNvSpPr/>
          <p:nvPr/>
        </p:nvSpPr>
        <p:spPr>
          <a:xfrm>
            <a:off x="7307263" y="2346325"/>
            <a:ext cx="1600200" cy="66675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/>
              <a:t>正义勇为</a:t>
            </a:r>
            <a:endParaRPr lang="zh-CN" altLang="en-US" sz="135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/>
              <a:t>有谋有略</a:t>
            </a:r>
            <a:endParaRPr lang="zh-CN" altLang="en-US" sz="135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3" name="椭圆形标注 12"/>
          <p:cNvSpPr/>
          <p:nvPr/>
        </p:nvSpPr>
        <p:spPr>
          <a:xfrm>
            <a:off x="4146550" y="3278188"/>
            <a:ext cx="1600200" cy="66833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ym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>
                <a:sym typeface="+mn-ea"/>
              </a:rPr>
              <a:t>思、辨</a:t>
            </a:r>
            <a:endParaRPr lang="zh-CN" altLang="en-US" sz="135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4" name="椭圆形标注 13"/>
          <p:cNvSpPr/>
          <p:nvPr/>
        </p:nvSpPr>
        <p:spPr>
          <a:xfrm>
            <a:off x="5705475" y="3278188"/>
            <a:ext cx="1601788" cy="66833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/>
              <a:t>技能过硬</a:t>
            </a:r>
            <a:endParaRPr lang="zh-CN" altLang="en-US" sz="135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>
                <a:sym typeface="+mn-ea"/>
              </a:rPr>
              <a:t>真善美</a:t>
            </a:r>
            <a:endParaRPr lang="zh-CN" altLang="en-US" sz="1350">
              <a:sym typeface="+mn-ea"/>
            </a:endParaRPr>
          </a:p>
        </p:txBody>
      </p:sp>
      <p:sp>
        <p:nvSpPr>
          <p:cNvPr id="15" name="椭圆形标注 14"/>
          <p:cNvSpPr/>
          <p:nvPr/>
        </p:nvSpPr>
        <p:spPr>
          <a:xfrm>
            <a:off x="7307263" y="3278188"/>
            <a:ext cx="1600200" cy="66833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/>
              <a:t>信任</a:t>
            </a:r>
            <a:endParaRPr lang="zh-CN" altLang="en-US" sz="135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6" name="椭圆形标注 15"/>
          <p:cNvSpPr/>
          <p:nvPr/>
        </p:nvSpPr>
        <p:spPr>
          <a:xfrm>
            <a:off x="4146550" y="4102100"/>
            <a:ext cx="1600200" cy="66833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/>
              <a:t>师生互动</a:t>
            </a:r>
            <a:endParaRPr lang="zh-CN" altLang="en-US" sz="135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/>
              <a:t>关心爱戴</a:t>
            </a:r>
            <a:endParaRPr lang="zh-CN" altLang="en-US" sz="135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7" name="椭圆形标注 16"/>
          <p:cNvSpPr/>
          <p:nvPr/>
        </p:nvSpPr>
        <p:spPr>
          <a:xfrm>
            <a:off x="5748338" y="4102100"/>
            <a:ext cx="1601787" cy="66833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/>
              <a:t>认真训练</a:t>
            </a:r>
            <a:endParaRPr lang="zh-CN" altLang="en-US" sz="135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8" name="椭圆形标注 17"/>
          <p:cNvSpPr/>
          <p:nvPr/>
        </p:nvSpPr>
        <p:spPr>
          <a:xfrm>
            <a:off x="7307263" y="4102100"/>
            <a:ext cx="1600200" cy="66833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/>
              <a:t>懂感恩</a:t>
            </a:r>
            <a:endParaRPr lang="zh-CN" altLang="en-US" sz="135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/>
              <a:t>明事理</a:t>
            </a:r>
            <a:endParaRPr lang="zh-CN" altLang="en-US" sz="135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20" name="文本框 19"/>
          <p:cNvSpPr txBox="1"/>
          <p:nvPr/>
        </p:nvSpPr>
        <p:spPr>
          <a:xfrm>
            <a:off x="541338" y="1627188"/>
            <a:ext cx="3443287" cy="398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②在训练中坚定理想信念→</a:t>
            </a: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576263" y="2479675"/>
            <a:ext cx="3529012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③在训练中锤炼品德修为→</a:t>
            </a:r>
            <a:endParaRPr lang="zh-CN" altLang="en-US" sz="2000">
              <a:solidFill>
                <a:srgbClr val="01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576263" y="3413125"/>
            <a:ext cx="3232150" cy="398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④在训练中探索求真      →</a:t>
            </a:r>
            <a:endParaRPr lang="zh-CN" altLang="en-US" sz="2000">
              <a:solidFill>
                <a:srgbClr val="01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76263" y="4237038"/>
            <a:ext cx="3292475" cy="398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⑤在训练中懂得人间情理→</a:t>
            </a: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4" grpId="0"/>
      <p:bldP spid="34" grpId="1"/>
      <p:bldP spid="2" grpId="0" bldLvl="0" animBg="1"/>
      <p:bldP spid="2" grpId="1" animBg="1"/>
      <p:bldP spid="3" grpId="0" bldLvl="0" animBg="1"/>
      <p:bldP spid="3" grpId="1" animBg="1"/>
      <p:bldP spid="6" grpId="0" bldLvl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  <p:bldP spid="17" grpId="0" bldLvl="0" animBg="1"/>
      <p:bldP spid="17" grpId="1" animBg="1"/>
      <p:bldP spid="18" grpId="0" bldLvl="0" animBg="1"/>
      <p:bldP spid="18" grpId="1" animBg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爆炸形 1 2"/>
          <p:cNvSpPr/>
          <p:nvPr/>
        </p:nvSpPr>
        <p:spPr>
          <a:xfrm>
            <a:off x="2819400" y="1836738"/>
            <a:ext cx="1481138" cy="1470025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>
                <a:latin typeface="方正粗黑宋简体" panose="02000000000000000000" charset="-122"/>
                <a:ea typeface="方正粗黑宋简体" panose="02000000000000000000" charset="-122"/>
              </a:rPr>
              <a:t>赛</a:t>
            </a:r>
            <a:endParaRPr lang="zh-CN" altLang="en-US" sz="3200"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6063" y="123825"/>
            <a:ext cx="654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3"/>
          <p:cNvSpPr txBox="1">
            <a:spLocks noChangeArrowheads="1"/>
          </p:cNvSpPr>
          <p:nvPr/>
        </p:nvSpPr>
        <p:spPr bwMode="auto">
          <a:xfrm>
            <a:off x="900113" y="263525"/>
            <a:ext cx="3060700" cy="3063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</a:rPr>
              <a:t>二、</a:t>
            </a:r>
            <a:r>
              <a:rPr lang="zh-CN" altLang="en-US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课程思政教育的主要表现与实施方式</a:t>
            </a:r>
            <a:endParaRPr lang="zh-CN" altLang="en-US" sz="1200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7038" y="1187450"/>
            <a:ext cx="8093075" cy="2605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57200"/>
            <a:r>
              <a:rPr lang="en-US" altLang="zh-CN" sz="2400" b="1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z="2400" b="1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三、以技能竞赛为手段，突出体育带来的人格魅力，升华学生对道德情操的认知和感受</a:t>
            </a:r>
            <a:endParaRPr lang="zh-CN" altLang="en-US" sz="2400" b="1">
              <a:solidFill>
                <a:srgbClr val="01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/>
            <a:endParaRPr lang="zh-CN" altLang="en-US" sz="2400" b="1">
              <a:solidFill>
                <a:srgbClr val="01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/>
            <a:r>
              <a:rPr lang="zh-CN" altLang="en-US" sz="20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技能竞赛</a:t>
            </a:r>
            <a:r>
              <a:rPr lang="zh-CN" altLang="zh-CN" sz="20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凸显的是一个       </a:t>
            </a:r>
            <a:r>
              <a:rPr lang="zh-CN" altLang="en-US" sz="20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zh-CN" sz="20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技能比赛是课程教学成效取得的有力支撑。《徒手防卫与控制》课程相关的比赛有散打比赛、拳击比赛、摔跤比赛等徒手搏击类比赛，还有徒手防卫与控制技能教学交流比赛、身体素质比赛等。</a:t>
            </a:r>
            <a:endParaRPr lang="zh-CN" altLang="zh-CN" sz="2000">
              <a:solidFill>
                <a:srgbClr val="01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457200"/>
            <a:endParaRPr lang="zh-CN" altLang="en-US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6063" y="123825"/>
            <a:ext cx="654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3"/>
          <p:cNvSpPr txBox="1">
            <a:spLocks noChangeArrowheads="1"/>
          </p:cNvSpPr>
          <p:nvPr/>
        </p:nvSpPr>
        <p:spPr bwMode="auto">
          <a:xfrm>
            <a:off x="900113" y="263525"/>
            <a:ext cx="3868737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6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zh-CN" altLang="en-US" sz="14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课程思政教育的主要表现与实施方式</a:t>
            </a:r>
            <a:endParaRPr lang="zh-CN" altLang="en-US" sz="1400" b="1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23" name="文本框 33"/>
          <p:cNvSpPr txBox="1">
            <a:spLocks noChangeArrowheads="1"/>
          </p:cNvSpPr>
          <p:nvPr/>
        </p:nvSpPr>
        <p:spPr bwMode="auto">
          <a:xfrm>
            <a:off x="704850" y="320675"/>
            <a:ext cx="7380288" cy="2706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zh-CN" altLang="en-US" sz="2000" b="1" dirty="0">
              <a:solidFill>
                <a:srgbClr val="01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思政提示：</a:t>
            </a:r>
            <a:endParaRPr lang="en-US" altLang="zh-CN" sz="2000" dirty="0">
              <a:solidFill>
                <a:srgbClr val="01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zh-CN" altLang="zh-CN" sz="2000" dirty="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比赛可让学生亲身体验比赛带来的情感快乐，也让学生更加认可体育竞赛具有的人格影响价值。使更多的学生受到熏陶，树立：</a:t>
            </a:r>
            <a:endParaRPr lang="zh-CN" altLang="zh-CN" sz="2000" dirty="0">
              <a:solidFill>
                <a:srgbClr val="01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457200">
              <a:lnSpc>
                <a:spcPct val="150000"/>
              </a:lnSpc>
              <a:defRPr/>
            </a:pPr>
            <a:endParaRPr lang="zh-CN" altLang="zh-CN" sz="2000" dirty="0">
              <a:solidFill>
                <a:srgbClr val="01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defRPr/>
            </a:pPr>
            <a:endParaRPr lang="zh-CN" altLang="en-US" sz="2000" dirty="0">
              <a:solidFill>
                <a:srgbClr val="01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流程图: 终止 1"/>
          <p:cNvSpPr/>
          <p:nvPr/>
        </p:nvSpPr>
        <p:spPr>
          <a:xfrm>
            <a:off x="882650" y="2438400"/>
            <a:ext cx="2984500" cy="44291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为集体争光的集体荣誉感</a:t>
            </a:r>
            <a:endParaRPr lang="zh-CN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流程图: 终止 2"/>
          <p:cNvSpPr/>
          <p:nvPr/>
        </p:nvSpPr>
        <p:spPr>
          <a:xfrm>
            <a:off x="4683125" y="2438400"/>
            <a:ext cx="3402013" cy="44291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尽心尽力的责任心</a:t>
            </a:r>
            <a:endParaRPr lang="zh-CN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流程图: 终止 5"/>
          <p:cNvSpPr/>
          <p:nvPr/>
        </p:nvSpPr>
        <p:spPr>
          <a:xfrm>
            <a:off x="4683125" y="4308475"/>
            <a:ext cx="3471863" cy="40957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zh-CN" sz="1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面对失败、承担失败的</a:t>
            </a:r>
            <a:r>
              <a:rPr lang="zh-CN" altLang="en-US" sz="1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责任担当</a:t>
            </a:r>
            <a:endParaRPr lang="zh-CN" altLang="zh-CN" sz="16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流程图: 终止 6"/>
          <p:cNvSpPr/>
          <p:nvPr/>
        </p:nvSpPr>
        <p:spPr>
          <a:xfrm>
            <a:off x="900113" y="4308475"/>
            <a:ext cx="2986087" cy="40957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zh-CN" sz="1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顽强拼搏、战胜困难的</a:t>
            </a:r>
            <a:r>
              <a:rPr lang="zh-CN" altLang="en-US" sz="1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革命</a:t>
            </a:r>
            <a:r>
              <a:rPr lang="zh-CN" altLang="zh-CN" sz="1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信念</a:t>
            </a:r>
            <a:endParaRPr lang="zh-CN" altLang="zh-CN" sz="16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流程图: 终止 7"/>
          <p:cNvSpPr/>
          <p:nvPr/>
        </p:nvSpPr>
        <p:spPr>
          <a:xfrm>
            <a:off x="4683125" y="3689350"/>
            <a:ext cx="3400425" cy="42227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不怕困难、迎难而上的战斗品质</a:t>
            </a:r>
            <a:endParaRPr lang="zh-CN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流程图: 终止 8"/>
          <p:cNvSpPr/>
          <p:nvPr/>
        </p:nvSpPr>
        <p:spPr>
          <a:xfrm>
            <a:off x="900113" y="3689350"/>
            <a:ext cx="2986087" cy="42227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积极向上的争先精神</a:t>
            </a:r>
            <a:endParaRPr lang="zh-CN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流程图: 终止 9"/>
          <p:cNvSpPr/>
          <p:nvPr/>
        </p:nvSpPr>
        <p:spPr>
          <a:xfrm>
            <a:off x="4683125" y="3027363"/>
            <a:ext cx="3402013" cy="47307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公平公正的比赛理念</a:t>
            </a:r>
            <a:endParaRPr lang="zh-CN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流程图: 终止 10"/>
          <p:cNvSpPr/>
          <p:nvPr/>
        </p:nvSpPr>
        <p:spPr>
          <a:xfrm>
            <a:off x="882650" y="3027363"/>
            <a:ext cx="2984500" cy="47148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团结互助的友爱之情</a:t>
            </a:r>
            <a:endParaRPr lang="zh-CN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723" grpId="0"/>
      <p:bldP spid="2" grpId="0" bldLvl="0" animBg="1"/>
      <p:bldP spid="2" grpId="1" animBg="1"/>
      <p:bldP spid="3" grpId="0" bldLvl="0" animBg="1"/>
      <p:bldP spid="3" grpId="1" animBg="1"/>
      <p:bldP spid="6" grpId="0" bldLvl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8475" y="1338263"/>
            <a:ext cx="1720850" cy="15684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kern="0" dirty="0">
                <a:solidFill>
                  <a:srgbClr val="003466"/>
                </a:solidFill>
              </a:rPr>
              <a:t>03</a:t>
            </a:r>
            <a:endParaRPr lang="zh-CN" altLang="en-US" sz="9600" kern="0" dirty="0">
              <a:solidFill>
                <a:srgbClr val="003466"/>
              </a:solidFill>
            </a:endParaRPr>
          </a:p>
        </p:txBody>
      </p:sp>
      <p:cxnSp>
        <p:nvCxnSpPr>
          <p:cNvPr id="5" name="直接连接符 4"/>
          <p:cNvCxnSpPr>
            <a:cxnSpLocks noChangeShapeType="1"/>
          </p:cNvCxnSpPr>
          <p:nvPr/>
        </p:nvCxnSpPr>
        <p:spPr bwMode="auto">
          <a:xfrm>
            <a:off x="-12700" y="2114550"/>
            <a:ext cx="1782763" cy="0"/>
          </a:xfrm>
          <a:prstGeom prst="line">
            <a:avLst/>
          </a:prstGeom>
          <a:noFill/>
          <a:ln w="95250" algn="ctr">
            <a:solidFill>
              <a:srgbClr val="003466"/>
            </a:solidFill>
            <a:round/>
          </a:ln>
        </p:spPr>
      </p:cxnSp>
      <p:cxnSp>
        <p:nvCxnSpPr>
          <p:cNvPr id="6" name="直接连接符 5"/>
          <p:cNvCxnSpPr>
            <a:cxnSpLocks noChangeShapeType="1"/>
            <a:stCxn id="4" idx="3"/>
          </p:cNvCxnSpPr>
          <p:nvPr/>
        </p:nvCxnSpPr>
        <p:spPr bwMode="auto">
          <a:xfrm flipV="1">
            <a:off x="3489325" y="2114550"/>
            <a:ext cx="5654675" cy="7938"/>
          </a:xfrm>
          <a:prstGeom prst="line">
            <a:avLst/>
          </a:prstGeom>
          <a:noFill/>
          <a:ln w="95250" algn="ctr">
            <a:solidFill>
              <a:srgbClr val="003466"/>
            </a:solidFill>
            <a:round/>
          </a:ln>
        </p:spPr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89325" y="1397000"/>
            <a:ext cx="5573713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defTabSz="914400"/>
            <a:r>
              <a:rPr lang="zh-CN" altLang="en-US" sz="32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教学过程设计注意事项</a:t>
            </a:r>
            <a:endParaRPr lang="zh-CN" altLang="en-US" sz="3200" b="1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092950" y="2841625"/>
            <a:ext cx="209232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49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5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6063" y="123825"/>
            <a:ext cx="654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3"/>
          <p:cNvSpPr txBox="1">
            <a:spLocks noChangeArrowheads="1"/>
          </p:cNvSpPr>
          <p:nvPr/>
        </p:nvSpPr>
        <p:spPr bwMode="auto">
          <a:xfrm>
            <a:off x="900113" y="282575"/>
            <a:ext cx="317658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三、课程思政</a:t>
            </a:r>
            <a:r>
              <a:rPr lang="zh-CN" altLang="en-US" sz="14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教学过程设计注意事项</a:t>
            </a:r>
            <a:endParaRPr lang="zh-CN" altLang="en-US" sz="1400" b="1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b="1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4045924" y="1942175"/>
            <a:ext cx="1248401" cy="1451604"/>
          </a:xfrm>
          <a:custGeom>
            <a:avLst/>
            <a:gdLst>
              <a:gd name="T0" fmla="*/ 1837 w 3175"/>
              <a:gd name="T1" fmla="*/ 92 h 3561"/>
              <a:gd name="T2" fmla="*/ 2381 w 3175"/>
              <a:gd name="T3" fmla="*/ 406 h 3561"/>
              <a:gd name="T4" fmla="*/ 2925 w 3175"/>
              <a:gd name="T5" fmla="*/ 720 h 3561"/>
              <a:gd name="T6" fmla="*/ 3175 w 3175"/>
              <a:gd name="T7" fmla="*/ 1153 h 3561"/>
              <a:gd name="T8" fmla="*/ 3175 w 3175"/>
              <a:gd name="T9" fmla="*/ 1781 h 3561"/>
              <a:gd name="T10" fmla="*/ 3175 w 3175"/>
              <a:gd name="T11" fmla="*/ 2408 h 3561"/>
              <a:gd name="T12" fmla="*/ 2925 w 3175"/>
              <a:gd name="T13" fmla="*/ 2841 h 3561"/>
              <a:gd name="T14" fmla="*/ 2381 w 3175"/>
              <a:gd name="T15" fmla="*/ 3155 h 3561"/>
              <a:gd name="T16" fmla="*/ 1837 w 3175"/>
              <a:gd name="T17" fmla="*/ 3469 h 3561"/>
              <a:gd name="T18" fmla="*/ 1338 w 3175"/>
              <a:gd name="T19" fmla="*/ 3469 h 3561"/>
              <a:gd name="T20" fmla="*/ 794 w 3175"/>
              <a:gd name="T21" fmla="*/ 3155 h 3561"/>
              <a:gd name="T22" fmla="*/ 250 w 3175"/>
              <a:gd name="T23" fmla="*/ 2841 h 3561"/>
              <a:gd name="T24" fmla="*/ 0 w 3175"/>
              <a:gd name="T25" fmla="*/ 2408 h 3561"/>
              <a:gd name="T26" fmla="*/ 0 w 3175"/>
              <a:gd name="T27" fmla="*/ 1781 h 3561"/>
              <a:gd name="T28" fmla="*/ 0 w 3175"/>
              <a:gd name="T29" fmla="*/ 1153 h 3561"/>
              <a:gd name="T30" fmla="*/ 250 w 3175"/>
              <a:gd name="T31" fmla="*/ 720 h 3561"/>
              <a:gd name="T32" fmla="*/ 794 w 3175"/>
              <a:gd name="T33" fmla="*/ 406 h 3561"/>
              <a:gd name="T34" fmla="*/ 1338 w 3175"/>
              <a:gd name="T35" fmla="*/ 92 h 3561"/>
              <a:gd name="T36" fmla="*/ 1837 w 3175"/>
              <a:gd name="T37" fmla="*/ 92 h 3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175" h="3561">
                <a:moveTo>
                  <a:pt x="1837" y="92"/>
                </a:moveTo>
                <a:lnTo>
                  <a:pt x="2381" y="406"/>
                </a:lnTo>
                <a:lnTo>
                  <a:pt x="2925" y="720"/>
                </a:lnTo>
                <a:cubicBezTo>
                  <a:pt x="3084" y="812"/>
                  <a:pt x="3175" y="969"/>
                  <a:pt x="3175" y="1153"/>
                </a:cubicBezTo>
                <a:lnTo>
                  <a:pt x="3175" y="1781"/>
                </a:lnTo>
                <a:lnTo>
                  <a:pt x="3175" y="2408"/>
                </a:lnTo>
                <a:cubicBezTo>
                  <a:pt x="3175" y="2592"/>
                  <a:pt x="3084" y="2750"/>
                  <a:pt x="2925" y="2841"/>
                </a:cubicBezTo>
                <a:lnTo>
                  <a:pt x="2381" y="3155"/>
                </a:lnTo>
                <a:lnTo>
                  <a:pt x="1837" y="3469"/>
                </a:lnTo>
                <a:cubicBezTo>
                  <a:pt x="1678" y="3561"/>
                  <a:pt x="1496" y="3561"/>
                  <a:pt x="1338" y="3469"/>
                </a:cubicBezTo>
                <a:lnTo>
                  <a:pt x="794" y="3155"/>
                </a:lnTo>
                <a:lnTo>
                  <a:pt x="250" y="2841"/>
                </a:lnTo>
                <a:cubicBezTo>
                  <a:pt x="91" y="2750"/>
                  <a:pt x="0" y="2592"/>
                  <a:pt x="0" y="2408"/>
                </a:cubicBezTo>
                <a:lnTo>
                  <a:pt x="0" y="1781"/>
                </a:lnTo>
                <a:lnTo>
                  <a:pt x="0" y="1153"/>
                </a:lnTo>
                <a:cubicBezTo>
                  <a:pt x="0" y="969"/>
                  <a:pt x="91" y="812"/>
                  <a:pt x="250" y="720"/>
                </a:cubicBezTo>
                <a:lnTo>
                  <a:pt x="794" y="406"/>
                </a:lnTo>
                <a:lnTo>
                  <a:pt x="1338" y="92"/>
                </a:lnTo>
                <a:cubicBezTo>
                  <a:pt x="1496" y="0"/>
                  <a:pt x="1678" y="0"/>
                  <a:pt x="1837" y="92"/>
                </a:cubicBezTo>
                <a:close/>
              </a:path>
            </a:pathLst>
          </a:custGeom>
          <a:solidFill>
            <a:schemeClr val="accent1"/>
          </a:solidFill>
          <a:ln w="25400">
            <a:gradFill flip="none" rotWithShape="1">
              <a:gsLst>
                <a:gs pos="0">
                  <a:srgbClr val="CFCFCF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635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/>
          </a:p>
        </p:txBody>
      </p:sp>
      <p:sp>
        <p:nvSpPr>
          <p:cNvPr id="9" name="Freeform 5"/>
          <p:cNvSpPr/>
          <p:nvPr/>
        </p:nvSpPr>
        <p:spPr bwMode="auto">
          <a:xfrm>
            <a:off x="4267289" y="634064"/>
            <a:ext cx="827648" cy="928002"/>
          </a:xfrm>
          <a:custGeom>
            <a:avLst/>
            <a:gdLst>
              <a:gd name="T0" fmla="*/ 1837 w 3175"/>
              <a:gd name="T1" fmla="*/ 92 h 3561"/>
              <a:gd name="T2" fmla="*/ 2381 w 3175"/>
              <a:gd name="T3" fmla="*/ 406 h 3561"/>
              <a:gd name="T4" fmla="*/ 2925 w 3175"/>
              <a:gd name="T5" fmla="*/ 720 h 3561"/>
              <a:gd name="T6" fmla="*/ 3175 w 3175"/>
              <a:gd name="T7" fmla="*/ 1153 h 3561"/>
              <a:gd name="T8" fmla="*/ 3175 w 3175"/>
              <a:gd name="T9" fmla="*/ 1781 h 3561"/>
              <a:gd name="T10" fmla="*/ 3175 w 3175"/>
              <a:gd name="T11" fmla="*/ 2408 h 3561"/>
              <a:gd name="T12" fmla="*/ 2925 w 3175"/>
              <a:gd name="T13" fmla="*/ 2841 h 3561"/>
              <a:gd name="T14" fmla="*/ 2381 w 3175"/>
              <a:gd name="T15" fmla="*/ 3155 h 3561"/>
              <a:gd name="T16" fmla="*/ 1837 w 3175"/>
              <a:gd name="T17" fmla="*/ 3469 h 3561"/>
              <a:gd name="T18" fmla="*/ 1338 w 3175"/>
              <a:gd name="T19" fmla="*/ 3469 h 3561"/>
              <a:gd name="T20" fmla="*/ 794 w 3175"/>
              <a:gd name="T21" fmla="*/ 3155 h 3561"/>
              <a:gd name="T22" fmla="*/ 250 w 3175"/>
              <a:gd name="T23" fmla="*/ 2841 h 3561"/>
              <a:gd name="T24" fmla="*/ 0 w 3175"/>
              <a:gd name="T25" fmla="*/ 2408 h 3561"/>
              <a:gd name="T26" fmla="*/ 0 w 3175"/>
              <a:gd name="T27" fmla="*/ 1781 h 3561"/>
              <a:gd name="T28" fmla="*/ 0 w 3175"/>
              <a:gd name="T29" fmla="*/ 1153 h 3561"/>
              <a:gd name="T30" fmla="*/ 250 w 3175"/>
              <a:gd name="T31" fmla="*/ 720 h 3561"/>
              <a:gd name="T32" fmla="*/ 794 w 3175"/>
              <a:gd name="T33" fmla="*/ 406 h 3561"/>
              <a:gd name="T34" fmla="*/ 1338 w 3175"/>
              <a:gd name="T35" fmla="*/ 92 h 3561"/>
              <a:gd name="T36" fmla="*/ 1837 w 3175"/>
              <a:gd name="T37" fmla="*/ 92 h 3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175" h="3561">
                <a:moveTo>
                  <a:pt x="1837" y="92"/>
                </a:moveTo>
                <a:lnTo>
                  <a:pt x="2381" y="406"/>
                </a:lnTo>
                <a:lnTo>
                  <a:pt x="2925" y="720"/>
                </a:lnTo>
                <a:cubicBezTo>
                  <a:pt x="3084" y="812"/>
                  <a:pt x="3175" y="969"/>
                  <a:pt x="3175" y="1153"/>
                </a:cubicBezTo>
                <a:lnTo>
                  <a:pt x="3175" y="1781"/>
                </a:lnTo>
                <a:lnTo>
                  <a:pt x="3175" y="2408"/>
                </a:lnTo>
                <a:cubicBezTo>
                  <a:pt x="3175" y="2592"/>
                  <a:pt x="3084" y="2750"/>
                  <a:pt x="2925" y="2841"/>
                </a:cubicBezTo>
                <a:lnTo>
                  <a:pt x="2381" y="3155"/>
                </a:lnTo>
                <a:lnTo>
                  <a:pt x="1837" y="3469"/>
                </a:lnTo>
                <a:cubicBezTo>
                  <a:pt x="1678" y="3561"/>
                  <a:pt x="1496" y="3561"/>
                  <a:pt x="1338" y="3469"/>
                </a:cubicBezTo>
                <a:lnTo>
                  <a:pt x="794" y="3155"/>
                </a:lnTo>
                <a:lnTo>
                  <a:pt x="250" y="2841"/>
                </a:lnTo>
                <a:cubicBezTo>
                  <a:pt x="91" y="2750"/>
                  <a:pt x="0" y="2592"/>
                  <a:pt x="0" y="2408"/>
                </a:cubicBezTo>
                <a:lnTo>
                  <a:pt x="0" y="1781"/>
                </a:lnTo>
                <a:lnTo>
                  <a:pt x="0" y="1153"/>
                </a:lnTo>
                <a:cubicBezTo>
                  <a:pt x="0" y="969"/>
                  <a:pt x="91" y="812"/>
                  <a:pt x="250" y="720"/>
                </a:cubicBezTo>
                <a:lnTo>
                  <a:pt x="794" y="406"/>
                </a:lnTo>
                <a:lnTo>
                  <a:pt x="1338" y="92"/>
                </a:lnTo>
                <a:cubicBezTo>
                  <a:pt x="1496" y="0"/>
                  <a:pt x="1678" y="0"/>
                  <a:pt x="1837" y="92"/>
                </a:cubicBezTo>
                <a:close/>
              </a:path>
            </a:pathLst>
          </a:custGeom>
          <a:solidFill>
            <a:srgbClr val="012060"/>
          </a:solidFill>
          <a:ln w="25400">
            <a:gradFill flip="none" rotWithShape="1">
              <a:gsLst>
                <a:gs pos="0">
                  <a:srgbClr val="CFCFCF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01600" dist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/>
              <a:t>1</a:t>
            </a:r>
            <a:endParaRPr lang="zh-CN" altLang="en-US" sz="4000" dirty="0"/>
          </a:p>
        </p:txBody>
      </p:sp>
      <p:sp>
        <p:nvSpPr>
          <p:cNvPr id="10" name="Freeform 5"/>
          <p:cNvSpPr/>
          <p:nvPr/>
        </p:nvSpPr>
        <p:spPr bwMode="auto">
          <a:xfrm>
            <a:off x="2773047" y="1561991"/>
            <a:ext cx="827648" cy="928002"/>
          </a:xfrm>
          <a:custGeom>
            <a:avLst/>
            <a:gdLst>
              <a:gd name="T0" fmla="*/ 1837 w 3175"/>
              <a:gd name="T1" fmla="*/ 92 h 3561"/>
              <a:gd name="T2" fmla="*/ 2381 w 3175"/>
              <a:gd name="T3" fmla="*/ 406 h 3561"/>
              <a:gd name="T4" fmla="*/ 2925 w 3175"/>
              <a:gd name="T5" fmla="*/ 720 h 3561"/>
              <a:gd name="T6" fmla="*/ 3175 w 3175"/>
              <a:gd name="T7" fmla="*/ 1153 h 3561"/>
              <a:gd name="T8" fmla="*/ 3175 w 3175"/>
              <a:gd name="T9" fmla="*/ 1781 h 3561"/>
              <a:gd name="T10" fmla="*/ 3175 w 3175"/>
              <a:gd name="T11" fmla="*/ 2408 h 3561"/>
              <a:gd name="T12" fmla="*/ 2925 w 3175"/>
              <a:gd name="T13" fmla="*/ 2841 h 3561"/>
              <a:gd name="T14" fmla="*/ 2381 w 3175"/>
              <a:gd name="T15" fmla="*/ 3155 h 3561"/>
              <a:gd name="T16" fmla="*/ 1837 w 3175"/>
              <a:gd name="T17" fmla="*/ 3469 h 3561"/>
              <a:gd name="T18" fmla="*/ 1338 w 3175"/>
              <a:gd name="T19" fmla="*/ 3469 h 3561"/>
              <a:gd name="T20" fmla="*/ 794 w 3175"/>
              <a:gd name="T21" fmla="*/ 3155 h 3561"/>
              <a:gd name="T22" fmla="*/ 250 w 3175"/>
              <a:gd name="T23" fmla="*/ 2841 h 3561"/>
              <a:gd name="T24" fmla="*/ 0 w 3175"/>
              <a:gd name="T25" fmla="*/ 2408 h 3561"/>
              <a:gd name="T26" fmla="*/ 0 w 3175"/>
              <a:gd name="T27" fmla="*/ 1781 h 3561"/>
              <a:gd name="T28" fmla="*/ 0 w 3175"/>
              <a:gd name="T29" fmla="*/ 1153 h 3561"/>
              <a:gd name="T30" fmla="*/ 250 w 3175"/>
              <a:gd name="T31" fmla="*/ 720 h 3561"/>
              <a:gd name="T32" fmla="*/ 794 w 3175"/>
              <a:gd name="T33" fmla="*/ 406 h 3561"/>
              <a:gd name="T34" fmla="*/ 1338 w 3175"/>
              <a:gd name="T35" fmla="*/ 92 h 3561"/>
              <a:gd name="T36" fmla="*/ 1837 w 3175"/>
              <a:gd name="T37" fmla="*/ 92 h 3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175" h="3561">
                <a:moveTo>
                  <a:pt x="1837" y="92"/>
                </a:moveTo>
                <a:lnTo>
                  <a:pt x="2381" y="406"/>
                </a:lnTo>
                <a:lnTo>
                  <a:pt x="2925" y="720"/>
                </a:lnTo>
                <a:cubicBezTo>
                  <a:pt x="3084" y="812"/>
                  <a:pt x="3175" y="969"/>
                  <a:pt x="3175" y="1153"/>
                </a:cubicBezTo>
                <a:lnTo>
                  <a:pt x="3175" y="1781"/>
                </a:lnTo>
                <a:lnTo>
                  <a:pt x="3175" y="2408"/>
                </a:lnTo>
                <a:cubicBezTo>
                  <a:pt x="3175" y="2592"/>
                  <a:pt x="3084" y="2750"/>
                  <a:pt x="2925" y="2841"/>
                </a:cubicBezTo>
                <a:lnTo>
                  <a:pt x="2381" y="3155"/>
                </a:lnTo>
                <a:lnTo>
                  <a:pt x="1837" y="3469"/>
                </a:lnTo>
                <a:cubicBezTo>
                  <a:pt x="1678" y="3561"/>
                  <a:pt x="1496" y="3561"/>
                  <a:pt x="1338" y="3469"/>
                </a:cubicBezTo>
                <a:lnTo>
                  <a:pt x="794" y="3155"/>
                </a:lnTo>
                <a:lnTo>
                  <a:pt x="250" y="2841"/>
                </a:lnTo>
                <a:cubicBezTo>
                  <a:pt x="91" y="2750"/>
                  <a:pt x="0" y="2592"/>
                  <a:pt x="0" y="2408"/>
                </a:cubicBezTo>
                <a:lnTo>
                  <a:pt x="0" y="1781"/>
                </a:lnTo>
                <a:lnTo>
                  <a:pt x="0" y="1153"/>
                </a:lnTo>
                <a:cubicBezTo>
                  <a:pt x="0" y="969"/>
                  <a:pt x="91" y="812"/>
                  <a:pt x="250" y="720"/>
                </a:cubicBezTo>
                <a:lnTo>
                  <a:pt x="794" y="406"/>
                </a:lnTo>
                <a:lnTo>
                  <a:pt x="1338" y="92"/>
                </a:lnTo>
                <a:cubicBezTo>
                  <a:pt x="1496" y="0"/>
                  <a:pt x="1678" y="0"/>
                  <a:pt x="1837" y="92"/>
                </a:cubicBezTo>
                <a:close/>
              </a:path>
            </a:pathLst>
          </a:cu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13500000" scaled="0"/>
          </a:gradFill>
          <a:ln w="25400">
            <a:gradFill flip="none" rotWithShape="1">
              <a:gsLst>
                <a:gs pos="0">
                  <a:srgbClr val="CFCFCF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01600" dist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/>
              <a:t>2</a:t>
            </a:r>
            <a:endParaRPr lang="zh-CN" altLang="en-US" sz="4000" dirty="0"/>
          </a:p>
        </p:txBody>
      </p:sp>
      <p:sp>
        <p:nvSpPr>
          <p:cNvPr id="11" name="Freeform 5"/>
          <p:cNvSpPr/>
          <p:nvPr/>
        </p:nvSpPr>
        <p:spPr bwMode="auto">
          <a:xfrm>
            <a:off x="3068409" y="3257289"/>
            <a:ext cx="827648" cy="928002"/>
          </a:xfrm>
          <a:custGeom>
            <a:avLst/>
            <a:gdLst>
              <a:gd name="T0" fmla="*/ 1837 w 3175"/>
              <a:gd name="T1" fmla="*/ 92 h 3561"/>
              <a:gd name="T2" fmla="*/ 2381 w 3175"/>
              <a:gd name="T3" fmla="*/ 406 h 3561"/>
              <a:gd name="T4" fmla="*/ 2925 w 3175"/>
              <a:gd name="T5" fmla="*/ 720 h 3561"/>
              <a:gd name="T6" fmla="*/ 3175 w 3175"/>
              <a:gd name="T7" fmla="*/ 1153 h 3561"/>
              <a:gd name="T8" fmla="*/ 3175 w 3175"/>
              <a:gd name="T9" fmla="*/ 1781 h 3561"/>
              <a:gd name="T10" fmla="*/ 3175 w 3175"/>
              <a:gd name="T11" fmla="*/ 2408 h 3561"/>
              <a:gd name="T12" fmla="*/ 2925 w 3175"/>
              <a:gd name="T13" fmla="*/ 2841 h 3561"/>
              <a:gd name="T14" fmla="*/ 2381 w 3175"/>
              <a:gd name="T15" fmla="*/ 3155 h 3561"/>
              <a:gd name="T16" fmla="*/ 1837 w 3175"/>
              <a:gd name="T17" fmla="*/ 3469 h 3561"/>
              <a:gd name="T18" fmla="*/ 1338 w 3175"/>
              <a:gd name="T19" fmla="*/ 3469 h 3561"/>
              <a:gd name="T20" fmla="*/ 794 w 3175"/>
              <a:gd name="T21" fmla="*/ 3155 h 3561"/>
              <a:gd name="T22" fmla="*/ 250 w 3175"/>
              <a:gd name="T23" fmla="*/ 2841 h 3561"/>
              <a:gd name="T24" fmla="*/ 0 w 3175"/>
              <a:gd name="T25" fmla="*/ 2408 h 3561"/>
              <a:gd name="T26" fmla="*/ 0 w 3175"/>
              <a:gd name="T27" fmla="*/ 1781 h 3561"/>
              <a:gd name="T28" fmla="*/ 0 w 3175"/>
              <a:gd name="T29" fmla="*/ 1153 h 3561"/>
              <a:gd name="T30" fmla="*/ 250 w 3175"/>
              <a:gd name="T31" fmla="*/ 720 h 3561"/>
              <a:gd name="T32" fmla="*/ 794 w 3175"/>
              <a:gd name="T33" fmla="*/ 406 h 3561"/>
              <a:gd name="T34" fmla="*/ 1338 w 3175"/>
              <a:gd name="T35" fmla="*/ 92 h 3561"/>
              <a:gd name="T36" fmla="*/ 1837 w 3175"/>
              <a:gd name="T37" fmla="*/ 92 h 3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175" h="3561">
                <a:moveTo>
                  <a:pt x="1837" y="92"/>
                </a:moveTo>
                <a:lnTo>
                  <a:pt x="2381" y="406"/>
                </a:lnTo>
                <a:lnTo>
                  <a:pt x="2925" y="720"/>
                </a:lnTo>
                <a:cubicBezTo>
                  <a:pt x="3084" y="812"/>
                  <a:pt x="3175" y="969"/>
                  <a:pt x="3175" y="1153"/>
                </a:cubicBezTo>
                <a:lnTo>
                  <a:pt x="3175" y="1781"/>
                </a:lnTo>
                <a:lnTo>
                  <a:pt x="3175" y="2408"/>
                </a:lnTo>
                <a:cubicBezTo>
                  <a:pt x="3175" y="2592"/>
                  <a:pt x="3084" y="2750"/>
                  <a:pt x="2925" y="2841"/>
                </a:cubicBezTo>
                <a:lnTo>
                  <a:pt x="2381" y="3155"/>
                </a:lnTo>
                <a:lnTo>
                  <a:pt x="1837" y="3469"/>
                </a:lnTo>
                <a:cubicBezTo>
                  <a:pt x="1678" y="3561"/>
                  <a:pt x="1496" y="3561"/>
                  <a:pt x="1338" y="3469"/>
                </a:cubicBezTo>
                <a:lnTo>
                  <a:pt x="794" y="3155"/>
                </a:lnTo>
                <a:lnTo>
                  <a:pt x="250" y="2841"/>
                </a:lnTo>
                <a:cubicBezTo>
                  <a:pt x="91" y="2750"/>
                  <a:pt x="0" y="2592"/>
                  <a:pt x="0" y="2408"/>
                </a:cubicBezTo>
                <a:lnTo>
                  <a:pt x="0" y="1781"/>
                </a:lnTo>
                <a:lnTo>
                  <a:pt x="0" y="1153"/>
                </a:lnTo>
                <a:cubicBezTo>
                  <a:pt x="0" y="969"/>
                  <a:pt x="91" y="812"/>
                  <a:pt x="250" y="720"/>
                </a:cubicBezTo>
                <a:lnTo>
                  <a:pt x="794" y="406"/>
                </a:lnTo>
                <a:lnTo>
                  <a:pt x="1338" y="92"/>
                </a:lnTo>
                <a:cubicBezTo>
                  <a:pt x="1496" y="0"/>
                  <a:pt x="1678" y="0"/>
                  <a:pt x="1837" y="92"/>
                </a:cubicBezTo>
                <a:close/>
              </a:path>
            </a:pathLst>
          </a:custGeom>
          <a:solidFill>
            <a:srgbClr val="012060"/>
          </a:solidFill>
          <a:ln w="25400">
            <a:gradFill flip="none" rotWithShape="1">
              <a:gsLst>
                <a:gs pos="0">
                  <a:srgbClr val="CFCFCF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01600" dist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/>
              <a:t>3</a:t>
            </a:r>
            <a:endParaRPr lang="zh-CN" altLang="en-US" sz="4000" dirty="0"/>
          </a:p>
        </p:txBody>
      </p:sp>
      <p:sp>
        <p:nvSpPr>
          <p:cNvPr id="13" name="Freeform 5"/>
          <p:cNvSpPr/>
          <p:nvPr/>
        </p:nvSpPr>
        <p:spPr bwMode="auto">
          <a:xfrm>
            <a:off x="5750535" y="1562173"/>
            <a:ext cx="827648" cy="928002"/>
          </a:xfrm>
          <a:custGeom>
            <a:avLst/>
            <a:gdLst>
              <a:gd name="T0" fmla="*/ 1837 w 3175"/>
              <a:gd name="T1" fmla="*/ 92 h 3561"/>
              <a:gd name="T2" fmla="*/ 2381 w 3175"/>
              <a:gd name="T3" fmla="*/ 406 h 3561"/>
              <a:gd name="T4" fmla="*/ 2925 w 3175"/>
              <a:gd name="T5" fmla="*/ 720 h 3561"/>
              <a:gd name="T6" fmla="*/ 3175 w 3175"/>
              <a:gd name="T7" fmla="*/ 1153 h 3561"/>
              <a:gd name="T8" fmla="*/ 3175 w 3175"/>
              <a:gd name="T9" fmla="*/ 1781 h 3561"/>
              <a:gd name="T10" fmla="*/ 3175 w 3175"/>
              <a:gd name="T11" fmla="*/ 2408 h 3561"/>
              <a:gd name="T12" fmla="*/ 2925 w 3175"/>
              <a:gd name="T13" fmla="*/ 2841 h 3561"/>
              <a:gd name="T14" fmla="*/ 2381 w 3175"/>
              <a:gd name="T15" fmla="*/ 3155 h 3561"/>
              <a:gd name="T16" fmla="*/ 1837 w 3175"/>
              <a:gd name="T17" fmla="*/ 3469 h 3561"/>
              <a:gd name="T18" fmla="*/ 1338 w 3175"/>
              <a:gd name="T19" fmla="*/ 3469 h 3561"/>
              <a:gd name="T20" fmla="*/ 794 w 3175"/>
              <a:gd name="T21" fmla="*/ 3155 h 3561"/>
              <a:gd name="T22" fmla="*/ 250 w 3175"/>
              <a:gd name="T23" fmla="*/ 2841 h 3561"/>
              <a:gd name="T24" fmla="*/ 0 w 3175"/>
              <a:gd name="T25" fmla="*/ 2408 h 3561"/>
              <a:gd name="T26" fmla="*/ 0 w 3175"/>
              <a:gd name="T27" fmla="*/ 1781 h 3561"/>
              <a:gd name="T28" fmla="*/ 0 w 3175"/>
              <a:gd name="T29" fmla="*/ 1153 h 3561"/>
              <a:gd name="T30" fmla="*/ 250 w 3175"/>
              <a:gd name="T31" fmla="*/ 720 h 3561"/>
              <a:gd name="T32" fmla="*/ 794 w 3175"/>
              <a:gd name="T33" fmla="*/ 406 h 3561"/>
              <a:gd name="T34" fmla="*/ 1338 w 3175"/>
              <a:gd name="T35" fmla="*/ 92 h 3561"/>
              <a:gd name="T36" fmla="*/ 1837 w 3175"/>
              <a:gd name="T37" fmla="*/ 92 h 3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175" h="3561">
                <a:moveTo>
                  <a:pt x="1837" y="92"/>
                </a:moveTo>
                <a:lnTo>
                  <a:pt x="2381" y="406"/>
                </a:lnTo>
                <a:lnTo>
                  <a:pt x="2925" y="720"/>
                </a:lnTo>
                <a:cubicBezTo>
                  <a:pt x="3084" y="812"/>
                  <a:pt x="3175" y="969"/>
                  <a:pt x="3175" y="1153"/>
                </a:cubicBezTo>
                <a:lnTo>
                  <a:pt x="3175" y="1781"/>
                </a:lnTo>
                <a:lnTo>
                  <a:pt x="3175" y="2408"/>
                </a:lnTo>
                <a:cubicBezTo>
                  <a:pt x="3175" y="2592"/>
                  <a:pt x="3084" y="2750"/>
                  <a:pt x="2925" y="2841"/>
                </a:cubicBezTo>
                <a:lnTo>
                  <a:pt x="2381" y="3155"/>
                </a:lnTo>
                <a:lnTo>
                  <a:pt x="1837" y="3469"/>
                </a:lnTo>
                <a:cubicBezTo>
                  <a:pt x="1678" y="3561"/>
                  <a:pt x="1496" y="3561"/>
                  <a:pt x="1338" y="3469"/>
                </a:cubicBezTo>
                <a:lnTo>
                  <a:pt x="794" y="3155"/>
                </a:lnTo>
                <a:lnTo>
                  <a:pt x="250" y="2841"/>
                </a:lnTo>
                <a:cubicBezTo>
                  <a:pt x="91" y="2750"/>
                  <a:pt x="0" y="2592"/>
                  <a:pt x="0" y="2408"/>
                </a:cubicBezTo>
                <a:lnTo>
                  <a:pt x="0" y="1781"/>
                </a:lnTo>
                <a:lnTo>
                  <a:pt x="0" y="1153"/>
                </a:lnTo>
                <a:cubicBezTo>
                  <a:pt x="0" y="969"/>
                  <a:pt x="91" y="812"/>
                  <a:pt x="250" y="720"/>
                </a:cubicBezTo>
                <a:lnTo>
                  <a:pt x="794" y="406"/>
                </a:lnTo>
                <a:lnTo>
                  <a:pt x="1338" y="92"/>
                </a:lnTo>
                <a:cubicBezTo>
                  <a:pt x="1496" y="0"/>
                  <a:pt x="1678" y="0"/>
                  <a:pt x="1837" y="92"/>
                </a:cubicBezTo>
                <a:close/>
              </a:path>
            </a:pathLst>
          </a:cu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13500000" scaled="0"/>
          </a:gradFill>
          <a:ln w="25400">
            <a:gradFill flip="none" rotWithShape="1">
              <a:gsLst>
                <a:gs pos="0">
                  <a:srgbClr val="CFCFCF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01600" dist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4</a:t>
            </a:r>
            <a:endParaRPr lang="en-US" sz="4000" dirty="0"/>
          </a:p>
        </p:txBody>
      </p:sp>
      <p:sp>
        <p:nvSpPr>
          <p:cNvPr id="14" name="Freeform 5"/>
          <p:cNvSpPr/>
          <p:nvPr/>
        </p:nvSpPr>
        <p:spPr bwMode="auto">
          <a:xfrm>
            <a:off x="5438027" y="3257289"/>
            <a:ext cx="827648" cy="928002"/>
          </a:xfrm>
          <a:custGeom>
            <a:avLst/>
            <a:gdLst>
              <a:gd name="T0" fmla="*/ 1837 w 3175"/>
              <a:gd name="T1" fmla="*/ 92 h 3561"/>
              <a:gd name="T2" fmla="*/ 2381 w 3175"/>
              <a:gd name="T3" fmla="*/ 406 h 3561"/>
              <a:gd name="T4" fmla="*/ 2925 w 3175"/>
              <a:gd name="T5" fmla="*/ 720 h 3561"/>
              <a:gd name="T6" fmla="*/ 3175 w 3175"/>
              <a:gd name="T7" fmla="*/ 1153 h 3561"/>
              <a:gd name="T8" fmla="*/ 3175 w 3175"/>
              <a:gd name="T9" fmla="*/ 1781 h 3561"/>
              <a:gd name="T10" fmla="*/ 3175 w 3175"/>
              <a:gd name="T11" fmla="*/ 2408 h 3561"/>
              <a:gd name="T12" fmla="*/ 2925 w 3175"/>
              <a:gd name="T13" fmla="*/ 2841 h 3561"/>
              <a:gd name="T14" fmla="*/ 2381 w 3175"/>
              <a:gd name="T15" fmla="*/ 3155 h 3561"/>
              <a:gd name="T16" fmla="*/ 1837 w 3175"/>
              <a:gd name="T17" fmla="*/ 3469 h 3561"/>
              <a:gd name="T18" fmla="*/ 1338 w 3175"/>
              <a:gd name="T19" fmla="*/ 3469 h 3561"/>
              <a:gd name="T20" fmla="*/ 794 w 3175"/>
              <a:gd name="T21" fmla="*/ 3155 h 3561"/>
              <a:gd name="T22" fmla="*/ 250 w 3175"/>
              <a:gd name="T23" fmla="*/ 2841 h 3561"/>
              <a:gd name="T24" fmla="*/ 0 w 3175"/>
              <a:gd name="T25" fmla="*/ 2408 h 3561"/>
              <a:gd name="T26" fmla="*/ 0 w 3175"/>
              <a:gd name="T27" fmla="*/ 1781 h 3561"/>
              <a:gd name="T28" fmla="*/ 0 w 3175"/>
              <a:gd name="T29" fmla="*/ 1153 h 3561"/>
              <a:gd name="T30" fmla="*/ 250 w 3175"/>
              <a:gd name="T31" fmla="*/ 720 h 3561"/>
              <a:gd name="T32" fmla="*/ 794 w 3175"/>
              <a:gd name="T33" fmla="*/ 406 h 3561"/>
              <a:gd name="T34" fmla="*/ 1338 w 3175"/>
              <a:gd name="T35" fmla="*/ 92 h 3561"/>
              <a:gd name="T36" fmla="*/ 1837 w 3175"/>
              <a:gd name="T37" fmla="*/ 92 h 3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175" h="3561">
                <a:moveTo>
                  <a:pt x="1837" y="92"/>
                </a:moveTo>
                <a:lnTo>
                  <a:pt x="2381" y="406"/>
                </a:lnTo>
                <a:lnTo>
                  <a:pt x="2925" y="720"/>
                </a:lnTo>
                <a:cubicBezTo>
                  <a:pt x="3084" y="812"/>
                  <a:pt x="3175" y="969"/>
                  <a:pt x="3175" y="1153"/>
                </a:cubicBezTo>
                <a:lnTo>
                  <a:pt x="3175" y="1781"/>
                </a:lnTo>
                <a:lnTo>
                  <a:pt x="3175" y="2408"/>
                </a:lnTo>
                <a:cubicBezTo>
                  <a:pt x="3175" y="2592"/>
                  <a:pt x="3084" y="2750"/>
                  <a:pt x="2925" y="2841"/>
                </a:cubicBezTo>
                <a:lnTo>
                  <a:pt x="2381" y="3155"/>
                </a:lnTo>
                <a:lnTo>
                  <a:pt x="1837" y="3469"/>
                </a:lnTo>
                <a:cubicBezTo>
                  <a:pt x="1678" y="3561"/>
                  <a:pt x="1496" y="3561"/>
                  <a:pt x="1338" y="3469"/>
                </a:cubicBezTo>
                <a:lnTo>
                  <a:pt x="794" y="3155"/>
                </a:lnTo>
                <a:lnTo>
                  <a:pt x="250" y="2841"/>
                </a:lnTo>
                <a:cubicBezTo>
                  <a:pt x="91" y="2750"/>
                  <a:pt x="0" y="2592"/>
                  <a:pt x="0" y="2408"/>
                </a:cubicBezTo>
                <a:lnTo>
                  <a:pt x="0" y="1781"/>
                </a:lnTo>
                <a:lnTo>
                  <a:pt x="0" y="1153"/>
                </a:lnTo>
                <a:cubicBezTo>
                  <a:pt x="0" y="969"/>
                  <a:pt x="91" y="812"/>
                  <a:pt x="250" y="720"/>
                </a:cubicBezTo>
                <a:lnTo>
                  <a:pt x="794" y="406"/>
                </a:lnTo>
                <a:lnTo>
                  <a:pt x="1338" y="92"/>
                </a:lnTo>
                <a:cubicBezTo>
                  <a:pt x="1496" y="0"/>
                  <a:pt x="1678" y="0"/>
                  <a:pt x="1837" y="92"/>
                </a:cubicBezTo>
                <a:close/>
              </a:path>
            </a:pathLst>
          </a:custGeom>
          <a:solidFill>
            <a:srgbClr val="012060"/>
          </a:solidFill>
          <a:ln w="25400">
            <a:gradFill flip="none" rotWithShape="1">
              <a:gsLst>
                <a:gs pos="0">
                  <a:srgbClr val="CFCFCF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01600" dist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5</a:t>
            </a:r>
            <a:endParaRPr lang="en-US" sz="4000" dirty="0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593725" y="3460750"/>
            <a:ext cx="247491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要重视体育带来的人格培养价值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6578600" y="1765300"/>
            <a:ext cx="232251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要重视课堂每一个环节存在的价值和作用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6121400" y="3567113"/>
            <a:ext cx="2779713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要重视训练中存在的安全问题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5184775" y="944563"/>
            <a:ext cx="3068638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要体现出德育建设在每个学期的重点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-7938" y="1871663"/>
            <a:ext cx="2781301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要体现出教师的主导价值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 bwMode="auto">
          <a:xfrm>
            <a:off x="4376738" y="2363788"/>
            <a:ext cx="609600" cy="609600"/>
            <a:chOff x="3383280" y="1615440"/>
            <a:chExt cx="609600" cy="609600"/>
          </a:xfrm>
        </p:grpSpPr>
        <p:sp>
          <p:nvSpPr>
            <p:cNvPr id="32" name="椭圆 31"/>
            <p:cNvSpPr/>
            <p:nvPr/>
          </p:nvSpPr>
          <p:spPr>
            <a:xfrm>
              <a:off x="3383280" y="1615440"/>
              <a:ext cx="609600" cy="609600"/>
            </a:xfrm>
            <a:prstGeom prst="ellipse">
              <a:avLst/>
            </a:prstGeom>
            <a:solidFill>
              <a:srgbClr val="003466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endParaRPr lang="zh-CN" altLang="en-US" sz="1350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13"/>
            <p:cNvSpPr>
              <a:spLocks noEditPoints="1"/>
            </p:cNvSpPr>
            <p:nvPr/>
          </p:nvSpPr>
          <p:spPr bwMode="auto">
            <a:xfrm>
              <a:off x="3519805" y="1750377"/>
              <a:ext cx="338137" cy="338138"/>
            </a:xfrm>
            <a:custGeom>
              <a:avLst/>
              <a:gdLst>
                <a:gd name="T0" fmla="*/ 2767 w 3278"/>
                <a:gd name="T1" fmla="*/ 1785 h 3276"/>
                <a:gd name="T2" fmla="*/ 2897 w 3278"/>
                <a:gd name="T3" fmla="*/ 1239 h 3276"/>
                <a:gd name="T4" fmla="*/ 1639 w 3278"/>
                <a:gd name="T5" fmla="*/ 0 h 3276"/>
                <a:gd name="T6" fmla="*/ 381 w 3278"/>
                <a:gd name="T7" fmla="*/ 1239 h 3276"/>
                <a:gd name="T8" fmla="*/ 511 w 3278"/>
                <a:gd name="T9" fmla="*/ 1785 h 3276"/>
                <a:gd name="T10" fmla="*/ 0 w 3278"/>
                <a:gd name="T11" fmla="*/ 2657 h 3276"/>
                <a:gd name="T12" fmla="*/ 653 w 3278"/>
                <a:gd name="T13" fmla="*/ 2789 h 3276"/>
                <a:gd name="T14" fmla="*/ 1090 w 3278"/>
                <a:gd name="T15" fmla="*/ 3276 h 3276"/>
                <a:gd name="T16" fmla="*/ 1559 w 3278"/>
                <a:gd name="T17" fmla="*/ 2475 h 3276"/>
                <a:gd name="T18" fmla="*/ 1639 w 3278"/>
                <a:gd name="T19" fmla="*/ 2479 h 3276"/>
                <a:gd name="T20" fmla="*/ 1719 w 3278"/>
                <a:gd name="T21" fmla="*/ 2475 h 3276"/>
                <a:gd name="T22" fmla="*/ 2189 w 3278"/>
                <a:gd name="T23" fmla="*/ 3276 h 3276"/>
                <a:gd name="T24" fmla="*/ 2626 w 3278"/>
                <a:gd name="T25" fmla="*/ 2789 h 3276"/>
                <a:gd name="T26" fmla="*/ 3278 w 3278"/>
                <a:gd name="T27" fmla="*/ 2657 h 3276"/>
                <a:gd name="T28" fmla="*/ 2767 w 3278"/>
                <a:gd name="T29" fmla="*/ 1785 h 3276"/>
                <a:gd name="T30" fmla="*/ 1065 w 3278"/>
                <a:gd name="T31" fmla="*/ 2905 h 3276"/>
                <a:gd name="T32" fmla="*/ 760 w 3278"/>
                <a:gd name="T33" fmla="*/ 2612 h 3276"/>
                <a:gd name="T34" fmla="*/ 339 w 3278"/>
                <a:gd name="T35" fmla="*/ 2491 h 3276"/>
                <a:gd name="T36" fmla="*/ 636 w 3278"/>
                <a:gd name="T37" fmla="*/ 1985 h 3276"/>
                <a:gd name="T38" fmla="*/ 1337 w 3278"/>
                <a:gd name="T39" fmla="*/ 2441 h 3276"/>
                <a:gd name="T40" fmla="*/ 1065 w 3278"/>
                <a:gd name="T41" fmla="*/ 2905 h 3276"/>
                <a:gd name="T42" fmla="*/ 1639 w 3278"/>
                <a:gd name="T43" fmla="*/ 2253 h 3276"/>
                <a:gd name="T44" fmla="*/ 616 w 3278"/>
                <a:gd name="T45" fmla="*/ 1228 h 3276"/>
                <a:gd name="T46" fmla="*/ 1639 w 3278"/>
                <a:gd name="T47" fmla="*/ 203 h 3276"/>
                <a:gd name="T48" fmla="*/ 2662 w 3278"/>
                <a:gd name="T49" fmla="*/ 1228 h 3276"/>
                <a:gd name="T50" fmla="*/ 1639 w 3278"/>
                <a:gd name="T51" fmla="*/ 2253 h 3276"/>
                <a:gd name="T52" fmla="*/ 2518 w 3278"/>
                <a:gd name="T53" fmla="*/ 2612 h 3276"/>
                <a:gd name="T54" fmla="*/ 2213 w 3278"/>
                <a:gd name="T55" fmla="*/ 2905 h 3276"/>
                <a:gd name="T56" fmla="*/ 1941 w 3278"/>
                <a:gd name="T57" fmla="*/ 2442 h 3276"/>
                <a:gd name="T58" fmla="*/ 2642 w 3278"/>
                <a:gd name="T59" fmla="*/ 1985 h 3276"/>
                <a:gd name="T60" fmla="*/ 2939 w 3278"/>
                <a:gd name="T61" fmla="*/ 2492 h 3276"/>
                <a:gd name="T62" fmla="*/ 2518 w 3278"/>
                <a:gd name="T63" fmla="*/ 2612 h 3276"/>
                <a:gd name="T64" fmla="*/ 1639 w 3278"/>
                <a:gd name="T65" fmla="*/ 512 h 3276"/>
                <a:gd name="T66" fmla="*/ 922 w 3278"/>
                <a:gd name="T67" fmla="*/ 1229 h 3276"/>
                <a:gd name="T68" fmla="*/ 1639 w 3278"/>
                <a:gd name="T69" fmla="*/ 1945 h 3276"/>
                <a:gd name="T70" fmla="*/ 2356 w 3278"/>
                <a:gd name="T71" fmla="*/ 1229 h 3276"/>
                <a:gd name="T72" fmla="*/ 1639 w 3278"/>
                <a:gd name="T73" fmla="*/ 512 h 3276"/>
                <a:gd name="T74" fmla="*/ 1639 w 3278"/>
                <a:gd name="T75" fmla="*/ 1741 h 3276"/>
                <a:gd name="T76" fmla="*/ 1127 w 3278"/>
                <a:gd name="T77" fmla="*/ 1229 h 3276"/>
                <a:gd name="T78" fmla="*/ 1639 w 3278"/>
                <a:gd name="T79" fmla="*/ 717 h 3276"/>
                <a:gd name="T80" fmla="*/ 2151 w 3278"/>
                <a:gd name="T81" fmla="*/ 1229 h 3276"/>
                <a:gd name="T82" fmla="*/ 1639 w 3278"/>
                <a:gd name="T83" fmla="*/ 1741 h 3276"/>
                <a:gd name="T84" fmla="*/ 1639 w 3278"/>
                <a:gd name="T85" fmla="*/ 1741 h 3276"/>
                <a:gd name="T86" fmla="*/ 1639 w 3278"/>
                <a:gd name="T87" fmla="*/ 1741 h 3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78" h="3276">
                  <a:moveTo>
                    <a:pt x="2767" y="1785"/>
                  </a:moveTo>
                  <a:cubicBezTo>
                    <a:pt x="2850" y="1620"/>
                    <a:pt x="2897" y="1436"/>
                    <a:pt x="2897" y="1239"/>
                  </a:cubicBezTo>
                  <a:cubicBezTo>
                    <a:pt x="2897" y="555"/>
                    <a:pt x="2334" y="0"/>
                    <a:pt x="1639" y="0"/>
                  </a:cubicBezTo>
                  <a:cubicBezTo>
                    <a:pt x="944" y="0"/>
                    <a:pt x="381" y="555"/>
                    <a:pt x="381" y="1239"/>
                  </a:cubicBezTo>
                  <a:cubicBezTo>
                    <a:pt x="381" y="1436"/>
                    <a:pt x="428" y="1620"/>
                    <a:pt x="511" y="1785"/>
                  </a:cubicBezTo>
                  <a:cubicBezTo>
                    <a:pt x="0" y="2657"/>
                    <a:pt x="0" y="2657"/>
                    <a:pt x="0" y="2657"/>
                  </a:cubicBezTo>
                  <a:cubicBezTo>
                    <a:pt x="0" y="2657"/>
                    <a:pt x="324" y="2721"/>
                    <a:pt x="653" y="2789"/>
                  </a:cubicBezTo>
                  <a:cubicBezTo>
                    <a:pt x="872" y="3033"/>
                    <a:pt x="1090" y="3276"/>
                    <a:pt x="1090" y="3276"/>
                  </a:cubicBezTo>
                  <a:cubicBezTo>
                    <a:pt x="1559" y="2475"/>
                    <a:pt x="1559" y="2475"/>
                    <a:pt x="1559" y="2475"/>
                  </a:cubicBezTo>
                  <a:cubicBezTo>
                    <a:pt x="1586" y="2477"/>
                    <a:pt x="1612" y="2479"/>
                    <a:pt x="1639" y="2479"/>
                  </a:cubicBezTo>
                  <a:cubicBezTo>
                    <a:pt x="1666" y="2479"/>
                    <a:pt x="1692" y="2477"/>
                    <a:pt x="1719" y="2475"/>
                  </a:cubicBezTo>
                  <a:cubicBezTo>
                    <a:pt x="2189" y="3276"/>
                    <a:pt x="2189" y="3276"/>
                    <a:pt x="2189" y="3276"/>
                  </a:cubicBezTo>
                  <a:cubicBezTo>
                    <a:pt x="2189" y="3276"/>
                    <a:pt x="2407" y="3033"/>
                    <a:pt x="2626" y="2789"/>
                  </a:cubicBezTo>
                  <a:cubicBezTo>
                    <a:pt x="2954" y="2722"/>
                    <a:pt x="3278" y="2657"/>
                    <a:pt x="3278" y="2657"/>
                  </a:cubicBezTo>
                  <a:cubicBezTo>
                    <a:pt x="2767" y="1785"/>
                    <a:pt x="2767" y="1785"/>
                    <a:pt x="2767" y="1785"/>
                  </a:cubicBezTo>
                  <a:close/>
                  <a:moveTo>
                    <a:pt x="1065" y="2905"/>
                  </a:moveTo>
                  <a:cubicBezTo>
                    <a:pt x="1065" y="2905"/>
                    <a:pt x="908" y="2756"/>
                    <a:pt x="760" y="2612"/>
                  </a:cubicBezTo>
                  <a:cubicBezTo>
                    <a:pt x="550" y="2552"/>
                    <a:pt x="339" y="2491"/>
                    <a:pt x="339" y="2491"/>
                  </a:cubicBezTo>
                  <a:cubicBezTo>
                    <a:pt x="636" y="1985"/>
                    <a:pt x="636" y="1985"/>
                    <a:pt x="636" y="1985"/>
                  </a:cubicBezTo>
                  <a:cubicBezTo>
                    <a:pt x="807" y="2208"/>
                    <a:pt x="1052" y="2372"/>
                    <a:pt x="1337" y="2441"/>
                  </a:cubicBezTo>
                  <a:cubicBezTo>
                    <a:pt x="1065" y="2905"/>
                    <a:pt x="1065" y="2905"/>
                    <a:pt x="1065" y="2905"/>
                  </a:cubicBezTo>
                  <a:close/>
                  <a:moveTo>
                    <a:pt x="1639" y="2253"/>
                  </a:moveTo>
                  <a:cubicBezTo>
                    <a:pt x="1074" y="2253"/>
                    <a:pt x="616" y="1794"/>
                    <a:pt x="616" y="1228"/>
                  </a:cubicBezTo>
                  <a:cubicBezTo>
                    <a:pt x="616" y="662"/>
                    <a:pt x="1074" y="203"/>
                    <a:pt x="1639" y="203"/>
                  </a:cubicBezTo>
                  <a:cubicBezTo>
                    <a:pt x="2204" y="203"/>
                    <a:pt x="2662" y="662"/>
                    <a:pt x="2662" y="1228"/>
                  </a:cubicBezTo>
                  <a:cubicBezTo>
                    <a:pt x="2662" y="1794"/>
                    <a:pt x="2204" y="2253"/>
                    <a:pt x="1639" y="2253"/>
                  </a:cubicBezTo>
                  <a:close/>
                  <a:moveTo>
                    <a:pt x="2518" y="2612"/>
                  </a:moveTo>
                  <a:cubicBezTo>
                    <a:pt x="2370" y="2756"/>
                    <a:pt x="2213" y="2905"/>
                    <a:pt x="2213" y="2905"/>
                  </a:cubicBezTo>
                  <a:cubicBezTo>
                    <a:pt x="1941" y="2442"/>
                    <a:pt x="1941" y="2442"/>
                    <a:pt x="1941" y="2442"/>
                  </a:cubicBezTo>
                  <a:cubicBezTo>
                    <a:pt x="2226" y="2372"/>
                    <a:pt x="2471" y="2208"/>
                    <a:pt x="2642" y="1985"/>
                  </a:cubicBezTo>
                  <a:cubicBezTo>
                    <a:pt x="2939" y="2492"/>
                    <a:pt x="2939" y="2492"/>
                    <a:pt x="2939" y="2492"/>
                  </a:cubicBezTo>
                  <a:cubicBezTo>
                    <a:pt x="2939" y="2492"/>
                    <a:pt x="2728" y="2552"/>
                    <a:pt x="2518" y="2612"/>
                  </a:cubicBezTo>
                  <a:close/>
                  <a:moveTo>
                    <a:pt x="1639" y="512"/>
                  </a:moveTo>
                  <a:cubicBezTo>
                    <a:pt x="1243" y="512"/>
                    <a:pt x="922" y="833"/>
                    <a:pt x="922" y="1229"/>
                  </a:cubicBezTo>
                  <a:cubicBezTo>
                    <a:pt x="922" y="1624"/>
                    <a:pt x="1243" y="1945"/>
                    <a:pt x="1639" y="1945"/>
                  </a:cubicBezTo>
                  <a:cubicBezTo>
                    <a:pt x="2035" y="1945"/>
                    <a:pt x="2356" y="1624"/>
                    <a:pt x="2356" y="1229"/>
                  </a:cubicBezTo>
                  <a:cubicBezTo>
                    <a:pt x="2356" y="833"/>
                    <a:pt x="2035" y="512"/>
                    <a:pt x="1639" y="512"/>
                  </a:cubicBezTo>
                  <a:close/>
                  <a:moveTo>
                    <a:pt x="1639" y="1741"/>
                  </a:moveTo>
                  <a:cubicBezTo>
                    <a:pt x="1356" y="1741"/>
                    <a:pt x="1127" y="1511"/>
                    <a:pt x="1127" y="1229"/>
                  </a:cubicBezTo>
                  <a:cubicBezTo>
                    <a:pt x="1127" y="946"/>
                    <a:pt x="1356" y="717"/>
                    <a:pt x="1639" y="717"/>
                  </a:cubicBezTo>
                  <a:cubicBezTo>
                    <a:pt x="1922" y="717"/>
                    <a:pt x="2151" y="946"/>
                    <a:pt x="2151" y="1229"/>
                  </a:cubicBezTo>
                  <a:cubicBezTo>
                    <a:pt x="2151" y="1511"/>
                    <a:pt x="1922" y="1741"/>
                    <a:pt x="1639" y="1741"/>
                  </a:cubicBezTo>
                  <a:close/>
                  <a:moveTo>
                    <a:pt x="1639" y="1741"/>
                  </a:moveTo>
                  <a:cubicBezTo>
                    <a:pt x="1639" y="1741"/>
                    <a:pt x="1639" y="1741"/>
                    <a:pt x="1639" y="17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7" grpId="0"/>
      <p:bldP spid="19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6063" y="123825"/>
            <a:ext cx="654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3"/>
          <p:cNvSpPr txBox="1">
            <a:spLocks noChangeArrowheads="1"/>
          </p:cNvSpPr>
          <p:nvPr/>
        </p:nvSpPr>
        <p:spPr bwMode="auto">
          <a:xfrm>
            <a:off x="900113" y="293688"/>
            <a:ext cx="3060700" cy="306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zh-CN" altLang="en-US" sz="1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课程思政</a:t>
            </a:r>
            <a:r>
              <a:rPr lang="zh-CN" altLang="en-US" sz="14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教学过程设计注意事项</a:t>
            </a:r>
            <a:endParaRPr lang="zh-CN" altLang="en-US" sz="14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715963" y="771525"/>
            <a:ext cx="7939087" cy="41544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、要体现出德育建设在每个学期的重点</a:t>
            </a:r>
            <a:endParaRPr lang="zh-CN" altLang="en-US" sz="2400" b="1">
              <a:solidFill>
                <a:srgbClr val="01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思政教育既要贯穿教学过程始终，又要凸显出学期重点。《徒手防卫与控制》课程教学内容分为四个学期，每个学期要有其德育建设重点。</a:t>
            </a:r>
            <a:endParaRPr lang="zh-CN" altLang="en-US" sz="2000">
              <a:solidFill>
                <a:srgbClr val="01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000">
              <a:solidFill>
                <a:srgbClr val="01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第一学期：基本拳腿法、防守进攻等基础技术。以培养学生勤奋、恒         心、毅力品质和集体荣誉感为德育建设重点；</a:t>
            </a:r>
            <a:endParaRPr lang="zh-CN" altLang="en-US" sz="2000">
              <a:solidFill>
                <a:srgbClr val="01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第二学期：倒地法、基本摔法。以培养学生勇敢、顽强、不怕苦，不怕难、迎难而上的训练作风为德育建设重点；</a:t>
            </a:r>
            <a:endParaRPr lang="zh-CN" altLang="en-US" sz="2000">
              <a:solidFill>
                <a:srgbClr val="01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第三学期：对抗实战。以培养学生勇为、谋略、担当、团结的斗志和精神为德育建设重点；</a:t>
            </a:r>
            <a:endParaRPr lang="zh-CN" altLang="en-US" sz="2000">
              <a:solidFill>
                <a:srgbClr val="01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第四学期：踢打摔拿综合运用练习。重点让学生知晓法、理、情，做到懂法用法、明理讲理、互帮互助、团结友爱。</a:t>
            </a:r>
            <a:endParaRPr lang="zh-CN" altLang="en-US" sz="2000">
              <a:solidFill>
                <a:srgbClr val="01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6063" y="123825"/>
            <a:ext cx="654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3"/>
          <p:cNvSpPr txBox="1">
            <a:spLocks noChangeArrowheads="1"/>
          </p:cNvSpPr>
          <p:nvPr/>
        </p:nvSpPr>
        <p:spPr bwMode="auto">
          <a:xfrm>
            <a:off x="900113" y="293688"/>
            <a:ext cx="3060700" cy="306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zh-CN" altLang="en-US" sz="1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课程思政</a:t>
            </a:r>
            <a:r>
              <a:rPr lang="zh-CN" altLang="en-US" sz="14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教学过程设计注意事项</a:t>
            </a:r>
            <a:endParaRPr lang="zh-CN" altLang="en-US" sz="14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68300" y="1060450"/>
            <a:ext cx="4124325" cy="2895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、要体现出教师的主导价值</a:t>
            </a:r>
            <a:endParaRPr lang="zh-CN" altLang="en-US" sz="2400" b="1">
              <a:solidFill>
                <a:srgbClr val="01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>
              <a:solidFill>
                <a:srgbClr val="01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教师要发挥主导作用，主导训练内容、训练方法，强调实用性和针对性；主导训练中人格、道德培育方向，促进学生健康成长。针对问题，融入世界观、人生观、价值观教育，引导学生朝着思想健康的方向成长。</a:t>
            </a:r>
            <a:endParaRPr lang="zh-CN" altLang="en-US" sz="2000">
              <a:solidFill>
                <a:srgbClr val="01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0950" y="1060450"/>
            <a:ext cx="2693988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4350" y="1338263"/>
            <a:ext cx="1704975" cy="15684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kern="0" dirty="0">
                <a:solidFill>
                  <a:srgbClr val="003466"/>
                </a:solidFill>
              </a:rPr>
              <a:t>01</a:t>
            </a:r>
            <a:endParaRPr lang="zh-CN" altLang="en-US" sz="9600" kern="0" dirty="0">
              <a:solidFill>
                <a:srgbClr val="003466"/>
              </a:solidFill>
            </a:endParaRPr>
          </a:p>
        </p:txBody>
      </p:sp>
      <p:cxnSp>
        <p:nvCxnSpPr>
          <p:cNvPr id="5" name="直接连接符 4"/>
          <p:cNvCxnSpPr>
            <a:cxnSpLocks noChangeShapeType="1"/>
          </p:cNvCxnSpPr>
          <p:nvPr/>
        </p:nvCxnSpPr>
        <p:spPr bwMode="auto">
          <a:xfrm>
            <a:off x="-12700" y="2114550"/>
            <a:ext cx="1782763" cy="0"/>
          </a:xfrm>
          <a:prstGeom prst="line">
            <a:avLst/>
          </a:prstGeom>
          <a:noFill/>
          <a:ln w="95250" algn="ctr">
            <a:solidFill>
              <a:srgbClr val="003466"/>
            </a:solidFill>
            <a:round/>
          </a:ln>
        </p:spPr>
      </p:cxnSp>
      <p:cxnSp>
        <p:nvCxnSpPr>
          <p:cNvPr id="6" name="直接连接符 5"/>
          <p:cNvCxnSpPr>
            <a:cxnSpLocks noChangeShapeType="1"/>
            <a:stCxn id="4" idx="3"/>
          </p:cNvCxnSpPr>
          <p:nvPr/>
        </p:nvCxnSpPr>
        <p:spPr bwMode="auto">
          <a:xfrm flipV="1">
            <a:off x="3489325" y="2114550"/>
            <a:ext cx="5654675" cy="7938"/>
          </a:xfrm>
          <a:prstGeom prst="line">
            <a:avLst/>
          </a:prstGeom>
          <a:noFill/>
          <a:ln w="95250" algn="ctr">
            <a:solidFill>
              <a:srgbClr val="003466"/>
            </a:solidFill>
            <a:round/>
          </a:ln>
        </p:spPr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28670" y="1397000"/>
            <a:ext cx="603313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32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徒手防卫与控制课程开设的意义</a:t>
            </a:r>
            <a:endParaRPr lang="zh-CN" altLang="en-US" sz="3200" b="1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092950" y="2841625"/>
            <a:ext cx="209232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49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49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6063" y="123825"/>
            <a:ext cx="654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3"/>
          <p:cNvSpPr txBox="1">
            <a:spLocks noChangeArrowheads="1"/>
          </p:cNvSpPr>
          <p:nvPr/>
        </p:nvSpPr>
        <p:spPr bwMode="auto">
          <a:xfrm>
            <a:off x="900113" y="293688"/>
            <a:ext cx="3060700" cy="306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zh-CN" altLang="en-US" sz="1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课程思政</a:t>
            </a:r>
            <a:r>
              <a:rPr lang="zh-CN" altLang="en-US" sz="14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教学过程设计注意事项</a:t>
            </a:r>
            <a:endParaRPr lang="zh-CN" altLang="en-US" sz="14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666750" y="1150938"/>
            <a:ext cx="4438650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、要重视课程具有的体育属性，强调体育带来的人格培养价值</a:t>
            </a:r>
            <a:endParaRPr lang="zh-CN" altLang="en-US" sz="2400" b="1">
              <a:solidFill>
                <a:srgbClr val="01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zh-CN" altLang="en-US" sz="2000">
              <a:solidFill>
                <a:srgbClr val="01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0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体育对人格培养是多方面的，学生可塑性很强，要强化学生体育技能训练，高标准、严要求开展训练，让学生在训练中悟出“知行合一”的真谛。</a:t>
            </a:r>
            <a:r>
              <a:rPr lang="zh-CN" altLang="en-US" sz="20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教师要狠抓训练环节，想方设法开展高质量训练，真正做到</a:t>
            </a:r>
            <a:r>
              <a:rPr lang="en-US" altLang="zh-CN" sz="20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20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润物细无声</a:t>
            </a:r>
            <a:r>
              <a:rPr lang="en-US" altLang="zh-CN" sz="20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0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000">
              <a:solidFill>
                <a:srgbClr val="01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>
              <a:solidFill>
                <a:srgbClr val="01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422400"/>
            <a:ext cx="377983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6063" y="123825"/>
            <a:ext cx="654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3"/>
          <p:cNvSpPr txBox="1">
            <a:spLocks noChangeArrowheads="1"/>
          </p:cNvSpPr>
          <p:nvPr/>
        </p:nvSpPr>
        <p:spPr bwMode="auto">
          <a:xfrm>
            <a:off x="900113" y="293688"/>
            <a:ext cx="3060700" cy="306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zh-CN" altLang="en-US" sz="1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课程思政</a:t>
            </a:r>
            <a:r>
              <a:rPr lang="zh-CN" altLang="en-US" sz="14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教学过程设计注意事项</a:t>
            </a:r>
            <a:endParaRPr lang="zh-CN" altLang="en-US" sz="14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59" name="文本框 33"/>
          <p:cNvSpPr txBox="1">
            <a:spLocks noChangeArrowheads="1"/>
          </p:cNvSpPr>
          <p:nvPr/>
        </p:nvSpPr>
        <p:spPr bwMode="auto">
          <a:xfrm>
            <a:off x="669925" y="771525"/>
            <a:ext cx="4054475" cy="417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b="1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、要重视课堂每一个环节存在的价值和作用</a:t>
            </a:r>
            <a:endParaRPr lang="zh-CN" altLang="en-US" sz="2400" b="1">
              <a:solidFill>
                <a:srgbClr val="01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zh-CN" altLang="en-US" sz="2000">
              <a:solidFill>
                <a:srgbClr val="01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0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课堂常规五大环节：</a:t>
            </a:r>
            <a:r>
              <a:rPr lang="zh-CN" altLang="en-US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准备部分</a:t>
            </a:r>
            <a:r>
              <a:rPr lang="zh-CN" altLang="en-US" sz="20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讲解示范</a:t>
            </a:r>
            <a:r>
              <a:rPr lang="zh-CN" altLang="en-US" sz="20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组织练习</a:t>
            </a:r>
            <a:r>
              <a:rPr lang="zh-CN" altLang="en-US" sz="20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练习讲评</a:t>
            </a:r>
            <a:r>
              <a:rPr lang="zh-CN" altLang="en-US" sz="20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课堂小结</a:t>
            </a:r>
            <a:r>
              <a:rPr lang="zh-CN" altLang="en-US" sz="20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000">
              <a:solidFill>
                <a:srgbClr val="01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每一个课堂环节都蕴含着不同的思政元素，教师要重视每一个教学环节，全方位、全方面把每一个环节承载的思政元素渗透到学生的思想行为中，推动学生健康成长。</a:t>
            </a:r>
            <a:endParaRPr lang="zh-CN" altLang="en-US" sz="2000">
              <a:solidFill>
                <a:srgbClr val="01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000">
              <a:solidFill>
                <a:srgbClr val="01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000">
              <a:solidFill>
                <a:srgbClr val="01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双波形 5"/>
          <p:cNvSpPr/>
          <p:nvPr/>
        </p:nvSpPr>
        <p:spPr>
          <a:xfrm>
            <a:off x="5267325" y="1141413"/>
            <a:ext cx="3484563" cy="3295650"/>
          </a:xfrm>
          <a:prstGeom prst="doubleWav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altLang="zh-CN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      </a:t>
            </a:r>
            <a:r>
              <a:rPr lang="en-US" altLang="zh-CN">
                <a:solidFill>
                  <a:schemeClr val="accent5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 </a:t>
            </a:r>
            <a:r>
              <a:rPr lang="zh-CN" altLang="en-US">
                <a:solidFill>
                  <a:schemeClr val="accent5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包括集合，清点人数，报告，师生问好，宣讲课的内容、目的、任务、要求等。</a:t>
            </a:r>
            <a:endParaRPr lang="zh-CN" altLang="en-US">
              <a:solidFill>
                <a:schemeClr val="accent5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algn="just">
              <a:defRPr/>
            </a:pPr>
            <a:r>
              <a:rPr lang="zh-CN" altLang="en-US">
                <a:solidFill>
                  <a:schemeClr val="accent5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       </a:t>
            </a:r>
            <a:endParaRPr lang="zh-CN" altLang="en-US">
              <a:solidFill>
                <a:schemeClr val="accent5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algn="just">
              <a:defRPr/>
            </a:pPr>
            <a:r>
              <a:rPr lang="zh-CN" altLang="en-US">
                <a:solidFill>
                  <a:schemeClr val="accent5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       集合</a:t>
            </a:r>
            <a:r>
              <a:rPr lang="zh-CN" altLang="en-US">
                <a:solidFill>
                  <a:schemeClr val="accent5"/>
                </a:solidFill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要求</a:t>
            </a:r>
            <a:r>
              <a:rPr lang="zh-CN" altLang="en-US">
                <a:solidFill>
                  <a:schemeClr val="accent5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静快齐，针对集合的情况强调队列纪律作风，抓行为养成教育。</a:t>
            </a:r>
            <a:endParaRPr lang="zh-CN" altLang="en-US">
              <a:solidFill>
                <a:schemeClr val="accent5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algn="just">
              <a:defRPr/>
            </a:pPr>
            <a:r>
              <a:rPr lang="zh-CN" altLang="en-US">
                <a:solidFill>
                  <a:schemeClr val="accent5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       </a:t>
            </a:r>
            <a:endParaRPr lang="zh-CN" altLang="en-US">
              <a:solidFill>
                <a:schemeClr val="accent5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algn="just">
              <a:defRPr/>
            </a:pPr>
            <a:r>
              <a:rPr lang="zh-CN" altLang="en-US">
                <a:solidFill>
                  <a:schemeClr val="accent5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       宣讲课的内容、目的、任务、要求时，注意警容风貌、语言表叙，以良好的身体、语言示范推动学生对美的认知。</a:t>
            </a:r>
            <a:endParaRPr lang="zh-CN" altLang="en-US">
              <a:solidFill>
                <a:schemeClr val="accent5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algn="just">
              <a:defRPr/>
            </a:pPr>
            <a:r>
              <a:rPr lang="zh-CN" altLang="en-US">
                <a:solidFill>
                  <a:schemeClr val="accent5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      </a:t>
            </a:r>
            <a:endParaRPr lang="zh-CN" altLang="en-US">
              <a:solidFill>
                <a:schemeClr val="accent5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algn="just">
              <a:defRPr/>
            </a:pPr>
            <a:r>
              <a:rPr lang="zh-CN" altLang="en-US">
                <a:solidFill>
                  <a:schemeClr val="accent5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       强调课堂纪律，特别是针对课的内容、目的，有针对性的提出思政要求。</a:t>
            </a:r>
            <a:endParaRPr lang="zh-CN" altLang="en-US">
              <a:solidFill>
                <a:schemeClr val="accent5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5783263" y="574675"/>
            <a:ext cx="1174750" cy="2905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zh-CN" altLang="en-US">
                <a:solidFill>
                  <a:srgbClr val="012060"/>
                </a:solidFill>
              </a:rPr>
              <a:t>如准备环节：</a:t>
            </a:r>
            <a:endParaRPr lang="zh-CN" altLang="en-US">
              <a:solidFill>
                <a:srgbClr val="012060"/>
              </a:solidFill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5059" grpId="0"/>
      <p:bldP spid="6" grpId="0" bldLvl="0" animBg="1"/>
      <p:bldP spid="6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6063" y="123825"/>
            <a:ext cx="654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3"/>
          <p:cNvSpPr txBox="1">
            <a:spLocks noChangeArrowheads="1"/>
          </p:cNvSpPr>
          <p:nvPr/>
        </p:nvSpPr>
        <p:spPr bwMode="auto">
          <a:xfrm>
            <a:off x="900113" y="293688"/>
            <a:ext cx="3060700" cy="306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zh-CN" altLang="en-US" sz="1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课程思政</a:t>
            </a:r>
            <a:r>
              <a:rPr lang="zh-CN" altLang="en-US" sz="14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教学过程设计注意事项</a:t>
            </a:r>
            <a:endParaRPr lang="zh-CN" altLang="en-US" sz="14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83" name="文本框 33"/>
          <p:cNvSpPr txBox="1">
            <a:spLocks noChangeArrowheads="1"/>
          </p:cNvSpPr>
          <p:nvPr/>
        </p:nvSpPr>
        <p:spPr bwMode="auto">
          <a:xfrm>
            <a:off x="681038" y="879475"/>
            <a:ext cx="3570287" cy="3625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b="1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、要重视训练中存在的安全问题</a:t>
            </a:r>
            <a:endParaRPr lang="zh-CN" altLang="en-US" sz="2400" b="1">
              <a:solidFill>
                <a:srgbClr val="01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>
                <a:solidFill>
                  <a:srgbClr val="01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endParaRPr lang="zh-CN" altLang="en-US" sz="2400" b="1">
              <a:solidFill>
                <a:srgbClr val="01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>
                <a:solidFill>
                  <a:srgbClr val="01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要有安全防范意识，做好课堂训练安全防范准备，提前想到各种可能存在的安全问题，既要在思想上引导学生不怕困难和危险，又要在行为上做好实际的防护措施，并帮助学生从训练中培养安全防范意识，最大限度降低安全风险。</a:t>
            </a:r>
            <a:endParaRPr lang="zh-CN" altLang="en-US" sz="2000">
              <a:solidFill>
                <a:srgbClr val="01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0250" y="1387475"/>
            <a:ext cx="4395788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608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0"/>
            <a:ext cx="9144000" cy="5143500"/>
          </a:xfrm>
          <a:prstGeom prst="rect">
            <a:avLst/>
          </a:prstGeom>
          <a:solidFill>
            <a:srgbClr val="EDEDE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 kern="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直角三角形 4"/>
          <p:cNvSpPr/>
          <p:nvPr/>
        </p:nvSpPr>
        <p:spPr>
          <a:xfrm flipH="1">
            <a:off x="3683000" y="0"/>
            <a:ext cx="5461000" cy="5143500"/>
          </a:xfrm>
          <a:prstGeom prst="rtTriangle">
            <a:avLst/>
          </a:prstGeom>
          <a:solidFill>
            <a:srgbClr val="0034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斜纹 5"/>
          <p:cNvSpPr/>
          <p:nvPr/>
        </p:nvSpPr>
        <p:spPr>
          <a:xfrm>
            <a:off x="5591175" y="0"/>
            <a:ext cx="2878138" cy="2700338"/>
          </a:xfrm>
          <a:prstGeom prst="diagStripe">
            <a:avLst>
              <a:gd name="adj" fmla="val 46235"/>
            </a:avLst>
          </a:prstGeom>
          <a:blipFill>
            <a:blip r:embed="rId1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" name="斜纹 6"/>
          <p:cNvSpPr/>
          <p:nvPr/>
        </p:nvSpPr>
        <p:spPr>
          <a:xfrm>
            <a:off x="7974013" y="0"/>
            <a:ext cx="990600" cy="930275"/>
          </a:xfrm>
          <a:prstGeom prst="diagStripe">
            <a:avLst>
              <a:gd name="adj" fmla="val 75545"/>
            </a:avLst>
          </a:prstGeom>
          <a:solidFill>
            <a:srgbClr val="0034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4013200" y="4437063"/>
            <a:ext cx="990600" cy="706437"/>
          </a:xfrm>
          <a:custGeom>
            <a:avLst/>
            <a:gdLst>
              <a:gd name="connsiteX0" fmla="*/ 997821 w 1320830"/>
              <a:gd name="connsiteY0" fmla="*/ 0 h 941949"/>
              <a:gd name="connsiteX1" fmla="*/ 1320830 w 1320830"/>
              <a:gd name="connsiteY1" fmla="*/ 0 h 941949"/>
              <a:gd name="connsiteX2" fmla="*/ 317439 w 1320830"/>
              <a:gd name="connsiteY2" fmla="*/ 941949 h 941949"/>
              <a:gd name="connsiteX3" fmla="*/ 0 w 1320830"/>
              <a:gd name="connsiteY3" fmla="*/ 941949 h 941949"/>
              <a:gd name="connsiteX4" fmla="*/ 0 w 1320830"/>
              <a:gd name="connsiteY4" fmla="*/ 936720 h 94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30" h="941949">
                <a:moveTo>
                  <a:pt x="997821" y="0"/>
                </a:moveTo>
                <a:lnTo>
                  <a:pt x="1320830" y="0"/>
                </a:lnTo>
                <a:lnTo>
                  <a:pt x="317439" y="941949"/>
                </a:lnTo>
                <a:lnTo>
                  <a:pt x="0" y="941949"/>
                </a:lnTo>
                <a:lnTo>
                  <a:pt x="0" y="936720"/>
                </a:lnTo>
                <a:close/>
              </a:path>
            </a:pathLst>
          </a:custGeom>
          <a:solidFill>
            <a:srgbClr val="A6A6A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268288" y="3844925"/>
            <a:ext cx="1809750" cy="1301750"/>
          </a:xfrm>
          <a:custGeom>
            <a:avLst/>
            <a:gdLst>
              <a:gd name="connsiteX0" fmla="*/ 1823461 w 2413741"/>
              <a:gd name="connsiteY0" fmla="*/ 0 h 1735915"/>
              <a:gd name="connsiteX1" fmla="*/ 2413741 w 2413741"/>
              <a:gd name="connsiteY1" fmla="*/ 0 h 1735915"/>
              <a:gd name="connsiteX2" fmla="*/ 564595 w 2413741"/>
              <a:gd name="connsiteY2" fmla="*/ 1735915 h 1735915"/>
              <a:gd name="connsiteX3" fmla="*/ 0 w 2413741"/>
              <a:gd name="connsiteY3" fmla="*/ 1735915 h 1735915"/>
              <a:gd name="connsiteX4" fmla="*/ 0 w 2413741"/>
              <a:gd name="connsiteY4" fmla="*/ 1711802 h 173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3741" h="1735915">
                <a:moveTo>
                  <a:pt x="1823461" y="0"/>
                </a:moveTo>
                <a:lnTo>
                  <a:pt x="2413741" y="0"/>
                </a:lnTo>
                <a:lnTo>
                  <a:pt x="564595" y="1735915"/>
                </a:lnTo>
                <a:lnTo>
                  <a:pt x="0" y="1735915"/>
                </a:lnTo>
                <a:lnTo>
                  <a:pt x="0" y="1711802"/>
                </a:lnTo>
                <a:close/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0" y="4756150"/>
            <a:ext cx="523875" cy="387350"/>
          </a:xfrm>
          <a:custGeom>
            <a:avLst/>
            <a:gdLst>
              <a:gd name="connsiteX0" fmla="*/ 543196 w 698514"/>
              <a:gd name="connsiteY0" fmla="*/ 0 h 516296"/>
              <a:gd name="connsiteX1" fmla="*/ 698514 w 698514"/>
              <a:gd name="connsiteY1" fmla="*/ 0 h 516296"/>
              <a:gd name="connsiteX2" fmla="*/ 148541 w 698514"/>
              <a:gd name="connsiteY2" fmla="*/ 516296 h 516296"/>
              <a:gd name="connsiteX3" fmla="*/ 0 w 698514"/>
              <a:gd name="connsiteY3" fmla="*/ 516296 h 516296"/>
              <a:gd name="connsiteX4" fmla="*/ 0 w 698514"/>
              <a:gd name="connsiteY4" fmla="*/ 509934 h 51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514" h="516296">
                <a:moveTo>
                  <a:pt x="543196" y="0"/>
                </a:moveTo>
                <a:lnTo>
                  <a:pt x="698514" y="0"/>
                </a:lnTo>
                <a:lnTo>
                  <a:pt x="148541" y="516296"/>
                </a:lnTo>
                <a:lnTo>
                  <a:pt x="0" y="516296"/>
                </a:lnTo>
                <a:lnTo>
                  <a:pt x="0" y="509934"/>
                </a:lnTo>
                <a:close/>
              </a:path>
            </a:pathLst>
          </a:custGeom>
          <a:solidFill>
            <a:srgbClr val="0034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斜纹 10"/>
          <p:cNvSpPr/>
          <p:nvPr/>
        </p:nvSpPr>
        <p:spPr>
          <a:xfrm>
            <a:off x="0" y="2767013"/>
            <a:ext cx="2295525" cy="2155825"/>
          </a:xfrm>
          <a:prstGeom prst="diagStripe">
            <a:avLst>
              <a:gd name="adj" fmla="val 75545"/>
            </a:avLst>
          </a:prstGeom>
          <a:solidFill>
            <a:sysClr val="window" lastClr="FFFFFF">
              <a:lumMod val="6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0" y="3557588"/>
            <a:ext cx="835025" cy="784225"/>
          </a:xfrm>
          <a:custGeom>
            <a:avLst/>
            <a:gdLst>
              <a:gd name="connsiteX0" fmla="*/ 789260 w 1113310"/>
              <a:gd name="connsiteY0" fmla="*/ 0 h 1045137"/>
              <a:gd name="connsiteX1" fmla="*/ 1113310 w 1113310"/>
              <a:gd name="connsiteY1" fmla="*/ 0 h 1045137"/>
              <a:gd name="connsiteX2" fmla="*/ 0 w 1113310"/>
              <a:gd name="connsiteY2" fmla="*/ 1045137 h 1045137"/>
              <a:gd name="connsiteX3" fmla="*/ 0 w 1113310"/>
              <a:gd name="connsiteY3" fmla="*/ 740930 h 104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310" h="1045137">
                <a:moveTo>
                  <a:pt x="789260" y="0"/>
                </a:moveTo>
                <a:lnTo>
                  <a:pt x="1113310" y="0"/>
                </a:lnTo>
                <a:lnTo>
                  <a:pt x="0" y="1045137"/>
                </a:lnTo>
                <a:lnTo>
                  <a:pt x="0" y="740930"/>
                </a:lnTo>
                <a:close/>
              </a:path>
            </a:pathLst>
          </a:custGeom>
          <a:solidFill>
            <a:srgbClr val="0034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0" y="-6350"/>
            <a:ext cx="1054100" cy="990600"/>
          </a:xfrm>
          <a:custGeom>
            <a:avLst/>
            <a:gdLst>
              <a:gd name="connsiteX0" fmla="*/ 1025302 w 1405095"/>
              <a:gd name="connsiteY0" fmla="*/ 0 h 1319055"/>
              <a:gd name="connsiteX1" fmla="*/ 1405095 w 1405095"/>
              <a:gd name="connsiteY1" fmla="*/ 0 h 1319055"/>
              <a:gd name="connsiteX2" fmla="*/ 0 w 1405095"/>
              <a:gd name="connsiteY2" fmla="*/ 1319055 h 1319055"/>
              <a:gd name="connsiteX3" fmla="*/ 0 w 1405095"/>
              <a:gd name="connsiteY3" fmla="*/ 962518 h 1319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5095" h="1319055">
                <a:moveTo>
                  <a:pt x="1025302" y="0"/>
                </a:moveTo>
                <a:lnTo>
                  <a:pt x="1405095" y="0"/>
                </a:lnTo>
                <a:lnTo>
                  <a:pt x="0" y="1319055"/>
                </a:lnTo>
                <a:lnTo>
                  <a:pt x="0" y="962518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6738" y="2500313"/>
            <a:ext cx="1706562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13000"/>
            <a:ext cx="1646238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7" name="Text Box 197"/>
          <p:cNvSpPr txBox="1">
            <a:spLocks noChangeArrowheads="1"/>
          </p:cNvSpPr>
          <p:nvPr/>
        </p:nvSpPr>
        <p:spPr bwMode="ltGray">
          <a:xfrm>
            <a:off x="5948363" y="4341813"/>
            <a:ext cx="3055937" cy="561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3500" tIns="36750" rIns="73500" bIns="36750">
            <a:spAutoFit/>
          </a:bodyPr>
          <a:lstStyle/>
          <a:p>
            <a:pPr algn="ctr" defTabSz="822325">
              <a:spcBef>
                <a:spcPct val="50000"/>
              </a:spcBef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湖南警察学院警务指挥与战术系徒手防卫与控制教研室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42"/>
          <p:cNvSpPr txBox="1"/>
          <p:nvPr/>
        </p:nvSpPr>
        <p:spPr>
          <a:xfrm>
            <a:off x="1138555" y="806450"/>
            <a:ext cx="4452620" cy="108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4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向在执法一线辛勤工作的人民警察致敬！！！</a:t>
            </a:r>
            <a:endParaRPr lang="zh-CN" altLang="en-US" sz="324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连接符 17"/>
          <p:cNvCxnSpPr>
            <a:cxnSpLocks noChangeShapeType="1"/>
          </p:cNvCxnSpPr>
          <p:nvPr/>
        </p:nvCxnSpPr>
        <p:spPr bwMode="auto">
          <a:xfrm>
            <a:off x="1403350" y="1882775"/>
            <a:ext cx="3830638" cy="0"/>
          </a:xfrm>
          <a:prstGeom prst="line">
            <a:avLst/>
          </a:prstGeom>
          <a:noFill/>
          <a:ln w="28575" algn="ctr">
            <a:solidFill>
              <a:srgbClr val="003466"/>
            </a:solidFill>
            <a:round/>
          </a:ln>
        </p:spPr>
      </p:cxnSp>
      <p:sp>
        <p:nvSpPr>
          <p:cNvPr id="19" name="TextBox 50"/>
          <p:cNvSpPr txBox="1">
            <a:spLocks noChangeArrowheads="1"/>
          </p:cNvSpPr>
          <p:nvPr/>
        </p:nvSpPr>
        <p:spPr bwMode="auto">
          <a:xfrm>
            <a:off x="2125663" y="1919288"/>
            <a:ext cx="2663825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立警为公 </a:t>
            </a:r>
            <a:r>
              <a:rPr lang="en-US" altLang="zh-CN" sz="2000">
                <a:solidFill>
                  <a:srgbClr val="555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• </a:t>
            </a: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执法为民</a:t>
            </a:r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3775" y="2400300"/>
            <a:ext cx="23876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49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449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449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449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7117" grpId="0" bldLvl="0" animBg="1"/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6063" y="123825"/>
            <a:ext cx="654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组合 5"/>
          <p:cNvGrpSpPr/>
          <p:nvPr/>
        </p:nvGrpSpPr>
        <p:grpSpPr bwMode="auto">
          <a:xfrm>
            <a:off x="3127375" y="1198563"/>
            <a:ext cx="2025650" cy="1095375"/>
            <a:chOff x="2862870" y="1133088"/>
            <a:chExt cx="2764517" cy="1344451"/>
          </a:xfrm>
        </p:grpSpPr>
        <p:grpSp>
          <p:nvGrpSpPr>
            <p:cNvPr id="16406" name="组合 6"/>
            <p:cNvGrpSpPr/>
            <p:nvPr/>
          </p:nvGrpSpPr>
          <p:grpSpPr bwMode="auto">
            <a:xfrm>
              <a:off x="2862870" y="1133088"/>
              <a:ext cx="2764517" cy="1344451"/>
              <a:chOff x="-170041" y="712948"/>
              <a:chExt cx="4348339" cy="2114702"/>
            </a:xfrm>
          </p:grpSpPr>
          <p:sp>
            <p:nvSpPr>
              <p:cNvPr id="9" name="矩形 14"/>
              <p:cNvSpPr/>
              <p:nvPr/>
            </p:nvSpPr>
            <p:spPr>
              <a:xfrm>
                <a:off x="1216930" y="712948"/>
                <a:ext cx="1237026" cy="2114702"/>
              </a:xfrm>
              <a:custGeom>
                <a:avLst/>
                <a:gdLst>
                  <a:gd name="connsiteX0" fmla="*/ 1224136 w 1237784"/>
                  <a:gd name="connsiteY0" fmla="*/ 0 h 2334439"/>
                  <a:gd name="connsiteX1" fmla="*/ 1237784 w 1237784"/>
                  <a:gd name="connsiteY1" fmla="*/ 1485835 h 2334439"/>
                  <a:gd name="connsiteX2" fmla="*/ 0 w 1237784"/>
                  <a:gd name="connsiteY2" fmla="*/ 2334439 h 2334439"/>
                  <a:gd name="connsiteX3" fmla="*/ 0 w 1237784"/>
                  <a:gd name="connsiteY3" fmla="*/ 838861 h 2334439"/>
                  <a:gd name="connsiteX4" fmla="*/ 1224136 w 1237784"/>
                  <a:gd name="connsiteY4" fmla="*/ 0 h 2334439"/>
                  <a:gd name="connsiteX0-1" fmla="*/ 1224136 w 1237784"/>
                  <a:gd name="connsiteY0-2" fmla="*/ 0 h 2334439"/>
                  <a:gd name="connsiteX1-3" fmla="*/ 1237784 w 1237784"/>
                  <a:gd name="connsiteY1-4" fmla="*/ 1485835 h 2334439"/>
                  <a:gd name="connsiteX2-5" fmla="*/ 0 w 1237784"/>
                  <a:gd name="connsiteY2-6" fmla="*/ 2334439 h 2334439"/>
                  <a:gd name="connsiteX3-7" fmla="*/ 0 w 1237784"/>
                  <a:gd name="connsiteY3-8" fmla="*/ 797918 h 2334439"/>
                  <a:gd name="connsiteX4-9" fmla="*/ 1224136 w 1237784"/>
                  <a:gd name="connsiteY4-10" fmla="*/ 0 h 2334439"/>
                  <a:gd name="connsiteX0-11" fmla="*/ 1224136 w 1237784"/>
                  <a:gd name="connsiteY0-12" fmla="*/ 0 h 2334439"/>
                  <a:gd name="connsiteX1-13" fmla="*/ 1237784 w 1237784"/>
                  <a:gd name="connsiteY1-14" fmla="*/ 1485835 h 2334439"/>
                  <a:gd name="connsiteX2-15" fmla="*/ 0 w 1237784"/>
                  <a:gd name="connsiteY2-16" fmla="*/ 2334439 h 2334439"/>
                  <a:gd name="connsiteX3-17" fmla="*/ 0 w 1237784"/>
                  <a:gd name="connsiteY3-18" fmla="*/ 871424 h 2334439"/>
                  <a:gd name="connsiteX4-19" fmla="*/ 1224136 w 1237784"/>
                  <a:gd name="connsiteY4-20" fmla="*/ 0 h 2334439"/>
                  <a:gd name="connsiteX0-21" fmla="*/ 1224136 w 1237784"/>
                  <a:gd name="connsiteY0-22" fmla="*/ 0 h 2334439"/>
                  <a:gd name="connsiteX1-23" fmla="*/ 1237784 w 1237784"/>
                  <a:gd name="connsiteY1-24" fmla="*/ 1485835 h 2334439"/>
                  <a:gd name="connsiteX2-25" fmla="*/ 0 w 1237784"/>
                  <a:gd name="connsiteY2-26" fmla="*/ 2334439 h 2334439"/>
                  <a:gd name="connsiteX3-27" fmla="*/ 0 w 1237784"/>
                  <a:gd name="connsiteY3-28" fmla="*/ 929311 h 2334439"/>
                  <a:gd name="connsiteX4-29" fmla="*/ 1224136 w 1237784"/>
                  <a:gd name="connsiteY4-30" fmla="*/ 0 h 2334439"/>
                  <a:gd name="connsiteX0-31" fmla="*/ 1224136 w 1237784"/>
                  <a:gd name="connsiteY0-32" fmla="*/ 0 h 2334439"/>
                  <a:gd name="connsiteX1-33" fmla="*/ 1237784 w 1237784"/>
                  <a:gd name="connsiteY1-34" fmla="*/ 1485835 h 2334439"/>
                  <a:gd name="connsiteX2-35" fmla="*/ 0 w 1237784"/>
                  <a:gd name="connsiteY2-36" fmla="*/ 2334439 h 2334439"/>
                  <a:gd name="connsiteX3-37" fmla="*/ 7492 w 1237784"/>
                  <a:gd name="connsiteY3-38" fmla="*/ 896233 h 2334439"/>
                  <a:gd name="connsiteX4-39" fmla="*/ 1224136 w 1237784"/>
                  <a:gd name="connsiteY4-40" fmla="*/ 0 h 23344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37784" h="2334439">
                    <a:moveTo>
                      <a:pt x="1224136" y="0"/>
                    </a:moveTo>
                    <a:lnTo>
                      <a:pt x="1237784" y="1485835"/>
                    </a:lnTo>
                    <a:lnTo>
                      <a:pt x="0" y="2334439"/>
                    </a:lnTo>
                    <a:cubicBezTo>
                      <a:pt x="2497" y="1855037"/>
                      <a:pt x="4995" y="1375635"/>
                      <a:pt x="7492" y="896233"/>
                    </a:cubicBezTo>
                    <a:lnTo>
                      <a:pt x="1224136" y="0"/>
                    </a:lnTo>
                    <a:close/>
                  </a:path>
                </a:pathLst>
              </a:custGeom>
              <a:solidFill>
                <a:srgbClr val="003466"/>
              </a:solidFill>
              <a:ln>
                <a:noFill/>
              </a:ln>
            </p:spPr>
            <p:txBody>
              <a:bodyPr lIns="82296" tIns="41148" rIns="82296" bIns="41148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20" kern="0">
                  <a:solidFill>
                    <a:sysClr val="window" lastClr="FFFFFF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16409" name="组合 9"/>
              <p:cNvGrpSpPr/>
              <p:nvPr/>
            </p:nvGrpSpPr>
            <p:grpSpPr bwMode="auto">
              <a:xfrm rot="3364155">
                <a:off x="1819210" y="-967637"/>
                <a:ext cx="369838" cy="4348339"/>
                <a:chOff x="1601672" y="-1118831"/>
                <a:chExt cx="154347" cy="9144000"/>
              </a:xfrm>
            </p:grpSpPr>
            <p:pic>
              <p:nvPicPr>
                <p:cNvPr id="16410" name="Picture 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5400000">
                  <a:off x="-2886388" y="3382761"/>
                  <a:ext cx="9144000" cy="1408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2" name="矩形 11"/>
                <p:cNvSpPr/>
                <p:nvPr/>
              </p:nvSpPr>
              <p:spPr>
                <a:xfrm rot="5400000">
                  <a:off x="-2127855" y="3519835"/>
                  <a:ext cx="7477053" cy="18000"/>
                </a:xfrm>
                <a:prstGeom prst="rect">
                  <a:avLst/>
                </a:prstGeom>
                <a:gradFill>
                  <a:gsLst>
                    <a:gs pos="49628">
                      <a:sysClr val="windowText" lastClr="000000">
                        <a:lumMod val="85000"/>
                        <a:lumOff val="15000"/>
                      </a:sysClr>
                    </a:gs>
                    <a:gs pos="2000">
                      <a:sysClr val="window" lastClr="FFFFFF">
                        <a:alpha val="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lin ang="10800000" scaled="1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82296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620" kern="0">
                    <a:solidFill>
                      <a:sysClr val="window" lastClr="FFFFFF"/>
                    </a:solidFill>
                    <a:latin typeface="+mn-lt"/>
                    <a:ea typeface="+mn-ea"/>
                  </a:endParaRPr>
                </a:p>
              </p:txBody>
            </p:sp>
          </p:grpSp>
        </p:grpSp>
        <p:sp>
          <p:nvSpPr>
            <p:cNvPr id="8" name="TextBox 3"/>
            <p:cNvSpPr txBox="1"/>
            <p:nvPr/>
          </p:nvSpPr>
          <p:spPr>
            <a:xfrm>
              <a:off x="3779321" y="1520835"/>
              <a:ext cx="792957" cy="588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52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52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4540250" y="1109663"/>
            <a:ext cx="382905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《徒手防卫与控制》课程教育主线：</a:t>
            </a:r>
            <a:endParaRPr lang="zh-CN" altLang="en-US" sz="1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 bwMode="auto">
          <a:xfrm>
            <a:off x="3132138" y="2620963"/>
            <a:ext cx="2025650" cy="1095375"/>
            <a:chOff x="2862870" y="1133088"/>
            <a:chExt cx="2764517" cy="1344451"/>
          </a:xfrm>
        </p:grpSpPr>
        <p:grpSp>
          <p:nvGrpSpPr>
            <p:cNvPr id="16398" name="组合 15"/>
            <p:cNvGrpSpPr/>
            <p:nvPr/>
          </p:nvGrpSpPr>
          <p:grpSpPr bwMode="auto">
            <a:xfrm>
              <a:off x="2862870" y="1133088"/>
              <a:ext cx="2764517" cy="1344451"/>
              <a:chOff x="-170041" y="712948"/>
              <a:chExt cx="4348339" cy="2114702"/>
            </a:xfrm>
          </p:grpSpPr>
          <p:sp>
            <p:nvSpPr>
              <p:cNvPr id="18" name="矩形 14"/>
              <p:cNvSpPr/>
              <p:nvPr/>
            </p:nvSpPr>
            <p:spPr>
              <a:xfrm>
                <a:off x="1216928" y="712948"/>
                <a:ext cx="1237029" cy="2114702"/>
              </a:xfrm>
              <a:custGeom>
                <a:avLst/>
                <a:gdLst>
                  <a:gd name="connsiteX0" fmla="*/ 1224136 w 1237784"/>
                  <a:gd name="connsiteY0" fmla="*/ 0 h 2334439"/>
                  <a:gd name="connsiteX1" fmla="*/ 1237784 w 1237784"/>
                  <a:gd name="connsiteY1" fmla="*/ 1485835 h 2334439"/>
                  <a:gd name="connsiteX2" fmla="*/ 0 w 1237784"/>
                  <a:gd name="connsiteY2" fmla="*/ 2334439 h 2334439"/>
                  <a:gd name="connsiteX3" fmla="*/ 0 w 1237784"/>
                  <a:gd name="connsiteY3" fmla="*/ 838861 h 2334439"/>
                  <a:gd name="connsiteX4" fmla="*/ 1224136 w 1237784"/>
                  <a:gd name="connsiteY4" fmla="*/ 0 h 2334439"/>
                  <a:gd name="connsiteX0-1" fmla="*/ 1224136 w 1237784"/>
                  <a:gd name="connsiteY0-2" fmla="*/ 0 h 2334439"/>
                  <a:gd name="connsiteX1-3" fmla="*/ 1237784 w 1237784"/>
                  <a:gd name="connsiteY1-4" fmla="*/ 1485835 h 2334439"/>
                  <a:gd name="connsiteX2-5" fmla="*/ 0 w 1237784"/>
                  <a:gd name="connsiteY2-6" fmla="*/ 2334439 h 2334439"/>
                  <a:gd name="connsiteX3-7" fmla="*/ 0 w 1237784"/>
                  <a:gd name="connsiteY3-8" fmla="*/ 797918 h 2334439"/>
                  <a:gd name="connsiteX4-9" fmla="*/ 1224136 w 1237784"/>
                  <a:gd name="connsiteY4-10" fmla="*/ 0 h 2334439"/>
                  <a:gd name="connsiteX0-11" fmla="*/ 1224136 w 1237784"/>
                  <a:gd name="connsiteY0-12" fmla="*/ 0 h 2334439"/>
                  <a:gd name="connsiteX1-13" fmla="*/ 1237784 w 1237784"/>
                  <a:gd name="connsiteY1-14" fmla="*/ 1485835 h 2334439"/>
                  <a:gd name="connsiteX2-15" fmla="*/ 0 w 1237784"/>
                  <a:gd name="connsiteY2-16" fmla="*/ 2334439 h 2334439"/>
                  <a:gd name="connsiteX3-17" fmla="*/ 0 w 1237784"/>
                  <a:gd name="connsiteY3-18" fmla="*/ 871424 h 2334439"/>
                  <a:gd name="connsiteX4-19" fmla="*/ 1224136 w 1237784"/>
                  <a:gd name="connsiteY4-20" fmla="*/ 0 h 2334439"/>
                  <a:gd name="connsiteX0-21" fmla="*/ 1224136 w 1237784"/>
                  <a:gd name="connsiteY0-22" fmla="*/ 0 h 2334439"/>
                  <a:gd name="connsiteX1-23" fmla="*/ 1237784 w 1237784"/>
                  <a:gd name="connsiteY1-24" fmla="*/ 1485835 h 2334439"/>
                  <a:gd name="connsiteX2-25" fmla="*/ 0 w 1237784"/>
                  <a:gd name="connsiteY2-26" fmla="*/ 2334439 h 2334439"/>
                  <a:gd name="connsiteX3-27" fmla="*/ 0 w 1237784"/>
                  <a:gd name="connsiteY3-28" fmla="*/ 929311 h 2334439"/>
                  <a:gd name="connsiteX4-29" fmla="*/ 1224136 w 1237784"/>
                  <a:gd name="connsiteY4-30" fmla="*/ 0 h 2334439"/>
                  <a:gd name="connsiteX0-31" fmla="*/ 1224136 w 1237784"/>
                  <a:gd name="connsiteY0-32" fmla="*/ 0 h 2334439"/>
                  <a:gd name="connsiteX1-33" fmla="*/ 1237784 w 1237784"/>
                  <a:gd name="connsiteY1-34" fmla="*/ 1485835 h 2334439"/>
                  <a:gd name="connsiteX2-35" fmla="*/ 0 w 1237784"/>
                  <a:gd name="connsiteY2-36" fmla="*/ 2334439 h 2334439"/>
                  <a:gd name="connsiteX3-37" fmla="*/ 7492 w 1237784"/>
                  <a:gd name="connsiteY3-38" fmla="*/ 896233 h 2334439"/>
                  <a:gd name="connsiteX4-39" fmla="*/ 1224136 w 1237784"/>
                  <a:gd name="connsiteY4-40" fmla="*/ 0 h 23344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37784" h="2334439">
                    <a:moveTo>
                      <a:pt x="1224136" y="0"/>
                    </a:moveTo>
                    <a:lnTo>
                      <a:pt x="1237784" y="1485835"/>
                    </a:lnTo>
                    <a:lnTo>
                      <a:pt x="0" y="2334439"/>
                    </a:lnTo>
                    <a:cubicBezTo>
                      <a:pt x="2497" y="1855037"/>
                      <a:pt x="4995" y="1375635"/>
                      <a:pt x="7492" y="896233"/>
                    </a:cubicBezTo>
                    <a:lnTo>
                      <a:pt x="1224136" y="0"/>
                    </a:lnTo>
                    <a:close/>
                  </a:path>
                </a:pathLst>
              </a:custGeom>
              <a:solidFill>
                <a:srgbClr val="003466"/>
              </a:solidFill>
              <a:ln>
                <a:noFill/>
              </a:ln>
            </p:spPr>
            <p:txBody>
              <a:bodyPr lIns="82296" tIns="41148" rIns="82296" bIns="41148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20" kern="0">
                  <a:solidFill>
                    <a:sysClr val="window" lastClr="FFFFFF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16401" name="组合 18"/>
              <p:cNvGrpSpPr/>
              <p:nvPr/>
            </p:nvGrpSpPr>
            <p:grpSpPr bwMode="auto">
              <a:xfrm rot="3364155">
                <a:off x="1819210" y="-967637"/>
                <a:ext cx="369838" cy="4348339"/>
                <a:chOff x="1601672" y="-1118831"/>
                <a:chExt cx="154347" cy="9144000"/>
              </a:xfrm>
            </p:grpSpPr>
            <p:pic>
              <p:nvPicPr>
                <p:cNvPr id="16402" name="Picture 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5400000">
                  <a:off x="-2886388" y="3382761"/>
                  <a:ext cx="9144000" cy="1408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1" name="矩形 20"/>
                <p:cNvSpPr/>
                <p:nvPr/>
              </p:nvSpPr>
              <p:spPr>
                <a:xfrm rot="5400000">
                  <a:off x="-2127855" y="3519835"/>
                  <a:ext cx="7477053" cy="18000"/>
                </a:xfrm>
                <a:prstGeom prst="rect">
                  <a:avLst/>
                </a:prstGeom>
                <a:gradFill>
                  <a:gsLst>
                    <a:gs pos="49628">
                      <a:sysClr val="windowText" lastClr="000000">
                        <a:lumMod val="85000"/>
                        <a:lumOff val="15000"/>
                      </a:sysClr>
                    </a:gs>
                    <a:gs pos="2000">
                      <a:sysClr val="window" lastClr="FFFFFF">
                        <a:alpha val="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lin ang="10800000" scaled="1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82296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620" kern="0">
                    <a:solidFill>
                      <a:sysClr val="window" lastClr="FFFFFF"/>
                    </a:solidFill>
                    <a:latin typeface="+mn-lt"/>
                    <a:ea typeface="+mn-ea"/>
                  </a:endParaRPr>
                </a:p>
              </p:txBody>
            </p:sp>
          </p:grpSp>
        </p:grpSp>
        <p:sp>
          <p:nvSpPr>
            <p:cNvPr id="17" name="TextBox 12"/>
            <p:cNvSpPr txBox="1"/>
            <p:nvPr/>
          </p:nvSpPr>
          <p:spPr>
            <a:xfrm>
              <a:off x="3779320" y="1520835"/>
              <a:ext cx="792957" cy="588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52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52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TextBox 17"/>
          <p:cNvSpPr txBox="1">
            <a:spLocks noChangeArrowheads="1"/>
          </p:cNvSpPr>
          <p:nvPr/>
        </p:nvSpPr>
        <p:spPr bwMode="auto">
          <a:xfrm>
            <a:off x="4540250" y="2427288"/>
            <a:ext cx="3829050" cy="929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引导学生通过学习和训练，在从学习技术到形成技能的过程中，促使他们树立正义、勇敢顽强、有责任有担当的警察精神，做到有：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57200" y="4237038"/>
            <a:ext cx="8229600" cy="377825"/>
          </a:xfrm>
          <a:prstGeom prst="rect">
            <a:avLst/>
          </a:prstGeom>
          <a:solidFill>
            <a:srgbClr val="00346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对党忠诚  服务人民  执法公正  纪律严明</a:t>
            </a:r>
            <a:endParaRPr lang="zh-CN" altLang="en-US" sz="1800" b="1" kern="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aphicFrame>
        <p:nvGraphicFramePr>
          <p:cNvPr id="2" name="图示 1"/>
          <p:cNvGraphicFramePr/>
          <p:nvPr/>
        </p:nvGraphicFramePr>
        <p:xfrm>
          <a:off x="4447584" y="1261461"/>
          <a:ext cx="4509174" cy="1138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8463" y="1370013"/>
            <a:ext cx="2987675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流程图: 终止 2"/>
          <p:cNvSpPr/>
          <p:nvPr/>
        </p:nvSpPr>
        <p:spPr>
          <a:xfrm>
            <a:off x="4540250" y="3716338"/>
            <a:ext cx="947738" cy="26035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/>
              <a:t>政治担当</a:t>
            </a:r>
            <a:endParaRPr lang="zh-CN" altLang="en-US"/>
          </a:p>
        </p:txBody>
      </p:sp>
      <p:sp>
        <p:nvSpPr>
          <p:cNvPr id="10" name="流程图: 终止 9"/>
          <p:cNvSpPr/>
          <p:nvPr/>
        </p:nvSpPr>
        <p:spPr>
          <a:xfrm>
            <a:off x="5676900" y="3716338"/>
            <a:ext cx="947738" cy="26035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/>
              <a:t>正义担当</a:t>
            </a:r>
            <a:endParaRPr lang="zh-CN" altLang="en-US"/>
          </a:p>
        </p:txBody>
      </p:sp>
      <p:sp>
        <p:nvSpPr>
          <p:cNvPr id="11" name="流程图: 终止 10"/>
          <p:cNvSpPr/>
          <p:nvPr/>
        </p:nvSpPr>
        <p:spPr>
          <a:xfrm>
            <a:off x="6804025" y="3716338"/>
            <a:ext cx="947738" cy="26035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/>
              <a:t>形象担当</a:t>
            </a:r>
            <a:endParaRPr lang="zh-CN" altLang="en-US"/>
          </a:p>
        </p:txBody>
      </p:sp>
      <p:sp>
        <p:nvSpPr>
          <p:cNvPr id="13" name="流程图: 终止 12"/>
          <p:cNvSpPr/>
          <p:nvPr/>
        </p:nvSpPr>
        <p:spPr>
          <a:xfrm>
            <a:off x="7929563" y="3716338"/>
            <a:ext cx="947737" cy="26035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/>
              <a:t>能力担当</a:t>
            </a:r>
            <a:endParaRPr lang="zh-CN" altLang="en-US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  <p:bldP spid="23" grpId="0" animBg="1"/>
      <p:bldGraphic spid="2" grpId="0">
        <p:bldAsOne/>
      </p:bldGraphic>
      <p:bldP spid="3" grpId="0" animBg="1"/>
      <p:bldP spid="3" grpId="1" animBg="1"/>
      <p:bldP spid="10" grpId="0" animBg="1"/>
      <p:bldP spid="10" grpId="1" animBg="1"/>
      <p:bldP spid="11" grpId="0" animBg="1"/>
      <p:bldP spid="11" grpId="1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6063" y="123825"/>
            <a:ext cx="654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6765925" y="2541588"/>
            <a:ext cx="1985963" cy="5540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 defTabSz="913130"/>
            <a:r>
              <a:rPr lang="zh-CN" altLang="en-US" sz="3600" b="1">
                <a:solidFill>
                  <a:srgbClr val="002221"/>
                </a:solidFill>
                <a:ea typeface="微软雅黑" panose="020B0503020204020204" pitchFamily="34" charset="-122"/>
              </a:rPr>
              <a:t>德育意义</a:t>
            </a:r>
            <a:endParaRPr lang="zh-CN" altLang="en-US" sz="3600" b="1">
              <a:solidFill>
                <a:srgbClr val="002221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TextBox 18"/>
          <p:cNvSpPr txBox="1">
            <a:spLocks noChangeArrowheads="1"/>
          </p:cNvSpPr>
          <p:nvPr/>
        </p:nvSpPr>
        <p:spPr bwMode="auto">
          <a:xfrm>
            <a:off x="636588" y="2571750"/>
            <a:ext cx="1905000" cy="554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 defTabSz="913130"/>
            <a:r>
              <a:rPr lang="zh-CN" altLang="en-US" sz="3600" b="1">
                <a:solidFill>
                  <a:srgbClr val="0022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执法意义</a:t>
            </a:r>
            <a:endParaRPr lang="zh-CN" altLang="en-US" sz="3600" b="1">
              <a:solidFill>
                <a:srgbClr val="0022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AutoShape 23"/>
          <p:cNvSpPr>
            <a:spLocks noChangeArrowheads="1"/>
          </p:cNvSpPr>
          <p:nvPr/>
        </p:nvSpPr>
        <p:spPr bwMode="auto">
          <a:xfrm>
            <a:off x="3354388" y="1658938"/>
            <a:ext cx="2573337" cy="2403475"/>
          </a:xfrm>
          <a:prstGeom prst="diamond">
            <a:avLst/>
          </a:prstGeom>
          <a:noFill/>
          <a:ln w="190500" cmpd="thickThin">
            <a:solidFill>
              <a:srgbClr val="003466"/>
            </a:solidFill>
            <a:miter lim="800000"/>
          </a:ln>
        </p:spPr>
        <p:txBody>
          <a:bodyPr wrap="none" anchor="ctr"/>
          <a:lstStyle/>
          <a:p>
            <a:pPr defTabSz="913130">
              <a:defRPr/>
            </a:pPr>
            <a:endParaRPr lang="zh-CN" altLang="en-US" sz="135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AutoShape 26"/>
          <p:cNvSpPr>
            <a:spLocks noChangeArrowheads="1"/>
          </p:cNvSpPr>
          <p:nvPr/>
        </p:nvSpPr>
        <p:spPr bwMode="auto">
          <a:xfrm>
            <a:off x="2878138" y="2435225"/>
            <a:ext cx="1016000" cy="947738"/>
          </a:xfrm>
          <a:prstGeom prst="diamond">
            <a:avLst/>
          </a:prstGeom>
          <a:noFill/>
          <a:ln w="190500" cmpd="thickThin">
            <a:solidFill>
              <a:srgbClr val="003466"/>
            </a:solidFill>
            <a:miter lim="800000"/>
          </a:ln>
        </p:spPr>
        <p:txBody>
          <a:bodyPr wrap="none" anchor="ctr"/>
          <a:lstStyle/>
          <a:p>
            <a:pPr defTabSz="913130">
              <a:defRPr/>
            </a:pPr>
            <a:endParaRPr lang="zh-CN" altLang="en-US" sz="135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AutoShape 27"/>
          <p:cNvSpPr>
            <a:spLocks noChangeArrowheads="1"/>
          </p:cNvSpPr>
          <p:nvPr/>
        </p:nvSpPr>
        <p:spPr bwMode="auto">
          <a:xfrm>
            <a:off x="5384800" y="2435225"/>
            <a:ext cx="1014413" cy="947738"/>
          </a:xfrm>
          <a:prstGeom prst="diamond">
            <a:avLst/>
          </a:prstGeom>
          <a:noFill/>
          <a:ln w="190500" cmpd="thickThin">
            <a:solidFill>
              <a:srgbClr val="003466"/>
            </a:solidFill>
            <a:miter lim="800000"/>
          </a:ln>
        </p:spPr>
        <p:txBody>
          <a:bodyPr wrap="none" anchor="ctr"/>
          <a:lstStyle/>
          <a:p>
            <a:pPr defTabSz="913130">
              <a:defRPr/>
            </a:pPr>
            <a:endParaRPr lang="zh-CN" altLang="en-US" sz="135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028825" y="755650"/>
            <a:ext cx="508635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0022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从以下两个方面了解其意义</a:t>
            </a:r>
            <a:endParaRPr lang="zh-CN" altLang="en-US" sz="3200">
              <a:solidFill>
                <a:srgbClr val="0022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6063" y="123825"/>
            <a:ext cx="654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椭圆 5"/>
          <p:cNvSpPr/>
          <p:nvPr/>
        </p:nvSpPr>
        <p:spPr>
          <a:xfrm>
            <a:off x="2657475" y="3405188"/>
            <a:ext cx="1400175" cy="1398587"/>
          </a:xfrm>
          <a:prstGeom prst="ellipse">
            <a:avLst/>
          </a:prstGeom>
          <a:noFill/>
          <a:ln w="127000" cap="flat" cmpd="thinThick" algn="ctr">
            <a:solidFill>
              <a:srgbClr val="003466"/>
            </a:solidFill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135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执法意义</a:t>
            </a:r>
            <a:endParaRPr lang="zh-CN" altLang="en-US" sz="135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KSO_GT2.1.1"/>
          <p:cNvSpPr txBox="1"/>
          <p:nvPr/>
        </p:nvSpPr>
        <p:spPr>
          <a:xfrm>
            <a:off x="5803900" y="3327400"/>
            <a:ext cx="2508250" cy="1376680"/>
          </a:xfrm>
          <a:prstGeom prst="rect">
            <a:avLst/>
          </a:prstGeom>
          <a:noFill/>
        </p:spPr>
        <p:txBody>
          <a:bodyPr lIns="100790" tIns="50396" rIns="100790" bIns="50396" anchor="ctr"/>
          <a:lstStyle/>
          <a:p>
            <a:r>
              <a:rPr lang="zh-CN" altLang="zh-CN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为学生将来执法所需要的身体打基础，夯实执法能力。</a:t>
            </a: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要求依法运用技能，要有法治意识，法治定力，技能过硬，能维护党的领导，有政治担当。</a:t>
            </a: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165225" y="2022475"/>
            <a:ext cx="2111375" cy="2109788"/>
          </a:xfrm>
          <a:prstGeom prst="ellipse">
            <a:avLst/>
          </a:prstGeom>
          <a:noFill/>
          <a:ln w="127000" cap="flat" cmpd="thinThick" algn="ctr">
            <a:solidFill>
              <a:srgbClr val="003466"/>
            </a:solidFill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执法意义</a:t>
            </a:r>
            <a:endParaRPr lang="zh-CN" altLang="en-US" sz="28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肘形连接符 27"/>
          <p:cNvCxnSpPr>
            <a:cxnSpLocks noChangeShapeType="1"/>
          </p:cNvCxnSpPr>
          <p:nvPr/>
        </p:nvCxnSpPr>
        <p:spPr bwMode="auto">
          <a:xfrm flipV="1">
            <a:off x="3335338" y="2524125"/>
            <a:ext cx="1725612" cy="549275"/>
          </a:xfrm>
          <a:prstGeom prst="bentConnector3">
            <a:avLst>
              <a:gd name="adj1" fmla="val 29667"/>
            </a:avLst>
          </a:prstGeom>
          <a:noFill/>
          <a:ln w="38100" algn="ctr">
            <a:solidFill>
              <a:srgbClr val="003466"/>
            </a:solidFill>
            <a:miter lim="800000"/>
            <a:headEnd type="oval" w="med" len="med"/>
            <a:tailEnd type="triangle" w="med" len="med"/>
          </a:ln>
        </p:spPr>
      </p:cxnSp>
      <p:sp>
        <p:nvSpPr>
          <p:cNvPr id="10" name="KSO_GT1.1.1"/>
          <p:cNvSpPr txBox="1"/>
          <p:nvPr/>
        </p:nvSpPr>
        <p:spPr>
          <a:xfrm>
            <a:off x="5081588" y="1887538"/>
            <a:ext cx="3521075" cy="1333500"/>
          </a:xfrm>
          <a:prstGeom prst="rect">
            <a:avLst/>
          </a:prstGeom>
          <a:noFill/>
        </p:spPr>
        <p:txBody>
          <a:bodyPr lIns="100790" tIns="50396" rIns="100790" bIns="50396" anchor="ctr"/>
          <a:lstStyle/>
          <a:p>
            <a:pPr algn="just">
              <a:lnSpc>
                <a:spcPct val="130000"/>
              </a:lnSpc>
              <a:defRPr/>
            </a:pPr>
            <a:endParaRPr lang="zh-CN" altLang="zh-CN" sz="1400" kern="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just">
              <a:lnSpc>
                <a:spcPct val="130000"/>
              </a:lnSpc>
              <a:defRPr/>
            </a:pPr>
            <a:r>
              <a:rPr lang="zh-CN" altLang="zh-CN" sz="14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全国公安高等教育本科规划教材《徒手防卫与控制》，主要内容有徒手防卫和进攻技术、摔拿控制技术、综合防控技术，以及素质训练。</a:t>
            </a:r>
            <a:endParaRPr lang="zh-CN" altLang="en-US" sz="1400" kern="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  <a:defRPr/>
            </a:pPr>
            <a:endParaRPr lang="zh-CN" altLang="en-US" sz="1400" kern="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肘形连接符 8"/>
          <p:cNvCxnSpPr>
            <a:cxnSpLocks noChangeShapeType="1"/>
          </p:cNvCxnSpPr>
          <p:nvPr/>
        </p:nvCxnSpPr>
        <p:spPr bwMode="auto">
          <a:xfrm flipV="1">
            <a:off x="4078288" y="3798888"/>
            <a:ext cx="1725612" cy="549275"/>
          </a:xfrm>
          <a:prstGeom prst="bentConnector3">
            <a:avLst>
              <a:gd name="adj1" fmla="val 29667"/>
            </a:avLst>
          </a:prstGeom>
          <a:noFill/>
          <a:ln w="38100" algn="ctr">
            <a:solidFill>
              <a:srgbClr val="003466"/>
            </a:solidFill>
            <a:miter lim="800000"/>
            <a:headEnd type="oval" w="med" len="med"/>
            <a:tailEnd type="triangle" w="med" len="med"/>
          </a:ln>
        </p:spPr>
      </p:cxnSp>
      <p:sp>
        <p:nvSpPr>
          <p:cNvPr id="12" name="椭圆 11"/>
          <p:cNvSpPr/>
          <p:nvPr/>
        </p:nvSpPr>
        <p:spPr>
          <a:xfrm>
            <a:off x="1052513" y="893763"/>
            <a:ext cx="1400175" cy="1398587"/>
          </a:xfrm>
          <a:prstGeom prst="ellipse">
            <a:avLst/>
          </a:prstGeom>
          <a:noFill/>
          <a:ln w="127000" cap="flat" cmpd="thinThick" algn="ctr">
            <a:solidFill>
              <a:srgbClr val="003466"/>
            </a:solidFill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135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执法意义</a:t>
            </a:r>
            <a:endParaRPr lang="zh-CN" altLang="en-US" sz="135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KSO_GT2.1.1"/>
          <p:cNvSpPr txBox="1"/>
          <p:nvPr/>
        </p:nvSpPr>
        <p:spPr>
          <a:xfrm>
            <a:off x="4217988" y="771525"/>
            <a:ext cx="4106862" cy="1065213"/>
          </a:xfrm>
          <a:prstGeom prst="rect">
            <a:avLst/>
          </a:prstGeom>
          <a:noFill/>
        </p:spPr>
        <p:txBody>
          <a:bodyPr lIns="100790" tIns="50396" rIns="100790" bIns="50396" anchor="ctr"/>
          <a:lstStyle/>
          <a:p>
            <a:pPr algn="just">
              <a:lnSpc>
                <a:spcPct val="130000"/>
              </a:lnSpc>
            </a:pPr>
            <a:r>
              <a:rPr lang="zh-CN" altLang="zh-CN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基于公安现实执法需要，有</a:t>
            </a:r>
            <a:r>
              <a:rPr lang="zh-CN" altLang="zh-CN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能力去应对一些</a:t>
            </a: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软暴力、</a:t>
            </a:r>
            <a:r>
              <a:rPr lang="zh-CN" altLang="zh-CN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轻暴力性质的袭警、阻碍执法的行为。</a:t>
            </a:r>
            <a:r>
              <a:rPr lang="zh-CN" altLang="zh-CN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在执法中能有效保护自身和人民群众的合法人身安全，同时能控制住违法犯罪行为。</a:t>
            </a: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肘形连接符 11"/>
          <p:cNvCxnSpPr>
            <a:cxnSpLocks noChangeShapeType="1"/>
          </p:cNvCxnSpPr>
          <p:nvPr/>
        </p:nvCxnSpPr>
        <p:spPr bwMode="auto">
          <a:xfrm flipV="1">
            <a:off x="2473325" y="1287463"/>
            <a:ext cx="1724025" cy="549275"/>
          </a:xfrm>
          <a:prstGeom prst="bentConnector3">
            <a:avLst>
              <a:gd name="adj1" fmla="val 29667"/>
            </a:avLst>
          </a:prstGeom>
          <a:noFill/>
          <a:ln w="38100" algn="ctr">
            <a:solidFill>
              <a:srgbClr val="003466"/>
            </a:solidFill>
            <a:miter lim="800000"/>
            <a:headEnd type="oval" w="med" len="med"/>
            <a:tailEnd type="triangle" w="med" len="med"/>
          </a:ln>
        </p:spPr>
      </p:cxn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0" grpId="0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6063" y="123825"/>
            <a:ext cx="654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椭圆 5"/>
          <p:cNvSpPr/>
          <p:nvPr/>
        </p:nvSpPr>
        <p:spPr>
          <a:xfrm>
            <a:off x="2657475" y="3405188"/>
            <a:ext cx="1400175" cy="1398587"/>
          </a:xfrm>
          <a:prstGeom prst="ellipse">
            <a:avLst/>
          </a:prstGeom>
          <a:noFill/>
          <a:ln w="127000" cap="flat" cmpd="thinThick" algn="ctr">
            <a:solidFill>
              <a:srgbClr val="003466"/>
            </a:solidFill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135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德育意义</a:t>
            </a:r>
            <a:endParaRPr lang="zh-CN" altLang="en-US" sz="135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KSO_GT2.1.1"/>
          <p:cNvSpPr txBox="1"/>
          <p:nvPr/>
        </p:nvSpPr>
        <p:spPr>
          <a:xfrm>
            <a:off x="5397500" y="3406775"/>
            <a:ext cx="3746500" cy="1165225"/>
          </a:xfrm>
          <a:prstGeom prst="rect">
            <a:avLst/>
          </a:prstGeom>
          <a:noFill/>
        </p:spPr>
        <p:txBody>
          <a:bodyPr lIns="100790" tIns="50396" rIns="100790" bIns="50396" anchor="ctr"/>
          <a:lstStyle/>
          <a:p>
            <a:r>
              <a:rPr lang="zh-CN" altLang="zh-CN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训练过程是培育学生健全人格的过程，学生在训练中通过最直接的身体体验，感悟情感，不断锤炼，进而形成意志、信念、信仰、品德、精神等</a:t>
            </a: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思想</a:t>
            </a:r>
            <a:r>
              <a:rPr lang="zh-CN" altLang="zh-CN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美德。形成正确的人生观、世界观、价值观。</a:t>
            </a:r>
            <a:endParaRPr lang="zh-CN" altLang="zh-CN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165225" y="2022475"/>
            <a:ext cx="2111375" cy="2109788"/>
          </a:xfrm>
          <a:prstGeom prst="ellipse">
            <a:avLst/>
          </a:prstGeom>
          <a:noFill/>
          <a:ln w="127000" cap="flat" cmpd="thinThick" algn="ctr">
            <a:solidFill>
              <a:srgbClr val="003466"/>
            </a:solidFill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德育意义</a:t>
            </a:r>
            <a:endParaRPr lang="zh-CN" altLang="en-US" sz="28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肘形连接符 27"/>
          <p:cNvCxnSpPr>
            <a:cxnSpLocks noChangeShapeType="1"/>
          </p:cNvCxnSpPr>
          <p:nvPr/>
        </p:nvCxnSpPr>
        <p:spPr bwMode="auto">
          <a:xfrm flipV="1">
            <a:off x="3335338" y="2524125"/>
            <a:ext cx="1725612" cy="549275"/>
          </a:xfrm>
          <a:prstGeom prst="bentConnector3">
            <a:avLst>
              <a:gd name="adj1" fmla="val 29667"/>
            </a:avLst>
          </a:prstGeom>
          <a:noFill/>
          <a:ln w="38100" algn="ctr">
            <a:solidFill>
              <a:srgbClr val="003466"/>
            </a:solidFill>
            <a:miter lim="800000"/>
            <a:headEnd type="oval" w="med" len="med"/>
            <a:tailEnd type="triangle" w="med" len="med"/>
          </a:ln>
        </p:spPr>
      </p:cxnSp>
      <p:sp>
        <p:nvSpPr>
          <p:cNvPr id="10" name="KSO_GT1.1.1"/>
          <p:cNvSpPr txBox="1"/>
          <p:nvPr/>
        </p:nvSpPr>
        <p:spPr>
          <a:xfrm>
            <a:off x="5081588" y="2065338"/>
            <a:ext cx="3954462" cy="1155700"/>
          </a:xfrm>
          <a:prstGeom prst="rect">
            <a:avLst/>
          </a:prstGeom>
          <a:noFill/>
        </p:spPr>
        <p:txBody>
          <a:bodyPr lIns="100790" tIns="50396" rIns="100790" bIns="50396" anchor="ctr"/>
          <a:lstStyle/>
          <a:p>
            <a:pPr algn="just">
              <a:lnSpc>
                <a:spcPct val="130000"/>
              </a:lnSpc>
              <a:defRPr/>
            </a:pPr>
            <a:r>
              <a:rPr lang="zh-CN" altLang="zh-CN" sz="14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徒手防卫与控制技能的形成要经历</a:t>
            </a:r>
            <a:r>
              <a:rPr lang="zh-CN" altLang="zh-CN" sz="1400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泛化</a:t>
            </a:r>
            <a:r>
              <a:rPr lang="zh-CN" altLang="zh-CN" sz="14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zh-CN" sz="14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分化</a:t>
            </a:r>
            <a:r>
              <a:rPr lang="zh-CN" altLang="zh-CN" sz="14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zh-CN" sz="14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自动化</a:t>
            </a:r>
            <a:r>
              <a:rPr lang="zh-CN" altLang="zh-CN" sz="14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阶段，从初步掌握技术到技术自动化需要一个训练过程。</a:t>
            </a:r>
            <a:endParaRPr lang="zh-CN" altLang="zh-CN" sz="1400" kern="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1" name="肘形连接符 8"/>
          <p:cNvCxnSpPr>
            <a:cxnSpLocks noChangeShapeType="1"/>
          </p:cNvCxnSpPr>
          <p:nvPr/>
        </p:nvCxnSpPr>
        <p:spPr bwMode="auto">
          <a:xfrm flipV="1">
            <a:off x="4078288" y="3813175"/>
            <a:ext cx="1300162" cy="534988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rgbClr val="003466"/>
            </a:solidFill>
            <a:miter lim="800000"/>
            <a:headEnd type="oval" w="med" len="med"/>
            <a:tailEnd type="triangle" w="med" len="med"/>
          </a:ln>
        </p:spPr>
      </p:cxnSp>
      <p:sp>
        <p:nvSpPr>
          <p:cNvPr id="12" name="椭圆 11"/>
          <p:cNvSpPr/>
          <p:nvPr/>
        </p:nvSpPr>
        <p:spPr>
          <a:xfrm>
            <a:off x="1052513" y="893763"/>
            <a:ext cx="1400175" cy="1398587"/>
          </a:xfrm>
          <a:prstGeom prst="ellipse">
            <a:avLst/>
          </a:prstGeom>
          <a:noFill/>
          <a:ln w="127000" cap="flat" cmpd="thinThick" algn="ctr">
            <a:solidFill>
              <a:srgbClr val="003466"/>
            </a:solidFill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135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德育意义</a:t>
            </a:r>
            <a:endParaRPr lang="zh-CN" altLang="en-US" sz="135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KSO_GT2.1.1"/>
          <p:cNvSpPr txBox="1"/>
          <p:nvPr/>
        </p:nvSpPr>
        <p:spPr>
          <a:xfrm>
            <a:off x="4217988" y="771525"/>
            <a:ext cx="4106862" cy="1065213"/>
          </a:xfrm>
          <a:prstGeom prst="rect">
            <a:avLst/>
          </a:prstGeom>
          <a:noFill/>
        </p:spPr>
        <p:txBody>
          <a:bodyPr lIns="100790" tIns="50396" rIns="100790" bIns="50396" anchor="ctr"/>
          <a:lstStyle/>
          <a:p>
            <a:pPr algn="just">
              <a:lnSpc>
                <a:spcPct val="130000"/>
              </a:lnSpc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我国教育家蔡元培先生提出：“夫完全人格，首在体育。”伟大领袖毛主席在其《体育之研究》中也提出：“运动而有恒，第一能生兴味，第二能生快乐。”</a:t>
            </a: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4" name="肘形连接符 11"/>
          <p:cNvCxnSpPr>
            <a:cxnSpLocks noChangeShapeType="1"/>
          </p:cNvCxnSpPr>
          <p:nvPr/>
        </p:nvCxnSpPr>
        <p:spPr bwMode="auto">
          <a:xfrm flipV="1">
            <a:off x="2473325" y="1287463"/>
            <a:ext cx="1724025" cy="549275"/>
          </a:xfrm>
          <a:prstGeom prst="bentConnector3">
            <a:avLst>
              <a:gd name="adj1" fmla="val 29667"/>
            </a:avLst>
          </a:prstGeom>
          <a:noFill/>
          <a:ln w="38100" algn="ctr">
            <a:solidFill>
              <a:srgbClr val="003466"/>
            </a:solidFill>
            <a:miter lim="800000"/>
            <a:headEnd type="oval" w="med" len="med"/>
            <a:tailEnd type="triangle" w="med" len="med"/>
          </a:ln>
        </p:spPr>
      </p:cxn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0" grpId="0"/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4350" y="1338263"/>
            <a:ext cx="1704975" cy="15684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kern="0" dirty="0">
                <a:solidFill>
                  <a:srgbClr val="003466"/>
                </a:solidFill>
              </a:rPr>
              <a:t>02</a:t>
            </a:r>
            <a:endParaRPr lang="zh-CN" altLang="en-US" sz="9600" kern="0" dirty="0">
              <a:solidFill>
                <a:srgbClr val="003466"/>
              </a:solidFill>
            </a:endParaRPr>
          </a:p>
        </p:txBody>
      </p:sp>
      <p:cxnSp>
        <p:nvCxnSpPr>
          <p:cNvPr id="5" name="直接连接符 4"/>
          <p:cNvCxnSpPr>
            <a:cxnSpLocks noChangeShapeType="1"/>
          </p:cNvCxnSpPr>
          <p:nvPr/>
        </p:nvCxnSpPr>
        <p:spPr bwMode="auto">
          <a:xfrm>
            <a:off x="-12700" y="2114550"/>
            <a:ext cx="1782763" cy="0"/>
          </a:xfrm>
          <a:prstGeom prst="line">
            <a:avLst/>
          </a:prstGeom>
          <a:noFill/>
          <a:ln w="95250" algn="ctr">
            <a:solidFill>
              <a:srgbClr val="003466"/>
            </a:solidFill>
            <a:round/>
          </a:ln>
        </p:spPr>
      </p:cxnSp>
      <p:cxnSp>
        <p:nvCxnSpPr>
          <p:cNvPr id="6" name="直接连接符 5"/>
          <p:cNvCxnSpPr>
            <a:cxnSpLocks noChangeShapeType="1"/>
            <a:stCxn id="4" idx="3"/>
          </p:cNvCxnSpPr>
          <p:nvPr/>
        </p:nvCxnSpPr>
        <p:spPr bwMode="auto">
          <a:xfrm flipV="1">
            <a:off x="3489325" y="2114550"/>
            <a:ext cx="5654675" cy="7938"/>
          </a:xfrm>
          <a:prstGeom prst="line">
            <a:avLst/>
          </a:prstGeom>
          <a:noFill/>
          <a:ln w="95250" algn="ctr">
            <a:solidFill>
              <a:srgbClr val="003466"/>
            </a:solidFill>
            <a:round/>
          </a:ln>
        </p:spPr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03613" y="1524000"/>
            <a:ext cx="510857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课程思政教育的</a:t>
            </a:r>
            <a:r>
              <a:rPr lang="zh-CN" altLang="zh-CN" sz="24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主要表现与实施方式</a:t>
            </a:r>
            <a:endParaRPr lang="zh-CN" altLang="en-US" sz="2400" b="1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092950" y="2841625"/>
            <a:ext cx="209232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49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49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6063" y="123825"/>
            <a:ext cx="654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3"/>
          <p:cNvSpPr txBox="1">
            <a:spLocks noChangeArrowheads="1"/>
          </p:cNvSpPr>
          <p:nvPr/>
        </p:nvSpPr>
        <p:spPr bwMode="auto">
          <a:xfrm>
            <a:off x="900113" y="293688"/>
            <a:ext cx="3060700" cy="3063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</a:rPr>
              <a:t>二、</a:t>
            </a:r>
            <a:r>
              <a:rPr lang="zh-CN" altLang="en-US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课程思政教育的主要表现与实施方式</a:t>
            </a:r>
            <a:endParaRPr lang="zh-CN" altLang="en-US" sz="1200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73075" y="912813"/>
            <a:ext cx="8020050" cy="660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三个方面：</a:t>
            </a:r>
            <a:endParaRPr lang="zh-CN" altLang="zh-CN" sz="2000">
              <a:solidFill>
                <a:srgbClr val="01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614363" y="1573213"/>
            <a:ext cx="7377112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1</a:t>
            </a:r>
            <a:r>
              <a:rPr lang="zh-CN" altLang="zh-CN" sz="1600" b="1" dirty="0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、以课程教学规范化为手段，突出教师职业本色，传递新时代警察意识</a:t>
            </a:r>
            <a:endParaRPr lang="zh-CN" altLang="zh-CN" sz="1600" b="1" dirty="0">
              <a:solidFill>
                <a:schemeClr val="bg1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+mn-ea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879475" y="2582863"/>
            <a:ext cx="7951788" cy="763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1600" b="1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   </a:t>
            </a:r>
            <a:r>
              <a:rPr lang="zh-CN" altLang="zh-CN" sz="1600" b="1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2、以技能训练强化为手段，突出体育训练的渗透力，提高学生在训练中的</a:t>
            </a:r>
            <a:r>
              <a:rPr lang="zh-CN" altLang="en-US" sz="1600" b="1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良好</a:t>
            </a:r>
            <a:r>
              <a:rPr lang="zh-CN" altLang="zh-CN" sz="1600" b="1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品质</a:t>
            </a:r>
            <a:endParaRPr lang="zh-CN" altLang="zh-CN" sz="1600" b="1">
              <a:solidFill>
                <a:schemeClr val="bg1"/>
              </a:solidFill>
              <a:latin typeface="方正粗黑宋简体" panose="02000000000000000000" charset="-122"/>
              <a:ea typeface="方正粗黑宋简体" panose="02000000000000000000" charset="-122"/>
              <a:sym typeface="+mn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14363" y="3594100"/>
            <a:ext cx="7442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400" b="1" dirty="0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     3</a:t>
            </a:r>
            <a:r>
              <a:rPr lang="zh-CN" altLang="zh-CN" sz="1400" b="1" dirty="0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、以技能训练为手段，突出体育带来的人格魅力，升华学生对道德情操的认知和感受</a:t>
            </a:r>
            <a:endParaRPr lang="zh-CN" altLang="zh-CN" sz="1400" b="1" dirty="0">
              <a:solidFill>
                <a:schemeClr val="bg1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+mn-ea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" grpId="1"/>
      <p:bldP spid="3" grpId="0" bldLvl="0" animBg="1"/>
      <p:bldP spid="3" grpId="1" animBg="1"/>
      <p:bldP spid="6" grpId="0" bldLvl="0" animBg="1"/>
      <p:bldP spid="6" grpId="1" animBg="1"/>
      <p:bldP spid="7" grpId="0" bldLvl="0" animBg="1"/>
      <p:bldP spid="7" grpId="1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4829</Words>
  <Application>WPS 演示</Application>
  <PresentationFormat>On-screen Show (16:9)</PresentationFormat>
  <Paragraphs>423</Paragraphs>
  <Slides>33</Slides>
  <Notes>0</Notes>
  <HiddenSlides>0</HiddenSlides>
  <MMClips>0</MMClips>
  <ScaleCrop>false</ScaleCrop>
  <HeadingPairs>
    <vt:vector size="10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33</vt:i4>
      </vt:variant>
      <vt:variant>
        <vt:lpstr>自定义放映</vt:lpstr>
      </vt:variant>
      <vt:variant>
        <vt:i4>1</vt:i4>
      </vt:variant>
    </vt:vector>
  </HeadingPairs>
  <TitlesOfParts>
    <vt:vector size="47" baseType="lpstr">
      <vt:lpstr>Arial</vt:lpstr>
      <vt:lpstr>宋体</vt:lpstr>
      <vt:lpstr>Wingdings</vt:lpstr>
      <vt:lpstr>Calibri Light</vt:lpstr>
      <vt:lpstr>Calibri</vt:lpstr>
      <vt:lpstr>微软雅黑</vt:lpstr>
      <vt:lpstr>楷体</vt:lpstr>
      <vt:lpstr>Calibri</vt:lpstr>
      <vt:lpstr>Tahoma</vt:lpstr>
      <vt:lpstr>方正粗黑宋简体</vt:lpstr>
      <vt:lpstr>Arial Unicode MS</vt:lpstr>
      <vt:lpstr>第一PPT，www.1ppt.com</vt:lpstr>
      <vt:lpstr>Package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自定义放映 1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公安</dc:title>
  <dc:creator>第一PPT</dc:creator>
  <cp:keywords>www.1ppt.com</cp:keywords>
  <cp:lastModifiedBy>HUAWEI</cp:lastModifiedBy>
  <cp:revision>239</cp:revision>
  <dcterms:created xsi:type="dcterms:W3CDTF">2017-02-07T10:21:00Z</dcterms:created>
  <dcterms:modified xsi:type="dcterms:W3CDTF">2020-08-18T15:29:22Z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