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3"/>
  </p:sldMasterIdLst>
  <p:notesMasterIdLst>
    <p:notesMasterId r:id="rId5"/>
  </p:notesMasterIdLst>
  <p:sldIdLst>
    <p:sldId id="256" r:id="rId4"/>
    <p:sldId id="273" r:id="rId6"/>
    <p:sldId id="798" r:id="rId7"/>
    <p:sldId id="985" r:id="rId8"/>
    <p:sldId id="998" r:id="rId9"/>
    <p:sldId id="1000" r:id="rId10"/>
    <p:sldId id="1014" r:id="rId11"/>
    <p:sldId id="1017" r:id="rId12"/>
    <p:sldId id="1016" r:id="rId13"/>
    <p:sldId id="1018" r:id="rId14"/>
    <p:sldId id="1019" r:id="rId15"/>
    <p:sldId id="1021" r:id="rId16"/>
    <p:sldId id="1015" r:id="rId17"/>
    <p:sldId id="1020" r:id="rId18"/>
    <p:sldId id="456" r:id="rId19"/>
    <p:sldId id="278" r:id="rId20"/>
    <p:sldId id="279" r:id="rId21"/>
    <p:sldId id="1027" r:id="rId22"/>
    <p:sldId id="1028" r:id="rId23"/>
    <p:sldId id="1029" r:id="rId24"/>
    <p:sldId id="1030" r:id="rId25"/>
    <p:sldId id="1031" r:id="rId26"/>
    <p:sldId id="1032" r:id="rId27"/>
    <p:sldId id="1033" r:id="rId28"/>
    <p:sldId id="1034" r:id="rId29"/>
    <p:sldId id="1035" r:id="rId30"/>
    <p:sldId id="1036" r:id="rId31"/>
    <p:sldId id="1037" r:id="rId32"/>
    <p:sldId id="1038" r:id="rId33"/>
    <p:sldId id="1039" r:id="rId34"/>
    <p:sldId id="1040" r:id="rId35"/>
    <p:sldId id="1041" r:id="rId36"/>
    <p:sldId id="1042" r:id="rId37"/>
    <p:sldId id="1043" r:id="rId38"/>
    <p:sldId id="1044" r:id="rId39"/>
    <p:sldId id="1045" r:id="rId40"/>
    <p:sldId id="1046" r:id="rId41"/>
    <p:sldId id="1047" r:id="rId42"/>
    <p:sldId id="1048" r:id="rId43"/>
    <p:sldId id="1049" r:id="rId44"/>
    <p:sldId id="1050" r:id="rId45"/>
    <p:sldId id="1051" r:id="rId46"/>
    <p:sldId id="1052" r:id="rId47"/>
    <p:sldId id="1053" r:id="rId48"/>
    <p:sldId id="1054" r:id="rId49"/>
    <p:sldId id="1055" r:id="rId50"/>
    <p:sldId id="1056" r:id="rId51"/>
    <p:sldId id="1057" r:id="rId52"/>
    <p:sldId id="1058" r:id="rId53"/>
    <p:sldId id="1059" r:id="rId54"/>
    <p:sldId id="1060" r:id="rId55"/>
  </p:sldIdLst>
  <p:sldSz cx="12192000" cy="6858000"/>
  <p:notesSz cx="6858000" cy="9144000"/>
  <p:embeddedFontLst>
    <p:embeddedFont>
      <p:font typeface="等线" panose="02010600030101010101" pitchFamily="2" charset="-122"/>
      <p:regular r:id="rId59"/>
    </p:embeddedFont>
    <p:embeddedFont>
      <p:font typeface="等线 Light" panose="02010600030101010101" pitchFamily="2" charset="-122"/>
      <p:regular r:id="rId60"/>
    </p:embeddedFont>
    <p:embeddedFont>
      <p:font typeface="微软雅黑" panose="020B0503020204020204" pitchFamily="34" charset="-122"/>
      <p:regular r:id="rId61"/>
    </p:embeddedFont>
    <p:embeddedFont>
      <p:font typeface="Impact" panose="020B0806030902050204" pitchFamily="34" charset="0"/>
      <p:regular r:id="rId62"/>
    </p:embeddedFont>
    <p:embeddedFont>
      <p:font typeface="黑体" panose="02010609060101010101" pitchFamily="49" charset="-122"/>
      <p:regular r:id="rId63"/>
    </p:embeddedFont>
    <p:embeddedFont>
      <p:font typeface="华文行楷" panose="02010800040101010101" pitchFamily="2" charset="-122"/>
      <p:regular r:id="rId64"/>
    </p:embeddedFont>
    <p:embeddedFont>
      <p:font typeface="Microsoft JhengHei" panose="020B0604030504040204" charset="-120"/>
      <p:regular r:id="rId65"/>
    </p:embeddedFont>
  </p:embeddedFontLst>
  <p:custDataLst>
    <p:tags r:id="rId66"/>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val="1"/>
      </p:ext>
    </p:extLst>
  </p:showPr>
  <p:clrMru>
    <a:srgbClr val="FFFFFF"/>
    <a:srgbClr val="0288BF"/>
    <a:srgbClr val="88CE73"/>
    <a:srgbClr val="00A7E7"/>
    <a:srgbClr val="FFC003"/>
    <a:srgbClr val="04648E"/>
    <a:srgbClr val="04B2F2"/>
    <a:srgbClr val="257E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1"/>
    <p:restoredTop sz="94640"/>
  </p:normalViewPr>
  <p:slideViewPr>
    <p:cSldViewPr snapToGrid="0" snapToObjects="1" showGuides="1">
      <p:cViewPr varScale="1">
        <p:scale>
          <a:sx n="115" d="100"/>
          <a:sy n="115" d="100"/>
        </p:scale>
        <p:origin x="396" y="84"/>
      </p:cViewPr>
      <p:guideLst>
        <p:guide orient="horz" pos="1381"/>
        <p:guide pos="3894"/>
      </p:guideLst>
    </p:cSldViewPr>
  </p:slideViewPr>
  <p:notesTextViewPr>
    <p:cViewPr>
      <p:scale>
        <a:sx n="1" d="1"/>
        <a:sy n="1" d="1"/>
      </p:scale>
      <p:origin x="0" y="0"/>
    </p:cViewPr>
  </p:notesTextViewPr>
  <p:sorterViewPr>
    <p:cViewPr>
      <p:scale>
        <a:sx n="66" d="100"/>
        <a:sy n="66" d="100"/>
      </p:scale>
      <p:origin x="0" y="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6" Type="http://schemas.openxmlformats.org/officeDocument/2006/relationships/tags" Target="tags/tag22.xml"/><Relationship Id="rId65" Type="http://schemas.openxmlformats.org/officeDocument/2006/relationships/font" Target="fonts/font7.fntdata"/><Relationship Id="rId64" Type="http://schemas.openxmlformats.org/officeDocument/2006/relationships/font" Target="fonts/font6.fntdata"/><Relationship Id="rId63" Type="http://schemas.openxmlformats.org/officeDocument/2006/relationships/font" Target="fonts/font5.fntdata"/><Relationship Id="rId62" Type="http://schemas.openxmlformats.org/officeDocument/2006/relationships/font" Target="fonts/font4.fntdata"/><Relationship Id="rId61" Type="http://schemas.openxmlformats.org/officeDocument/2006/relationships/font" Target="fonts/font3.fntdata"/><Relationship Id="rId60" Type="http://schemas.openxmlformats.org/officeDocument/2006/relationships/font" Target="fonts/font2.fntdata"/><Relationship Id="rId6" Type="http://schemas.openxmlformats.org/officeDocument/2006/relationships/slide" Target="slides/slide2.xml"/><Relationship Id="rId59" Type="http://schemas.openxmlformats.org/officeDocument/2006/relationships/font" Target="fonts/font1.fntdata"/><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F3A7156-C916-4ABB-BFE0-20316143D9B7}" type="datetimeFigureOut">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13316"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3317" name="备注占位符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fontAlgn="auto">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fontAlgn="auto">
              <a:defRPr sz="1200" noProof="1">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BA563C6-A0EF-4594-9E34-BB1C2EB2353F}"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幻灯片图像占位符 1"/>
          <p:cNvSpPr>
            <a:spLocks noGrp="1" noRot="1" noChangeAspect="1" noTextEdit="1"/>
          </p:cNvSpPr>
          <p:nvPr>
            <p:ph type="sldImg"/>
          </p:nvPr>
        </p:nvSpPr>
        <p:spPr>
          <a:ln>
            <a:miter/>
          </a:ln>
        </p:spPr>
      </p:sp>
      <p:sp>
        <p:nvSpPr>
          <p:cNvPr id="15362"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6EB318F3-D50F-4C93-AF3F-5A8159386490}"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3" name="幻灯片图像占位符 1"/>
          <p:cNvSpPr>
            <a:spLocks noGrp="1" noRot="1" noChangeAspect="1" noTextEdit="1"/>
          </p:cNvSpPr>
          <p:nvPr>
            <p:ph type="sldImg"/>
          </p:nvPr>
        </p:nvSpPr>
        <p:spPr>
          <a:ln>
            <a:miter/>
          </a:ln>
        </p:spPr>
      </p:sp>
      <p:sp>
        <p:nvSpPr>
          <p:cNvPr id="105474"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117763"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8E3AF4DF-AEB4-4389-80B8-E4C906183D87}"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5" name="幻灯片图像占位符 1"/>
          <p:cNvSpPr>
            <a:spLocks noGrp="1" noRot="1" noChangeAspect="1" noTextEdit="1"/>
          </p:cNvSpPr>
          <p:nvPr>
            <p:ph type="sldImg"/>
          </p:nvPr>
        </p:nvSpPr>
        <p:spPr>
          <a:ln>
            <a:miter/>
          </a:ln>
        </p:spPr>
      </p:sp>
      <p:sp>
        <p:nvSpPr>
          <p:cNvPr id="10854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119811"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7FCE2751-F71B-436C-8A9E-104F38EDCC51}"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3" name="幻灯片图像占位符 1"/>
          <p:cNvSpPr>
            <a:spLocks noGrp="1" noRot="1" noChangeAspect="1" noTextEdit="1"/>
          </p:cNvSpPr>
          <p:nvPr>
            <p:ph type="sldImg"/>
          </p:nvPr>
        </p:nvSpPr>
        <p:spPr>
          <a:ln>
            <a:miter/>
          </a:ln>
        </p:spPr>
      </p:sp>
      <p:sp>
        <p:nvSpPr>
          <p:cNvPr id="110594"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121859"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61EB85D3-8514-48ED-9FB4-232EB7239393}"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幻灯片图像占位符 1"/>
          <p:cNvSpPr>
            <a:spLocks noGrp="1" noRot="1" noChangeAspect="1" noTextEdit="1"/>
          </p:cNvSpPr>
          <p:nvPr>
            <p:ph type="sldImg"/>
          </p:nvPr>
        </p:nvSpPr>
        <p:spPr>
          <a:ln>
            <a:miter/>
          </a:ln>
        </p:spPr>
      </p:sp>
      <p:sp>
        <p:nvSpPr>
          <p:cNvPr id="15362"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6EB318F3-D50F-4C93-AF3F-5A8159386490}"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幻灯片图像占位符 1"/>
          <p:cNvSpPr>
            <a:spLocks noGrp="1" noRot="1" noChangeAspect="1" noTextEdit="1"/>
          </p:cNvSpPr>
          <p:nvPr>
            <p:ph type="sldImg"/>
          </p:nvPr>
        </p:nvSpPr>
        <p:spPr>
          <a:ln>
            <a:miter/>
          </a:ln>
        </p:spPr>
      </p:sp>
      <p:sp>
        <p:nvSpPr>
          <p:cNvPr id="17410"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19459"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2B27C643-A671-4E96-A842-249AEB54DA35}"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幻灯片图像占位符 1"/>
          <p:cNvSpPr>
            <a:spLocks noGrp="1" noRot="1" noChangeAspect="1" noTextEdit="1"/>
          </p:cNvSpPr>
          <p:nvPr>
            <p:ph type="sldImg"/>
          </p:nvPr>
        </p:nvSpPr>
        <p:spPr>
          <a:ln>
            <a:miter/>
          </a:ln>
        </p:spPr>
      </p:sp>
      <p:sp>
        <p:nvSpPr>
          <p:cNvPr id="17410"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19459"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2B27C643-A671-4E96-A842-249AEB54DA35}"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r>
              <a:rPr lang="zh-CN" altLang="en-US" dirty="0"/>
              <a:t>318国道（或“国道318线”、“G318线”、沪聂线），是在中国华东、华中、西南地区的一条国道，起点为上海市黄浦区，终点为日喀则市聂拉木县，全程5476千米，经过上海、江苏、浙江、安徽、湖北、重庆、四川、西藏八个省份，是中国最长的国道，被称为“中国人的景观大道”。</a:t>
            </a:r>
            <a:endParaRPr lang="zh-CN" altLang="en-US" dirty="0"/>
          </a:p>
          <a:p>
            <a:pPr lvl="0" eaLnBrk="1" hangingPunct="1"/>
            <a:endParaRPr lang="zh-CN" altLang="en-US" dirty="0"/>
          </a:p>
          <a:p>
            <a:pPr lvl="0" eaLnBrk="1" hangingPunct="1"/>
            <a:r>
              <a:rPr lang="zh-CN" altLang="en-US" dirty="0"/>
              <a:t>因318国道横跨中国东中西部，揽括了平原、丘陵、盆地、山地、高原景观，包含了江浙水乡文化、天府盆地文化、西藏人文景观，拥有从成都平原到青藏高原的高山峡谷一路的惊、险、绝、美、雄、壮的景观，而被中国国家地理杂志在2006年第10期评为“中国人的景观大道”。</a:t>
            </a:r>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3" name="幻灯片图像占位符 1"/>
          <p:cNvSpPr>
            <a:spLocks noGrp="1" noRot="1" noChangeAspect="1" noTextEdit="1"/>
          </p:cNvSpPr>
          <p:nvPr>
            <p:ph type="sldImg"/>
          </p:nvPr>
        </p:nvSpPr>
        <p:spPr>
          <a:ln>
            <a:miter/>
          </a:ln>
        </p:spPr>
      </p:sp>
      <p:sp>
        <p:nvSpPr>
          <p:cNvPr id="105474"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117763"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8E3AF4DF-AEB4-4389-80B8-E4C906183D87}"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5" name="幻灯片图像占位符 1"/>
          <p:cNvSpPr>
            <a:spLocks noGrp="1" noRot="1" noChangeAspect="1" noTextEdit="1"/>
          </p:cNvSpPr>
          <p:nvPr>
            <p:ph type="sldImg"/>
          </p:nvPr>
        </p:nvSpPr>
        <p:spPr>
          <a:ln>
            <a:miter/>
          </a:ln>
        </p:spPr>
      </p:sp>
      <p:sp>
        <p:nvSpPr>
          <p:cNvPr id="10854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119811"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7FCE2751-F71B-436C-8A9E-104F38EDCC51}"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3" name="幻灯片图像占位符 1"/>
          <p:cNvSpPr>
            <a:spLocks noGrp="1" noRot="1" noChangeAspect="1" noTextEdit="1"/>
          </p:cNvSpPr>
          <p:nvPr>
            <p:ph type="sldImg"/>
          </p:nvPr>
        </p:nvSpPr>
        <p:spPr>
          <a:ln>
            <a:miter/>
          </a:ln>
        </p:spPr>
      </p:sp>
      <p:sp>
        <p:nvSpPr>
          <p:cNvPr id="110594"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121859"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61EB85D3-8514-48ED-9FB4-232EB7239393}"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a:ln>
            <a:miter/>
          </a:ln>
        </p:spPr>
      </p:sp>
      <p:sp>
        <p:nvSpPr>
          <p:cNvPr id="15362"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6EB318F3-D50F-4C93-AF3F-5A8159386490}"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noTextEdit="1"/>
          </p:cNvSpPr>
          <p:nvPr>
            <p:ph type="sldImg"/>
          </p:nvPr>
        </p:nvSpPr>
        <p:spPr>
          <a:ln>
            <a:miter/>
          </a:ln>
        </p:spPr>
      </p:sp>
      <p:sp>
        <p:nvSpPr>
          <p:cNvPr id="1741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19459"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2B27C643-A671-4E96-A842-249AEB54DA35}"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lstStyle/>
          <a:p>
            <a:pPr lvl="0" eaLnBrk="1" hangingPunct="1"/>
            <a:r>
              <a:rPr lang="zh-CN" altLang="en-US" dirty="0"/>
              <a:t>　　变化在哪里？早在2014年把京津冀协同发展上升为国家战略之初，习总书记就说过，要把交通一体化作为先行领域，加快构建快速、便捷、高效、安全、大容量、低成本的互联互通综合交通网络。</a:t>
            </a:r>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幻灯片图像占位符 1"/>
          <p:cNvSpPr>
            <a:spLocks noGrp="1" noRot="1" noChangeAspect="1" noTextEdit="1"/>
          </p:cNvSpPr>
          <p:nvPr>
            <p:ph type="sldImg"/>
          </p:nvPr>
        </p:nvSpPr>
        <p:spPr>
          <a:ln>
            <a:miter/>
          </a:ln>
        </p:spPr>
      </p:sp>
      <p:sp>
        <p:nvSpPr>
          <p:cNvPr id="105474"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117763"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8E3AF4DF-AEB4-4389-80B8-E4C906183D87}"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幻灯片图像占位符 1"/>
          <p:cNvSpPr>
            <a:spLocks noGrp="1" noRot="1" noChangeAspect="1" noTextEdit="1"/>
          </p:cNvSpPr>
          <p:nvPr>
            <p:ph type="sldImg"/>
          </p:nvPr>
        </p:nvSpPr>
        <p:spPr>
          <a:ln>
            <a:miter/>
          </a:ln>
        </p:spPr>
      </p:sp>
      <p:sp>
        <p:nvSpPr>
          <p:cNvPr id="108546"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119811"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7FCE2751-F71B-436C-8A9E-104F38EDCC51}"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幻灯片图像占位符 1"/>
          <p:cNvSpPr>
            <a:spLocks noGrp="1" noRot="1" noChangeAspect="1" noTextEdit="1"/>
          </p:cNvSpPr>
          <p:nvPr>
            <p:ph type="sldImg"/>
          </p:nvPr>
        </p:nvSpPr>
        <p:spPr>
          <a:ln>
            <a:miter/>
          </a:ln>
        </p:spPr>
      </p:sp>
      <p:sp>
        <p:nvSpPr>
          <p:cNvPr id="110594"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121859"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61EB85D3-8514-48ED-9FB4-232EB7239393}"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marL="457200" indent="-457200" algn="just">
              <a:lnSpc>
                <a:spcPct val="125000"/>
              </a:lnSpc>
              <a:spcBef>
                <a:spcPts val="0"/>
              </a:spcBef>
              <a:spcAft>
                <a:spcPts val="0"/>
              </a:spcAft>
              <a:buFont typeface="+mj-ea"/>
              <a:buAutoNum type="circleNumDbPlain"/>
            </a:pPr>
            <a:r>
              <a:rPr lang="zh-CN" altLang="en-US" sz="40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机动车驾驶人换证应当于机动车驾驶证有效期满前</a:t>
            </a:r>
            <a:r>
              <a:rPr lang="zh-CN" altLang="en-US" sz="40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九十日内</a:t>
            </a:r>
            <a:r>
              <a:rPr lang="zh-CN" altLang="en-US" sz="40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，向机动车驾驶证核发地车辆管理所申请换证。</a:t>
            </a:r>
            <a:endParaRPr lang="zh-CN" altLang="en-US" sz="40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just">
              <a:lnSpc>
                <a:spcPct val="125000"/>
              </a:lnSpc>
              <a:spcBef>
                <a:spcPts val="0"/>
              </a:spcBef>
              <a:spcAft>
                <a:spcPts val="0"/>
              </a:spcAft>
              <a:buFont typeface="+mj-ea"/>
              <a:buAutoNum type="circleNumDbPlain"/>
            </a:pPr>
            <a:r>
              <a:rPr lang="zh-CN" altLang="en-US" sz="40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机动车驾驶人</a:t>
            </a:r>
            <a:r>
              <a:rPr lang="zh-CN" altLang="en-US" sz="40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户籍迁出</a:t>
            </a:r>
            <a:r>
              <a:rPr lang="zh-CN" altLang="en-US" sz="40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原车辆管理所管辖区的，应当向</a:t>
            </a:r>
            <a:r>
              <a:rPr lang="zh-CN" altLang="en-US" sz="40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迁入地车辆管理所</a:t>
            </a:r>
            <a:r>
              <a:rPr lang="zh-CN" altLang="en-US" sz="40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申请换证;机动车驾驶人在核发地车辆管理所管辖区以外居住的，可以向居住地车辆管理所申请换证。</a:t>
            </a:r>
            <a:endParaRPr lang="zh-CN" altLang="en-US" sz="40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just">
              <a:lnSpc>
                <a:spcPct val="125000"/>
              </a:lnSpc>
              <a:spcBef>
                <a:spcPts val="0"/>
              </a:spcBef>
              <a:spcAft>
                <a:spcPts val="0"/>
              </a:spcAft>
              <a:buFont typeface="+mj-ea"/>
              <a:buAutoNum type="circleNumDbPlain"/>
            </a:pPr>
            <a:r>
              <a:rPr lang="zh-CN" altLang="en-US" sz="40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年龄达到</a:t>
            </a:r>
            <a:r>
              <a:rPr lang="zh-CN" altLang="en-US" sz="40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60周岁</a:t>
            </a:r>
            <a:r>
              <a:rPr lang="zh-CN" altLang="en-US" sz="40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，持有准驾车型为大型客车、牵引车、城市公交车、中型客车、大型货车的机动车驾驶人，应当到机动车驾驶证核发地车辆管理所换领准驾车型为小型汽车或者小型自动挡汽车的机动车驾驶证;年龄达到</a:t>
            </a:r>
            <a:r>
              <a:rPr lang="zh-CN" altLang="en-US" sz="40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70周岁</a:t>
            </a:r>
            <a:r>
              <a:rPr lang="zh-CN" altLang="en-US" sz="40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，持有准驾车型为普通三轮摩托车、普通二轮摩托车的机动车驾驶人，应当到机动车驾驶证核发地车辆管理所换领准驾车型为轻便摩托车的机动车驾驶证。</a:t>
            </a:r>
            <a:endParaRPr lang="zh-CN" altLang="en-US" sz="40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lvl="0" eaLnBrk="1" hangingPunct="1"/>
            <a:endParaRPr lang="zh-CN" altLang="en-US" sz="4000"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algn="just">
              <a:lnSpc>
                <a:spcPct val="125000"/>
              </a:lnSpc>
              <a:spcBef>
                <a:spcPts val="0"/>
              </a:spcBef>
              <a:spcAft>
                <a:spcPts val="0"/>
              </a:spcAft>
              <a:buFont typeface="+mj-lt"/>
            </a:pPr>
            <a:endParaRPr lang="zh-CN" altLang="en-US"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lnSpc>
                <a:spcPct val="125000"/>
              </a:lnSpc>
              <a:spcBef>
                <a:spcPts val="0"/>
              </a:spcBef>
              <a:spcAft>
                <a:spcPts val="0"/>
              </a:spcAft>
              <a:buFont typeface="+mj-lt"/>
            </a:pPr>
            <a:r>
              <a:rPr lang="zh-CN" altLang="en-US"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六)年龄在60周岁以上，在一个记分周期结束后一年内未提交身体条件证明的;或者持有大型客车、牵引车、城市公交车、中型客车、大型货车、无轨电车、有轨电车准驾车型，在两个记分周期结束后一年内未提交身体条件证明的;或者持有残疾人专用小型自动挡载客汽车准驾车型，在三个记分周期结束后一年内未提交身体条件证明的;　</a:t>
            </a:r>
            <a:endParaRPr lang="zh-CN" altLang="en-US"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lnSpc>
                <a:spcPct val="125000"/>
              </a:lnSpc>
              <a:spcBef>
                <a:spcPts val="0"/>
              </a:spcBef>
              <a:spcAft>
                <a:spcPts val="0"/>
              </a:spcAft>
              <a:buFont typeface="+mj-lt"/>
            </a:pPr>
            <a:r>
              <a:rPr lang="zh-CN" altLang="en-US"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(七)年龄在60周岁以上，所持机动车驾驶证只具有无轨电车或者有轨电车准驾车型，或者年龄在70周岁以上，所持机动车驾驶证只具有低速载货汽车、三轮汽车、轮式自行机械车准驾车型的;</a:t>
            </a:r>
            <a:endParaRPr lang="zh-CN" altLang="en-US"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miter/>
          </a:ln>
        </p:spPr>
      </p:sp>
      <p:sp>
        <p:nvSpPr>
          <p:cNvPr id="2150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23555"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p>
            <a:pPr marL="0" marR="0" lvl="0" indent="0" algn="r" defTabSz="914400" rtl="0" eaLnBrk="1" fontAlgn="auto" latinLnBrk="0" hangingPunct="1">
              <a:lnSpc>
                <a:spcPct val="100000"/>
              </a:lnSpc>
              <a:spcBef>
                <a:spcPct val="0"/>
              </a:spcBef>
              <a:spcAft>
                <a:spcPct val="0"/>
              </a:spcAft>
              <a:buClrTx/>
              <a:buSzTx/>
              <a:buFontTx/>
              <a:buNone/>
              <a:defRPr/>
            </a:pPr>
            <a:fld id="{AD99C895-4125-4043-ACE1-4AC798613A4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本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base"/>
            <a:r>
              <a:rPr lang="zh-CN" altLang="en-US" strike="noStrike" noProof="1"/>
              <a:t>单击此处编辑母版标题样式</a:t>
            </a:r>
            <a:endParaRPr lang="zh-CN" altLang="en-US" strike="noStrike" noProof="1"/>
          </a:p>
        </p:txBody>
      </p:sp>
      <p:sp>
        <p:nvSpPr>
          <p:cNvPr id="3" name="竖排文本占位符 2"/>
          <p:cNvSpPr>
            <a:spLocks noGrp="1"/>
          </p:cNvSpPr>
          <p:nvPr>
            <p:ph type="body" orient="vert" idx="1"/>
          </p:nvPr>
        </p:nvSpPr>
        <p:spPr>
          <a:xfrm>
            <a:off x="838200" y="365125"/>
            <a:ext cx="7734300" cy="5811838"/>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cxnSp>
        <p:nvCxnSpPr>
          <p:cNvPr id="7" name="直线连接符 10"/>
          <p:cNvCxnSpPr/>
          <p:nvPr/>
        </p:nvCxnSpPr>
        <p:spPr>
          <a:xfrm>
            <a:off x="3125788" y="558800"/>
            <a:ext cx="8861425" cy="0"/>
          </a:xfrm>
          <a:prstGeom prst="line">
            <a:avLst/>
          </a:prstGeom>
          <a:ln w="28575">
            <a:solidFill>
              <a:srgbClr val="00A7E7"/>
            </a:solidFill>
          </a:ln>
        </p:spPr>
        <p:style>
          <a:lnRef idx="1">
            <a:schemeClr val="accent1"/>
          </a:lnRef>
          <a:fillRef idx="0">
            <a:schemeClr val="accent1"/>
          </a:fillRef>
          <a:effectRef idx="0">
            <a:schemeClr val="accent1"/>
          </a:effectRef>
          <a:fontRef idx="minor">
            <a:schemeClr val="tx1"/>
          </a:fontRef>
        </p:style>
      </p:cxnSp>
      <p:sp>
        <p:nvSpPr>
          <p:cNvPr id="8" name="任意形状 11"/>
          <p:cNvSpPr/>
          <p:nvPr/>
        </p:nvSpPr>
        <p:spPr>
          <a:xfrm>
            <a:off x="7337425" y="6567488"/>
            <a:ext cx="4846638" cy="317500"/>
          </a:xfrm>
          <a:custGeom>
            <a:avLst/>
            <a:gdLst>
              <a:gd name="connsiteX0" fmla="*/ 4846487 w 4846487"/>
              <a:gd name="connsiteY0" fmla="*/ 0 h 408002"/>
              <a:gd name="connsiteX1" fmla="*/ 4846487 w 4846487"/>
              <a:gd name="connsiteY1" fmla="*/ 408002 h 408002"/>
              <a:gd name="connsiteX2" fmla="*/ 0 w 4846487"/>
              <a:gd name="connsiteY2" fmla="*/ 408002 h 408002"/>
              <a:gd name="connsiteX3" fmla="*/ 95 w 4846487"/>
              <a:gd name="connsiteY3" fmla="*/ 407785 h 408002"/>
              <a:gd name="connsiteX4" fmla="*/ 153116 w 4846487"/>
              <a:gd name="connsiteY4" fmla="*/ 18295 h 40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487" h="408002">
                <a:moveTo>
                  <a:pt x="4846487" y="0"/>
                </a:moveTo>
                <a:lnTo>
                  <a:pt x="4846487" y="408002"/>
                </a:lnTo>
                <a:lnTo>
                  <a:pt x="0" y="408002"/>
                </a:lnTo>
                <a:lnTo>
                  <a:pt x="95" y="407785"/>
                </a:lnTo>
                <a:cubicBezTo>
                  <a:pt x="54415" y="278783"/>
                  <a:pt x="106250" y="149160"/>
                  <a:pt x="153116" y="18295"/>
                </a:cubicBezTo>
                <a:close/>
              </a:path>
            </a:pathLst>
          </a:custGeom>
          <a:solidFill>
            <a:srgbClr val="88CE7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任意形状 12"/>
          <p:cNvSpPr/>
          <p:nvPr/>
        </p:nvSpPr>
        <p:spPr>
          <a:xfrm flipH="1">
            <a:off x="-85725" y="6596063"/>
            <a:ext cx="7423150" cy="306388"/>
          </a:xfrm>
          <a:custGeom>
            <a:avLst/>
            <a:gdLst>
              <a:gd name="connsiteX0" fmla="*/ 4846487 w 4846487"/>
              <a:gd name="connsiteY0" fmla="*/ 0 h 408002"/>
              <a:gd name="connsiteX1" fmla="*/ 4846487 w 4846487"/>
              <a:gd name="connsiteY1" fmla="*/ 408002 h 408002"/>
              <a:gd name="connsiteX2" fmla="*/ 0 w 4846487"/>
              <a:gd name="connsiteY2" fmla="*/ 408002 h 408002"/>
              <a:gd name="connsiteX3" fmla="*/ 95 w 4846487"/>
              <a:gd name="connsiteY3" fmla="*/ 407785 h 408002"/>
              <a:gd name="connsiteX4" fmla="*/ 153116 w 4846487"/>
              <a:gd name="connsiteY4" fmla="*/ 18295 h 408002"/>
              <a:gd name="connsiteX0-1" fmla="*/ 7423432 w 7423432"/>
              <a:gd name="connsiteY0-2" fmla="*/ 0 h 391377"/>
              <a:gd name="connsiteX1-3" fmla="*/ 4846487 w 7423432"/>
              <a:gd name="connsiteY1-4" fmla="*/ 391377 h 391377"/>
              <a:gd name="connsiteX2-5" fmla="*/ 0 w 7423432"/>
              <a:gd name="connsiteY2-6" fmla="*/ 391377 h 391377"/>
              <a:gd name="connsiteX3-7" fmla="*/ 95 w 7423432"/>
              <a:gd name="connsiteY3-8" fmla="*/ 391160 h 391377"/>
              <a:gd name="connsiteX4-9" fmla="*/ 153116 w 7423432"/>
              <a:gd name="connsiteY4-10" fmla="*/ 1670 h 391377"/>
              <a:gd name="connsiteX5" fmla="*/ 7423432 w 7423432"/>
              <a:gd name="connsiteY5" fmla="*/ 0 h 391377"/>
              <a:gd name="connsiteX0-11" fmla="*/ 7423432 w 7423432"/>
              <a:gd name="connsiteY0-12" fmla="*/ 0 h 391377"/>
              <a:gd name="connsiteX1-13" fmla="*/ 7373556 w 7423432"/>
              <a:gd name="connsiteY1-14" fmla="*/ 391377 h 391377"/>
              <a:gd name="connsiteX2-15" fmla="*/ 0 w 7423432"/>
              <a:gd name="connsiteY2-16" fmla="*/ 391377 h 391377"/>
              <a:gd name="connsiteX3-17" fmla="*/ 95 w 7423432"/>
              <a:gd name="connsiteY3-18" fmla="*/ 391160 h 391377"/>
              <a:gd name="connsiteX4-19" fmla="*/ 153116 w 7423432"/>
              <a:gd name="connsiteY4-20" fmla="*/ 1670 h 391377"/>
              <a:gd name="connsiteX5-21" fmla="*/ 7423432 w 7423432"/>
              <a:gd name="connsiteY5-22" fmla="*/ 0 h 3913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423432" h="391377">
                <a:moveTo>
                  <a:pt x="7423432" y="0"/>
                </a:moveTo>
                <a:lnTo>
                  <a:pt x="7373556" y="391377"/>
                </a:lnTo>
                <a:lnTo>
                  <a:pt x="0" y="391377"/>
                </a:lnTo>
                <a:cubicBezTo>
                  <a:pt x="32" y="391305"/>
                  <a:pt x="63" y="391232"/>
                  <a:pt x="95" y="391160"/>
                </a:cubicBezTo>
                <a:cubicBezTo>
                  <a:pt x="54415" y="262158"/>
                  <a:pt x="106250" y="132535"/>
                  <a:pt x="153116" y="1670"/>
                </a:cubicBezTo>
                <a:lnTo>
                  <a:pt x="7423432" y="0"/>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5125" name="图片 1" descr="logo"/>
          <p:cNvPicPr>
            <a:picLocks noChangeAspect="1"/>
          </p:cNvPicPr>
          <p:nvPr userDrawn="1"/>
        </p:nvPicPr>
        <p:blipFill>
          <a:blip r:embed="rId2"/>
          <a:stretch>
            <a:fillRect/>
          </a:stretch>
        </p:blipFill>
        <p:spPr>
          <a:xfrm>
            <a:off x="52388" y="98425"/>
            <a:ext cx="1071562" cy="920750"/>
          </a:xfrm>
          <a:prstGeom prst="rect">
            <a:avLst/>
          </a:prstGeom>
          <a:noFill/>
          <a:ln w="9525">
            <a:noFill/>
          </a:ln>
        </p:spPr>
      </p:pic>
      <p:sp>
        <p:nvSpPr>
          <p:cNvPr id="11"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13" name="灯片编号占位符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84FFB43-04B4-4EF8-B3DC-E5BBAE3CC176}"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bg1"/>
        </a:solidFill>
        <a:effectLst/>
      </p:bgPr>
    </p:bg>
    <p:spTree>
      <p:nvGrpSpPr>
        <p:cNvPr id="1" name=""/>
        <p:cNvGrpSpPr/>
        <p:nvPr/>
      </p:nvGrpSpPr>
      <p:grpSpPr>
        <a:xfrm>
          <a:off x="0" y="0"/>
          <a:ext cx="0" cy="0"/>
          <a:chOff x="0" y="0"/>
          <a:chExt cx="0" cy="0"/>
        </a:xfrm>
      </p:grpSpPr>
      <p:sp>
        <p:nvSpPr>
          <p:cNvPr id="7" name="任意形状 11"/>
          <p:cNvSpPr/>
          <p:nvPr/>
        </p:nvSpPr>
        <p:spPr>
          <a:xfrm>
            <a:off x="7337425" y="6567488"/>
            <a:ext cx="4846638" cy="317500"/>
          </a:xfrm>
          <a:custGeom>
            <a:avLst/>
            <a:gdLst>
              <a:gd name="connsiteX0" fmla="*/ 4846487 w 4846487"/>
              <a:gd name="connsiteY0" fmla="*/ 0 h 408002"/>
              <a:gd name="connsiteX1" fmla="*/ 4846487 w 4846487"/>
              <a:gd name="connsiteY1" fmla="*/ 408002 h 408002"/>
              <a:gd name="connsiteX2" fmla="*/ 0 w 4846487"/>
              <a:gd name="connsiteY2" fmla="*/ 408002 h 408002"/>
              <a:gd name="connsiteX3" fmla="*/ 95 w 4846487"/>
              <a:gd name="connsiteY3" fmla="*/ 407785 h 408002"/>
              <a:gd name="connsiteX4" fmla="*/ 153116 w 4846487"/>
              <a:gd name="connsiteY4" fmla="*/ 18295 h 40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487" h="408002">
                <a:moveTo>
                  <a:pt x="4846487" y="0"/>
                </a:moveTo>
                <a:lnTo>
                  <a:pt x="4846487" y="408002"/>
                </a:lnTo>
                <a:lnTo>
                  <a:pt x="0" y="408002"/>
                </a:lnTo>
                <a:lnTo>
                  <a:pt x="95" y="407785"/>
                </a:lnTo>
                <a:cubicBezTo>
                  <a:pt x="54415" y="278783"/>
                  <a:pt x="106250" y="149160"/>
                  <a:pt x="153116" y="18295"/>
                </a:cubicBezTo>
                <a:close/>
              </a:path>
            </a:pathLst>
          </a:custGeom>
          <a:solidFill>
            <a:srgbClr val="88CE7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任意形状 12"/>
          <p:cNvSpPr/>
          <p:nvPr/>
        </p:nvSpPr>
        <p:spPr>
          <a:xfrm flipH="1">
            <a:off x="-85725" y="6596063"/>
            <a:ext cx="7423150" cy="306388"/>
          </a:xfrm>
          <a:custGeom>
            <a:avLst/>
            <a:gdLst>
              <a:gd name="connsiteX0" fmla="*/ 4846487 w 4846487"/>
              <a:gd name="connsiteY0" fmla="*/ 0 h 408002"/>
              <a:gd name="connsiteX1" fmla="*/ 4846487 w 4846487"/>
              <a:gd name="connsiteY1" fmla="*/ 408002 h 408002"/>
              <a:gd name="connsiteX2" fmla="*/ 0 w 4846487"/>
              <a:gd name="connsiteY2" fmla="*/ 408002 h 408002"/>
              <a:gd name="connsiteX3" fmla="*/ 95 w 4846487"/>
              <a:gd name="connsiteY3" fmla="*/ 407785 h 408002"/>
              <a:gd name="connsiteX4" fmla="*/ 153116 w 4846487"/>
              <a:gd name="connsiteY4" fmla="*/ 18295 h 408002"/>
              <a:gd name="connsiteX0-1" fmla="*/ 7423432 w 7423432"/>
              <a:gd name="connsiteY0-2" fmla="*/ 0 h 391377"/>
              <a:gd name="connsiteX1-3" fmla="*/ 4846487 w 7423432"/>
              <a:gd name="connsiteY1-4" fmla="*/ 391377 h 391377"/>
              <a:gd name="connsiteX2-5" fmla="*/ 0 w 7423432"/>
              <a:gd name="connsiteY2-6" fmla="*/ 391377 h 391377"/>
              <a:gd name="connsiteX3-7" fmla="*/ 95 w 7423432"/>
              <a:gd name="connsiteY3-8" fmla="*/ 391160 h 391377"/>
              <a:gd name="connsiteX4-9" fmla="*/ 153116 w 7423432"/>
              <a:gd name="connsiteY4-10" fmla="*/ 1670 h 391377"/>
              <a:gd name="connsiteX5" fmla="*/ 7423432 w 7423432"/>
              <a:gd name="connsiteY5" fmla="*/ 0 h 391377"/>
              <a:gd name="connsiteX0-11" fmla="*/ 7423432 w 7423432"/>
              <a:gd name="connsiteY0-12" fmla="*/ 0 h 391377"/>
              <a:gd name="connsiteX1-13" fmla="*/ 7373556 w 7423432"/>
              <a:gd name="connsiteY1-14" fmla="*/ 391377 h 391377"/>
              <a:gd name="connsiteX2-15" fmla="*/ 0 w 7423432"/>
              <a:gd name="connsiteY2-16" fmla="*/ 391377 h 391377"/>
              <a:gd name="connsiteX3-17" fmla="*/ 95 w 7423432"/>
              <a:gd name="connsiteY3-18" fmla="*/ 391160 h 391377"/>
              <a:gd name="connsiteX4-19" fmla="*/ 153116 w 7423432"/>
              <a:gd name="connsiteY4-20" fmla="*/ 1670 h 391377"/>
              <a:gd name="connsiteX5-21" fmla="*/ 7423432 w 7423432"/>
              <a:gd name="connsiteY5-22" fmla="*/ 0 h 3913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423432" h="391377">
                <a:moveTo>
                  <a:pt x="7423432" y="0"/>
                </a:moveTo>
                <a:lnTo>
                  <a:pt x="7373556" y="391377"/>
                </a:lnTo>
                <a:lnTo>
                  <a:pt x="0" y="391377"/>
                </a:lnTo>
                <a:cubicBezTo>
                  <a:pt x="32" y="391305"/>
                  <a:pt x="63" y="391232"/>
                  <a:pt x="95" y="391160"/>
                </a:cubicBezTo>
                <a:cubicBezTo>
                  <a:pt x="54415" y="262158"/>
                  <a:pt x="106250" y="132535"/>
                  <a:pt x="153116" y="1670"/>
                </a:cubicBezTo>
                <a:lnTo>
                  <a:pt x="7423432" y="0"/>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148" name="文本框 13"/>
          <p:cNvSpPr txBox="1"/>
          <p:nvPr userDrawn="1"/>
        </p:nvSpPr>
        <p:spPr>
          <a:xfrm>
            <a:off x="1682750" y="987425"/>
            <a:ext cx="9024938" cy="2952750"/>
          </a:xfrm>
          <a:prstGeom prst="rect">
            <a:avLst/>
          </a:prstGeom>
          <a:noFill/>
          <a:ln w="9525">
            <a:noFill/>
          </a:ln>
        </p:spPr>
        <p:txBody>
          <a:bodyPr anchor="t">
            <a:spAutoFit/>
          </a:bodyPr>
          <a:lstStyle/>
          <a:p>
            <a:pPr lvl="0" algn="ctr">
              <a:lnSpc>
                <a:spcPct val="150000"/>
              </a:lnSpc>
            </a:pPr>
            <a:r>
              <a:rPr lang="zh-CN" altLang="en-US" sz="2800" b="1" dirty="0">
                <a:solidFill>
                  <a:schemeClr val="accent1"/>
                </a:solidFill>
                <a:latin typeface="微软雅黑" panose="020B0503020204020204" pitchFamily="34" charset="-122"/>
                <a:ea typeface="微软雅黑" panose="020B0503020204020204" pitchFamily="34" charset="-122"/>
              </a:rPr>
              <a:t>版权声明</a:t>
            </a:r>
            <a:endParaRPr lang="zh-CN" altLang="en-US" sz="2800" b="1" dirty="0">
              <a:solidFill>
                <a:schemeClr val="accent1"/>
              </a:solidFill>
              <a:latin typeface="微软雅黑" panose="020B0503020204020204" pitchFamily="34" charset="-122"/>
              <a:ea typeface="微软雅黑" panose="020B0503020204020204" pitchFamily="34" charset="-122"/>
            </a:endParaRPr>
          </a:p>
          <a:p>
            <a:pPr lvl="0" algn="just">
              <a:lnSpc>
                <a:spcPct val="150000"/>
              </a:lnSpc>
            </a:pPr>
            <a:endParaRPr lang="zh-CN" altLang="en-US" sz="1200" dirty="0">
              <a:solidFill>
                <a:schemeClr val="accent1"/>
              </a:solidFill>
              <a:latin typeface="微软雅黑" panose="020B0503020204020204" pitchFamily="34" charset="-122"/>
              <a:ea typeface="微软雅黑" panose="020B0503020204020204" pitchFamily="34" charset="-122"/>
            </a:endParaRPr>
          </a:p>
          <a:p>
            <a:pPr lvl="0" algn="just">
              <a:lnSpc>
                <a:spcPct val="150000"/>
              </a:lnSpc>
            </a:pPr>
            <a:r>
              <a:rPr lang="zh-CN" altLang="en-US" sz="1200" dirty="0">
                <a:solidFill>
                  <a:schemeClr val="accent1"/>
                </a:solidFill>
                <a:latin typeface="微软雅黑" panose="020B0503020204020204" pitchFamily="34" charset="-122"/>
                <a:ea typeface="微软雅黑" panose="020B0503020204020204" pitchFamily="34" charset="-122"/>
              </a:rPr>
              <a:t>感谢您下载觅知网平台上提供的</a:t>
            </a:r>
            <a:r>
              <a:rPr lang="en-US" altLang="zh-CN" sz="1200" dirty="0">
                <a:solidFill>
                  <a:schemeClr val="accent1"/>
                </a:solidFill>
                <a:latin typeface="微软雅黑" panose="020B0503020204020204" pitchFamily="34" charset="-122"/>
                <a:ea typeface="微软雅黑" panose="020B0503020204020204" pitchFamily="34" charset="-122"/>
              </a:rPr>
              <a:t>PPT</a:t>
            </a:r>
            <a:r>
              <a:rPr lang="zh-CN" altLang="en-US" sz="1200" dirty="0">
                <a:solidFill>
                  <a:schemeClr val="accent1"/>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1200" dirty="0">
              <a:solidFill>
                <a:schemeClr val="accent1"/>
              </a:solidFill>
              <a:latin typeface="微软雅黑" panose="020B0503020204020204" pitchFamily="34" charset="-122"/>
              <a:ea typeface="微软雅黑" panose="020B0503020204020204" pitchFamily="34" charset="-122"/>
            </a:endParaRPr>
          </a:p>
          <a:p>
            <a:pPr lvl="0" algn="just">
              <a:lnSpc>
                <a:spcPct val="150000"/>
              </a:lnSpc>
            </a:pPr>
            <a:endParaRPr lang="zh-CN" altLang="en-US" sz="1200" dirty="0">
              <a:solidFill>
                <a:schemeClr val="accent1"/>
              </a:solidFill>
              <a:latin typeface="微软雅黑" panose="020B0503020204020204" pitchFamily="34" charset="-122"/>
              <a:ea typeface="微软雅黑" panose="020B0503020204020204" pitchFamily="34" charset="-122"/>
            </a:endParaRPr>
          </a:p>
          <a:p>
            <a:pPr lvl="0" algn="just">
              <a:lnSpc>
                <a:spcPct val="150000"/>
              </a:lnSpc>
            </a:pPr>
            <a:r>
              <a:rPr lang="en-US" altLang="zh-CN" sz="1200" dirty="0">
                <a:solidFill>
                  <a:schemeClr val="accent1"/>
                </a:solidFill>
                <a:latin typeface="微软雅黑" panose="020B0503020204020204" pitchFamily="34" charset="-122"/>
                <a:ea typeface="微软雅黑" panose="020B0503020204020204" pitchFamily="34" charset="-122"/>
              </a:rPr>
              <a:t>1.</a:t>
            </a:r>
            <a:r>
              <a:rPr lang="zh-CN" altLang="en-US" sz="1200" dirty="0">
                <a:solidFill>
                  <a:schemeClr val="accent1"/>
                </a:solidFill>
                <a:latin typeface="微软雅黑" panose="020B0503020204020204" pitchFamily="34" charset="-122"/>
                <a:ea typeface="微软雅黑" panose="020B0503020204020204" pitchFamily="34" charset="-122"/>
              </a:rPr>
              <a:t>在觅知网出售的</a:t>
            </a:r>
            <a:r>
              <a:rPr lang="en-US" altLang="zh-CN" sz="1200" dirty="0">
                <a:solidFill>
                  <a:schemeClr val="accent1"/>
                </a:solidFill>
                <a:latin typeface="微软雅黑" panose="020B0503020204020204" pitchFamily="34" charset="-122"/>
                <a:ea typeface="微软雅黑" panose="020B0503020204020204" pitchFamily="34" charset="-122"/>
              </a:rPr>
              <a:t>PPT</a:t>
            </a:r>
            <a:r>
              <a:rPr lang="zh-CN" altLang="en-US" sz="1200" dirty="0">
                <a:solidFill>
                  <a:schemeClr val="accent1"/>
                </a:solidFill>
                <a:latin typeface="微软雅黑" panose="020B0503020204020204" pitchFamily="34" charset="-122"/>
                <a:ea typeface="微软雅黑" panose="020B0503020204020204" pitchFamily="34" charset="-122"/>
              </a:rPr>
              <a:t>模板是免版税类（</a:t>
            </a:r>
            <a:r>
              <a:rPr lang="en-US" altLang="zh-CN" sz="1200" dirty="0">
                <a:solidFill>
                  <a:schemeClr val="accent1"/>
                </a:solidFill>
                <a:latin typeface="微软雅黑" panose="020B0503020204020204" pitchFamily="34" charset="-122"/>
                <a:ea typeface="微软雅黑" panose="020B0503020204020204" pitchFamily="34" charset="-122"/>
              </a:rPr>
              <a:t>RF</a:t>
            </a:r>
            <a:r>
              <a:rPr lang="zh-CN" altLang="en-US" sz="1200" dirty="0">
                <a:solidFill>
                  <a:schemeClr val="accent1"/>
                </a:solidFill>
                <a:latin typeface="微软雅黑" panose="020B0503020204020204" pitchFamily="34" charset="-122"/>
                <a:ea typeface="微软雅黑" panose="020B0503020204020204" pitchFamily="34" charset="-122"/>
              </a:rPr>
              <a:t>：</a:t>
            </a:r>
            <a:r>
              <a:rPr lang="en-US" altLang="zh-CN" sz="1200" dirty="0">
                <a:solidFill>
                  <a:schemeClr val="accent1"/>
                </a:solidFill>
                <a:latin typeface="微软雅黑" panose="020B0503020204020204" pitchFamily="34" charset="-122"/>
                <a:ea typeface="微软雅黑" panose="020B0503020204020204" pitchFamily="34" charset="-122"/>
              </a:rPr>
              <a:t>Royalty-Free</a:t>
            </a:r>
            <a:r>
              <a:rPr lang="zh-CN" altLang="en-US" sz="1200" dirty="0">
                <a:solidFill>
                  <a:schemeClr val="accent1"/>
                </a:solidFill>
                <a:latin typeface="微软雅黑" panose="020B0503020204020204" pitchFamily="34" charset="-122"/>
                <a:ea typeface="微软雅黑" panose="020B0503020204020204" pitchFamily="34" charset="-122"/>
              </a:rPr>
              <a:t>）正版受</a:t>
            </a:r>
            <a:r>
              <a:rPr lang="en-US" altLang="zh-CN" sz="1200" dirty="0">
                <a:solidFill>
                  <a:schemeClr val="accent1"/>
                </a:solidFill>
                <a:latin typeface="微软雅黑" panose="020B0503020204020204" pitchFamily="34" charset="-122"/>
                <a:ea typeface="微软雅黑" panose="020B0503020204020204" pitchFamily="34" charset="-122"/>
              </a:rPr>
              <a:t>《</a:t>
            </a:r>
            <a:r>
              <a:rPr lang="zh-CN" altLang="en-US" sz="1200" dirty="0">
                <a:solidFill>
                  <a:schemeClr val="accent1"/>
                </a:solidFill>
                <a:latin typeface="微软雅黑" panose="020B0503020204020204" pitchFamily="34" charset="-122"/>
                <a:ea typeface="微软雅黑" panose="020B0503020204020204" pitchFamily="34" charset="-122"/>
              </a:rPr>
              <a:t>中国人民共和国著作法</a:t>
            </a:r>
            <a:r>
              <a:rPr lang="en-US" altLang="zh-CN" sz="1200" dirty="0">
                <a:solidFill>
                  <a:schemeClr val="accent1"/>
                </a:solidFill>
                <a:latin typeface="微软雅黑" panose="020B0503020204020204" pitchFamily="34" charset="-122"/>
                <a:ea typeface="微软雅黑" panose="020B0503020204020204" pitchFamily="34" charset="-122"/>
              </a:rPr>
              <a:t>》</a:t>
            </a:r>
            <a:r>
              <a:rPr lang="zh-CN" altLang="en-US" sz="1200" dirty="0">
                <a:solidFill>
                  <a:schemeClr val="accent1"/>
                </a:solidFill>
                <a:latin typeface="微软雅黑" panose="020B0503020204020204" pitchFamily="34" charset="-122"/>
                <a:ea typeface="微软雅黑" panose="020B0503020204020204" pitchFamily="34" charset="-122"/>
              </a:rPr>
              <a:t>和</a:t>
            </a:r>
            <a:r>
              <a:rPr lang="en-US" altLang="zh-CN" sz="1200" dirty="0">
                <a:solidFill>
                  <a:schemeClr val="accent1"/>
                </a:solidFill>
                <a:latin typeface="微软雅黑" panose="020B0503020204020204" pitchFamily="34" charset="-122"/>
                <a:ea typeface="微软雅黑" panose="020B0503020204020204" pitchFamily="34" charset="-122"/>
              </a:rPr>
              <a:t>《</a:t>
            </a:r>
            <a:r>
              <a:rPr lang="zh-CN" altLang="en-US" sz="1200" dirty="0">
                <a:solidFill>
                  <a:schemeClr val="accent1"/>
                </a:solidFill>
                <a:latin typeface="微软雅黑" panose="020B0503020204020204" pitchFamily="34" charset="-122"/>
                <a:ea typeface="微软雅黑" panose="020B0503020204020204" pitchFamily="34" charset="-122"/>
              </a:rPr>
              <a:t>世界版权公约</a:t>
            </a:r>
            <a:r>
              <a:rPr lang="en-US" altLang="zh-CN" sz="1200" dirty="0">
                <a:solidFill>
                  <a:schemeClr val="accent1"/>
                </a:solidFill>
                <a:latin typeface="微软雅黑" panose="020B0503020204020204" pitchFamily="34" charset="-122"/>
                <a:ea typeface="微软雅黑" panose="020B0503020204020204" pitchFamily="34" charset="-122"/>
              </a:rPr>
              <a:t>》</a:t>
            </a:r>
            <a:r>
              <a:rPr lang="zh-CN" altLang="en-US" sz="1200" dirty="0">
                <a:solidFill>
                  <a:schemeClr val="accent1"/>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1200" dirty="0">
                <a:solidFill>
                  <a:schemeClr val="accent1"/>
                </a:solidFill>
                <a:latin typeface="微软雅黑" panose="020B0503020204020204" pitchFamily="34" charset="-122"/>
                <a:ea typeface="微软雅黑" panose="020B0503020204020204" pitchFamily="34" charset="-122"/>
              </a:rPr>
              <a:t>PPT</a:t>
            </a:r>
            <a:r>
              <a:rPr lang="zh-CN" altLang="en-US" sz="1200" dirty="0">
                <a:solidFill>
                  <a:schemeClr val="accent1"/>
                </a:solidFill>
                <a:latin typeface="微软雅黑" panose="020B0503020204020204" pitchFamily="34" charset="-122"/>
                <a:ea typeface="微软雅黑" panose="020B0503020204020204" pitchFamily="34" charset="-122"/>
              </a:rPr>
              <a:t>模板素材的使用权。</a:t>
            </a:r>
            <a:endParaRPr lang="zh-CN" altLang="en-US" sz="1200" dirty="0">
              <a:solidFill>
                <a:schemeClr val="accent1"/>
              </a:solidFill>
              <a:latin typeface="微软雅黑" panose="020B0503020204020204" pitchFamily="34" charset="-122"/>
              <a:ea typeface="微软雅黑" panose="020B0503020204020204" pitchFamily="34" charset="-122"/>
            </a:endParaRPr>
          </a:p>
          <a:p>
            <a:pPr lvl="0" algn="just">
              <a:lnSpc>
                <a:spcPct val="150000"/>
              </a:lnSpc>
            </a:pPr>
            <a:r>
              <a:rPr lang="en-US" altLang="zh-CN" sz="1200" dirty="0">
                <a:solidFill>
                  <a:schemeClr val="accent1"/>
                </a:solidFill>
                <a:latin typeface="微软雅黑" panose="020B0503020204020204" pitchFamily="34" charset="-122"/>
                <a:ea typeface="微软雅黑" panose="020B0503020204020204" pitchFamily="34" charset="-122"/>
              </a:rPr>
              <a:t>2.</a:t>
            </a:r>
            <a:r>
              <a:rPr lang="zh-CN" altLang="en-US" sz="1200" dirty="0">
                <a:solidFill>
                  <a:schemeClr val="accent1"/>
                </a:solidFill>
                <a:latin typeface="微软雅黑" panose="020B0503020204020204" pitchFamily="34" charset="-122"/>
                <a:ea typeface="微软雅黑" panose="020B0503020204020204" pitchFamily="34" charset="-122"/>
              </a:rPr>
              <a:t>不得将觅知网的</a:t>
            </a:r>
            <a:r>
              <a:rPr lang="en-US" altLang="zh-CN" sz="1200" dirty="0">
                <a:solidFill>
                  <a:schemeClr val="accent1"/>
                </a:solidFill>
                <a:latin typeface="微软雅黑" panose="020B0503020204020204" pitchFamily="34" charset="-122"/>
                <a:ea typeface="微软雅黑" panose="020B0503020204020204" pitchFamily="34" charset="-122"/>
              </a:rPr>
              <a:t>PPT</a:t>
            </a:r>
            <a:r>
              <a:rPr lang="zh-CN" altLang="en-US" sz="1200" dirty="0">
                <a:solidFill>
                  <a:schemeClr val="accent1"/>
                </a:solidFill>
                <a:latin typeface="微软雅黑" panose="020B0503020204020204" pitchFamily="34" charset="-122"/>
                <a:ea typeface="微软雅黑" panose="020B0503020204020204" pitchFamily="34" charset="-122"/>
              </a:rPr>
              <a:t>模板、</a:t>
            </a:r>
            <a:r>
              <a:rPr lang="en-US" altLang="zh-CN" sz="1200" dirty="0">
                <a:solidFill>
                  <a:schemeClr val="accent1"/>
                </a:solidFill>
                <a:latin typeface="微软雅黑" panose="020B0503020204020204" pitchFamily="34" charset="-122"/>
                <a:ea typeface="微软雅黑" panose="020B0503020204020204" pitchFamily="34" charset="-122"/>
              </a:rPr>
              <a:t>PPT</a:t>
            </a:r>
            <a:r>
              <a:rPr lang="zh-CN" altLang="en-US" sz="1200" dirty="0">
                <a:solidFill>
                  <a:schemeClr val="accent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10"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1"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12" name="灯片编号占位符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BFB78E9-C26A-43FF-BB85-80701C69E19F}"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8" y="2505075"/>
            <a:ext cx="5157787" cy="368458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72200" y="2505075"/>
            <a:ext cx="5183188" cy="368458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cxnSp>
        <p:nvCxnSpPr>
          <p:cNvPr id="7" name="直线连接符 10"/>
          <p:cNvCxnSpPr/>
          <p:nvPr/>
        </p:nvCxnSpPr>
        <p:spPr>
          <a:xfrm>
            <a:off x="3125788" y="558800"/>
            <a:ext cx="8861425" cy="0"/>
          </a:xfrm>
          <a:prstGeom prst="line">
            <a:avLst/>
          </a:prstGeom>
          <a:ln w="28575">
            <a:solidFill>
              <a:srgbClr val="00A7E7"/>
            </a:solidFill>
          </a:ln>
        </p:spPr>
        <p:style>
          <a:lnRef idx="1">
            <a:schemeClr val="accent1"/>
          </a:lnRef>
          <a:fillRef idx="0">
            <a:schemeClr val="accent1"/>
          </a:fillRef>
          <a:effectRef idx="0">
            <a:schemeClr val="accent1"/>
          </a:effectRef>
          <a:fontRef idx="minor">
            <a:schemeClr val="tx1"/>
          </a:fontRef>
        </p:style>
      </p:cxnSp>
      <p:sp>
        <p:nvSpPr>
          <p:cNvPr id="8" name="任意形状 11"/>
          <p:cNvSpPr/>
          <p:nvPr/>
        </p:nvSpPr>
        <p:spPr>
          <a:xfrm>
            <a:off x="7337425" y="6567488"/>
            <a:ext cx="4846638" cy="317500"/>
          </a:xfrm>
          <a:custGeom>
            <a:avLst/>
            <a:gdLst>
              <a:gd name="connsiteX0" fmla="*/ 4846487 w 4846487"/>
              <a:gd name="connsiteY0" fmla="*/ 0 h 408002"/>
              <a:gd name="connsiteX1" fmla="*/ 4846487 w 4846487"/>
              <a:gd name="connsiteY1" fmla="*/ 408002 h 408002"/>
              <a:gd name="connsiteX2" fmla="*/ 0 w 4846487"/>
              <a:gd name="connsiteY2" fmla="*/ 408002 h 408002"/>
              <a:gd name="connsiteX3" fmla="*/ 95 w 4846487"/>
              <a:gd name="connsiteY3" fmla="*/ 407785 h 408002"/>
              <a:gd name="connsiteX4" fmla="*/ 153116 w 4846487"/>
              <a:gd name="connsiteY4" fmla="*/ 18295 h 40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487" h="408002">
                <a:moveTo>
                  <a:pt x="4846487" y="0"/>
                </a:moveTo>
                <a:lnTo>
                  <a:pt x="4846487" y="408002"/>
                </a:lnTo>
                <a:lnTo>
                  <a:pt x="0" y="408002"/>
                </a:lnTo>
                <a:lnTo>
                  <a:pt x="95" y="407785"/>
                </a:lnTo>
                <a:cubicBezTo>
                  <a:pt x="54415" y="278783"/>
                  <a:pt x="106250" y="149160"/>
                  <a:pt x="153116" y="18295"/>
                </a:cubicBezTo>
                <a:close/>
              </a:path>
            </a:pathLst>
          </a:custGeom>
          <a:solidFill>
            <a:srgbClr val="88CE7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任意形状 12"/>
          <p:cNvSpPr/>
          <p:nvPr/>
        </p:nvSpPr>
        <p:spPr>
          <a:xfrm flipH="1">
            <a:off x="-85725" y="6596063"/>
            <a:ext cx="7423150" cy="306388"/>
          </a:xfrm>
          <a:custGeom>
            <a:avLst/>
            <a:gdLst>
              <a:gd name="connsiteX0" fmla="*/ 4846487 w 4846487"/>
              <a:gd name="connsiteY0" fmla="*/ 0 h 408002"/>
              <a:gd name="connsiteX1" fmla="*/ 4846487 w 4846487"/>
              <a:gd name="connsiteY1" fmla="*/ 408002 h 408002"/>
              <a:gd name="connsiteX2" fmla="*/ 0 w 4846487"/>
              <a:gd name="connsiteY2" fmla="*/ 408002 h 408002"/>
              <a:gd name="connsiteX3" fmla="*/ 95 w 4846487"/>
              <a:gd name="connsiteY3" fmla="*/ 407785 h 408002"/>
              <a:gd name="connsiteX4" fmla="*/ 153116 w 4846487"/>
              <a:gd name="connsiteY4" fmla="*/ 18295 h 408002"/>
              <a:gd name="connsiteX0-1" fmla="*/ 7423432 w 7423432"/>
              <a:gd name="connsiteY0-2" fmla="*/ 0 h 391377"/>
              <a:gd name="connsiteX1-3" fmla="*/ 4846487 w 7423432"/>
              <a:gd name="connsiteY1-4" fmla="*/ 391377 h 391377"/>
              <a:gd name="connsiteX2-5" fmla="*/ 0 w 7423432"/>
              <a:gd name="connsiteY2-6" fmla="*/ 391377 h 391377"/>
              <a:gd name="connsiteX3-7" fmla="*/ 95 w 7423432"/>
              <a:gd name="connsiteY3-8" fmla="*/ 391160 h 391377"/>
              <a:gd name="connsiteX4-9" fmla="*/ 153116 w 7423432"/>
              <a:gd name="connsiteY4-10" fmla="*/ 1670 h 391377"/>
              <a:gd name="connsiteX5" fmla="*/ 7423432 w 7423432"/>
              <a:gd name="connsiteY5" fmla="*/ 0 h 391377"/>
              <a:gd name="connsiteX0-11" fmla="*/ 7423432 w 7423432"/>
              <a:gd name="connsiteY0-12" fmla="*/ 0 h 391377"/>
              <a:gd name="connsiteX1-13" fmla="*/ 7373556 w 7423432"/>
              <a:gd name="connsiteY1-14" fmla="*/ 391377 h 391377"/>
              <a:gd name="connsiteX2-15" fmla="*/ 0 w 7423432"/>
              <a:gd name="connsiteY2-16" fmla="*/ 391377 h 391377"/>
              <a:gd name="connsiteX3-17" fmla="*/ 95 w 7423432"/>
              <a:gd name="connsiteY3-18" fmla="*/ 391160 h 391377"/>
              <a:gd name="connsiteX4-19" fmla="*/ 153116 w 7423432"/>
              <a:gd name="connsiteY4-20" fmla="*/ 1670 h 391377"/>
              <a:gd name="connsiteX5-21" fmla="*/ 7423432 w 7423432"/>
              <a:gd name="connsiteY5-22" fmla="*/ 0 h 3913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423432" h="391377">
                <a:moveTo>
                  <a:pt x="7423432" y="0"/>
                </a:moveTo>
                <a:lnTo>
                  <a:pt x="7373556" y="391377"/>
                </a:lnTo>
                <a:lnTo>
                  <a:pt x="0" y="391377"/>
                </a:lnTo>
                <a:cubicBezTo>
                  <a:pt x="32" y="391305"/>
                  <a:pt x="63" y="391232"/>
                  <a:pt x="95" y="391160"/>
                </a:cubicBezTo>
                <a:cubicBezTo>
                  <a:pt x="54415" y="262158"/>
                  <a:pt x="106250" y="132535"/>
                  <a:pt x="153116" y="1670"/>
                </a:cubicBezTo>
                <a:lnTo>
                  <a:pt x="7423432" y="0"/>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5125" name="图片 1" descr="logo"/>
          <p:cNvPicPr>
            <a:picLocks noChangeAspect="1"/>
          </p:cNvPicPr>
          <p:nvPr userDrawn="1"/>
        </p:nvPicPr>
        <p:blipFill>
          <a:blip r:embed="rId2"/>
          <a:stretch>
            <a:fillRect/>
          </a:stretch>
        </p:blipFill>
        <p:spPr>
          <a:xfrm>
            <a:off x="52388" y="98425"/>
            <a:ext cx="1071562" cy="920750"/>
          </a:xfrm>
          <a:prstGeom prst="rect">
            <a:avLst/>
          </a:prstGeom>
          <a:noFill/>
          <a:ln w="9525">
            <a:noFill/>
          </a:ln>
        </p:spPr>
      </p:pic>
      <p:sp>
        <p:nvSpPr>
          <p:cNvPr id="11"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13" name="灯片编号占位符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84FFB43-04B4-4EF8-B3DC-E5BBAE3CC176}"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本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base"/>
            <a:r>
              <a:rPr lang="zh-CN" altLang="en-US" strike="noStrike" noProof="1"/>
              <a:t>单击此处编辑母版标题样式</a:t>
            </a:r>
            <a:endParaRPr lang="zh-CN" altLang="en-US" strike="noStrike" noProof="1"/>
          </a:p>
        </p:txBody>
      </p:sp>
      <p:sp>
        <p:nvSpPr>
          <p:cNvPr id="3" name="竖排文本占位符 2"/>
          <p:cNvSpPr>
            <a:spLocks noGrp="1"/>
          </p:cNvSpPr>
          <p:nvPr>
            <p:ph type="body" orient="vert" idx="1"/>
          </p:nvPr>
        </p:nvSpPr>
        <p:spPr>
          <a:xfrm>
            <a:off x="838200" y="365125"/>
            <a:ext cx="7734300" cy="5811838"/>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bg1"/>
        </a:solidFill>
        <a:effectLst/>
      </p:bgPr>
    </p:bg>
    <p:spTree>
      <p:nvGrpSpPr>
        <p:cNvPr id="1" name=""/>
        <p:cNvGrpSpPr/>
        <p:nvPr/>
      </p:nvGrpSpPr>
      <p:grpSpPr>
        <a:xfrm>
          <a:off x="0" y="0"/>
          <a:ext cx="0" cy="0"/>
          <a:chOff x="0" y="0"/>
          <a:chExt cx="0" cy="0"/>
        </a:xfrm>
      </p:grpSpPr>
      <p:sp>
        <p:nvSpPr>
          <p:cNvPr id="7" name="任意形状 11"/>
          <p:cNvSpPr/>
          <p:nvPr/>
        </p:nvSpPr>
        <p:spPr>
          <a:xfrm>
            <a:off x="7337425" y="6567488"/>
            <a:ext cx="4846638" cy="317500"/>
          </a:xfrm>
          <a:custGeom>
            <a:avLst/>
            <a:gdLst>
              <a:gd name="connsiteX0" fmla="*/ 4846487 w 4846487"/>
              <a:gd name="connsiteY0" fmla="*/ 0 h 408002"/>
              <a:gd name="connsiteX1" fmla="*/ 4846487 w 4846487"/>
              <a:gd name="connsiteY1" fmla="*/ 408002 h 408002"/>
              <a:gd name="connsiteX2" fmla="*/ 0 w 4846487"/>
              <a:gd name="connsiteY2" fmla="*/ 408002 h 408002"/>
              <a:gd name="connsiteX3" fmla="*/ 95 w 4846487"/>
              <a:gd name="connsiteY3" fmla="*/ 407785 h 408002"/>
              <a:gd name="connsiteX4" fmla="*/ 153116 w 4846487"/>
              <a:gd name="connsiteY4" fmla="*/ 18295 h 40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487" h="408002">
                <a:moveTo>
                  <a:pt x="4846487" y="0"/>
                </a:moveTo>
                <a:lnTo>
                  <a:pt x="4846487" y="408002"/>
                </a:lnTo>
                <a:lnTo>
                  <a:pt x="0" y="408002"/>
                </a:lnTo>
                <a:lnTo>
                  <a:pt x="95" y="407785"/>
                </a:lnTo>
                <a:cubicBezTo>
                  <a:pt x="54415" y="278783"/>
                  <a:pt x="106250" y="149160"/>
                  <a:pt x="153116" y="18295"/>
                </a:cubicBezTo>
                <a:close/>
              </a:path>
            </a:pathLst>
          </a:custGeom>
          <a:solidFill>
            <a:srgbClr val="88CE7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任意形状 12"/>
          <p:cNvSpPr/>
          <p:nvPr/>
        </p:nvSpPr>
        <p:spPr>
          <a:xfrm flipH="1">
            <a:off x="-85725" y="6596063"/>
            <a:ext cx="7423150" cy="306388"/>
          </a:xfrm>
          <a:custGeom>
            <a:avLst/>
            <a:gdLst>
              <a:gd name="connsiteX0" fmla="*/ 4846487 w 4846487"/>
              <a:gd name="connsiteY0" fmla="*/ 0 h 408002"/>
              <a:gd name="connsiteX1" fmla="*/ 4846487 w 4846487"/>
              <a:gd name="connsiteY1" fmla="*/ 408002 h 408002"/>
              <a:gd name="connsiteX2" fmla="*/ 0 w 4846487"/>
              <a:gd name="connsiteY2" fmla="*/ 408002 h 408002"/>
              <a:gd name="connsiteX3" fmla="*/ 95 w 4846487"/>
              <a:gd name="connsiteY3" fmla="*/ 407785 h 408002"/>
              <a:gd name="connsiteX4" fmla="*/ 153116 w 4846487"/>
              <a:gd name="connsiteY4" fmla="*/ 18295 h 408002"/>
              <a:gd name="connsiteX0-1" fmla="*/ 7423432 w 7423432"/>
              <a:gd name="connsiteY0-2" fmla="*/ 0 h 391377"/>
              <a:gd name="connsiteX1-3" fmla="*/ 4846487 w 7423432"/>
              <a:gd name="connsiteY1-4" fmla="*/ 391377 h 391377"/>
              <a:gd name="connsiteX2-5" fmla="*/ 0 w 7423432"/>
              <a:gd name="connsiteY2-6" fmla="*/ 391377 h 391377"/>
              <a:gd name="connsiteX3-7" fmla="*/ 95 w 7423432"/>
              <a:gd name="connsiteY3-8" fmla="*/ 391160 h 391377"/>
              <a:gd name="connsiteX4-9" fmla="*/ 153116 w 7423432"/>
              <a:gd name="connsiteY4-10" fmla="*/ 1670 h 391377"/>
              <a:gd name="connsiteX5" fmla="*/ 7423432 w 7423432"/>
              <a:gd name="connsiteY5" fmla="*/ 0 h 391377"/>
              <a:gd name="connsiteX0-11" fmla="*/ 7423432 w 7423432"/>
              <a:gd name="connsiteY0-12" fmla="*/ 0 h 391377"/>
              <a:gd name="connsiteX1-13" fmla="*/ 7373556 w 7423432"/>
              <a:gd name="connsiteY1-14" fmla="*/ 391377 h 391377"/>
              <a:gd name="connsiteX2-15" fmla="*/ 0 w 7423432"/>
              <a:gd name="connsiteY2-16" fmla="*/ 391377 h 391377"/>
              <a:gd name="connsiteX3-17" fmla="*/ 95 w 7423432"/>
              <a:gd name="connsiteY3-18" fmla="*/ 391160 h 391377"/>
              <a:gd name="connsiteX4-19" fmla="*/ 153116 w 7423432"/>
              <a:gd name="connsiteY4-20" fmla="*/ 1670 h 391377"/>
              <a:gd name="connsiteX5-21" fmla="*/ 7423432 w 7423432"/>
              <a:gd name="connsiteY5-22" fmla="*/ 0 h 3913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423432" h="391377">
                <a:moveTo>
                  <a:pt x="7423432" y="0"/>
                </a:moveTo>
                <a:lnTo>
                  <a:pt x="7373556" y="391377"/>
                </a:lnTo>
                <a:lnTo>
                  <a:pt x="0" y="391377"/>
                </a:lnTo>
                <a:cubicBezTo>
                  <a:pt x="32" y="391305"/>
                  <a:pt x="63" y="391232"/>
                  <a:pt x="95" y="391160"/>
                </a:cubicBezTo>
                <a:cubicBezTo>
                  <a:pt x="54415" y="262158"/>
                  <a:pt x="106250" y="132535"/>
                  <a:pt x="153116" y="1670"/>
                </a:cubicBezTo>
                <a:lnTo>
                  <a:pt x="7423432" y="0"/>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148" name="文本框 13"/>
          <p:cNvSpPr txBox="1"/>
          <p:nvPr userDrawn="1"/>
        </p:nvSpPr>
        <p:spPr>
          <a:xfrm>
            <a:off x="1682750" y="987425"/>
            <a:ext cx="9024938" cy="2952750"/>
          </a:xfrm>
          <a:prstGeom prst="rect">
            <a:avLst/>
          </a:prstGeom>
          <a:noFill/>
          <a:ln w="9525">
            <a:noFill/>
          </a:ln>
        </p:spPr>
        <p:txBody>
          <a:bodyPr anchor="t">
            <a:spAutoFit/>
          </a:bodyPr>
          <a:p>
            <a:pPr lvl="0" algn="ctr">
              <a:lnSpc>
                <a:spcPct val="150000"/>
              </a:lnSpc>
            </a:pPr>
            <a:r>
              <a:rPr lang="zh-CN" altLang="en-US" sz="2800" b="1" dirty="0">
                <a:solidFill>
                  <a:schemeClr val="accent1"/>
                </a:solidFill>
                <a:latin typeface="微软雅黑" panose="020B0503020204020204" pitchFamily="34" charset="-122"/>
                <a:ea typeface="微软雅黑" panose="020B0503020204020204" pitchFamily="34" charset="-122"/>
              </a:rPr>
              <a:t>版权声明</a:t>
            </a:r>
            <a:endParaRPr lang="zh-CN" altLang="en-US" sz="2800" b="1" dirty="0">
              <a:solidFill>
                <a:schemeClr val="accent1"/>
              </a:solidFill>
              <a:latin typeface="微软雅黑" panose="020B0503020204020204" pitchFamily="34" charset="-122"/>
              <a:ea typeface="微软雅黑" panose="020B0503020204020204" pitchFamily="34" charset="-122"/>
            </a:endParaRPr>
          </a:p>
          <a:p>
            <a:pPr lvl="0" algn="just">
              <a:lnSpc>
                <a:spcPct val="150000"/>
              </a:lnSpc>
            </a:pPr>
            <a:endParaRPr lang="zh-CN" altLang="en-US" sz="1200" dirty="0">
              <a:solidFill>
                <a:schemeClr val="accent1"/>
              </a:solidFill>
              <a:latin typeface="微软雅黑" panose="020B0503020204020204" pitchFamily="34" charset="-122"/>
              <a:ea typeface="微软雅黑" panose="020B0503020204020204" pitchFamily="34" charset="-122"/>
            </a:endParaRPr>
          </a:p>
          <a:p>
            <a:pPr lvl="0" algn="just">
              <a:lnSpc>
                <a:spcPct val="150000"/>
              </a:lnSpc>
            </a:pPr>
            <a:r>
              <a:rPr lang="zh-CN" altLang="en-US" sz="1200" dirty="0">
                <a:solidFill>
                  <a:schemeClr val="accent1"/>
                </a:solidFill>
                <a:latin typeface="微软雅黑" panose="020B0503020204020204" pitchFamily="34" charset="-122"/>
                <a:ea typeface="微软雅黑" panose="020B0503020204020204" pitchFamily="34" charset="-122"/>
              </a:rPr>
              <a:t>感谢您下载觅知网平台上提供的</a:t>
            </a:r>
            <a:r>
              <a:rPr lang="en-US" altLang="zh-CN" sz="1200" dirty="0">
                <a:solidFill>
                  <a:schemeClr val="accent1"/>
                </a:solidFill>
                <a:latin typeface="微软雅黑" panose="020B0503020204020204" pitchFamily="34" charset="-122"/>
                <a:ea typeface="微软雅黑" panose="020B0503020204020204" pitchFamily="34" charset="-122"/>
              </a:rPr>
              <a:t>PPT</a:t>
            </a:r>
            <a:r>
              <a:rPr lang="zh-CN" altLang="en-US" sz="1200" dirty="0">
                <a:solidFill>
                  <a:schemeClr val="accent1"/>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1200" dirty="0">
              <a:solidFill>
                <a:schemeClr val="accent1"/>
              </a:solidFill>
              <a:latin typeface="微软雅黑" panose="020B0503020204020204" pitchFamily="34" charset="-122"/>
              <a:ea typeface="微软雅黑" panose="020B0503020204020204" pitchFamily="34" charset="-122"/>
            </a:endParaRPr>
          </a:p>
          <a:p>
            <a:pPr lvl="0" algn="just">
              <a:lnSpc>
                <a:spcPct val="150000"/>
              </a:lnSpc>
            </a:pPr>
            <a:endParaRPr lang="zh-CN" altLang="en-US" sz="1200" dirty="0">
              <a:solidFill>
                <a:schemeClr val="accent1"/>
              </a:solidFill>
              <a:latin typeface="微软雅黑" panose="020B0503020204020204" pitchFamily="34" charset="-122"/>
              <a:ea typeface="微软雅黑" panose="020B0503020204020204" pitchFamily="34" charset="-122"/>
            </a:endParaRPr>
          </a:p>
          <a:p>
            <a:pPr lvl="0" algn="just">
              <a:lnSpc>
                <a:spcPct val="150000"/>
              </a:lnSpc>
            </a:pPr>
            <a:r>
              <a:rPr lang="en-US" altLang="zh-CN" sz="1200" dirty="0">
                <a:solidFill>
                  <a:schemeClr val="accent1"/>
                </a:solidFill>
                <a:latin typeface="微软雅黑" panose="020B0503020204020204" pitchFamily="34" charset="-122"/>
                <a:ea typeface="微软雅黑" panose="020B0503020204020204" pitchFamily="34" charset="-122"/>
              </a:rPr>
              <a:t>1.</a:t>
            </a:r>
            <a:r>
              <a:rPr lang="zh-CN" altLang="en-US" sz="1200" dirty="0">
                <a:solidFill>
                  <a:schemeClr val="accent1"/>
                </a:solidFill>
                <a:latin typeface="微软雅黑" panose="020B0503020204020204" pitchFamily="34" charset="-122"/>
                <a:ea typeface="微软雅黑" panose="020B0503020204020204" pitchFamily="34" charset="-122"/>
              </a:rPr>
              <a:t>在觅知网出售的</a:t>
            </a:r>
            <a:r>
              <a:rPr lang="en-US" altLang="zh-CN" sz="1200" dirty="0">
                <a:solidFill>
                  <a:schemeClr val="accent1"/>
                </a:solidFill>
                <a:latin typeface="微软雅黑" panose="020B0503020204020204" pitchFamily="34" charset="-122"/>
                <a:ea typeface="微软雅黑" panose="020B0503020204020204" pitchFamily="34" charset="-122"/>
              </a:rPr>
              <a:t>PPT</a:t>
            </a:r>
            <a:r>
              <a:rPr lang="zh-CN" altLang="en-US" sz="1200" dirty="0">
                <a:solidFill>
                  <a:schemeClr val="accent1"/>
                </a:solidFill>
                <a:latin typeface="微软雅黑" panose="020B0503020204020204" pitchFamily="34" charset="-122"/>
                <a:ea typeface="微软雅黑" panose="020B0503020204020204" pitchFamily="34" charset="-122"/>
              </a:rPr>
              <a:t>模板是免版税类（</a:t>
            </a:r>
            <a:r>
              <a:rPr lang="en-US" altLang="zh-CN" sz="1200" dirty="0">
                <a:solidFill>
                  <a:schemeClr val="accent1"/>
                </a:solidFill>
                <a:latin typeface="微软雅黑" panose="020B0503020204020204" pitchFamily="34" charset="-122"/>
                <a:ea typeface="微软雅黑" panose="020B0503020204020204" pitchFamily="34" charset="-122"/>
              </a:rPr>
              <a:t>RF</a:t>
            </a:r>
            <a:r>
              <a:rPr lang="zh-CN" altLang="en-US" sz="1200" dirty="0">
                <a:solidFill>
                  <a:schemeClr val="accent1"/>
                </a:solidFill>
                <a:latin typeface="微软雅黑" panose="020B0503020204020204" pitchFamily="34" charset="-122"/>
                <a:ea typeface="微软雅黑" panose="020B0503020204020204" pitchFamily="34" charset="-122"/>
              </a:rPr>
              <a:t>：</a:t>
            </a:r>
            <a:r>
              <a:rPr lang="en-US" altLang="zh-CN" sz="1200" dirty="0">
                <a:solidFill>
                  <a:schemeClr val="accent1"/>
                </a:solidFill>
                <a:latin typeface="微软雅黑" panose="020B0503020204020204" pitchFamily="34" charset="-122"/>
                <a:ea typeface="微软雅黑" panose="020B0503020204020204" pitchFamily="34" charset="-122"/>
              </a:rPr>
              <a:t>Royalty-Free</a:t>
            </a:r>
            <a:r>
              <a:rPr lang="zh-CN" altLang="en-US" sz="1200" dirty="0">
                <a:solidFill>
                  <a:schemeClr val="accent1"/>
                </a:solidFill>
                <a:latin typeface="微软雅黑" panose="020B0503020204020204" pitchFamily="34" charset="-122"/>
                <a:ea typeface="微软雅黑" panose="020B0503020204020204" pitchFamily="34" charset="-122"/>
              </a:rPr>
              <a:t>）正版受</a:t>
            </a:r>
            <a:r>
              <a:rPr lang="en-US" altLang="zh-CN" sz="1200" dirty="0">
                <a:solidFill>
                  <a:schemeClr val="accent1"/>
                </a:solidFill>
                <a:latin typeface="微软雅黑" panose="020B0503020204020204" pitchFamily="34" charset="-122"/>
                <a:ea typeface="微软雅黑" panose="020B0503020204020204" pitchFamily="34" charset="-122"/>
              </a:rPr>
              <a:t>《</a:t>
            </a:r>
            <a:r>
              <a:rPr lang="zh-CN" altLang="en-US" sz="1200" dirty="0">
                <a:solidFill>
                  <a:schemeClr val="accent1"/>
                </a:solidFill>
                <a:latin typeface="微软雅黑" panose="020B0503020204020204" pitchFamily="34" charset="-122"/>
                <a:ea typeface="微软雅黑" panose="020B0503020204020204" pitchFamily="34" charset="-122"/>
              </a:rPr>
              <a:t>中国人民共和国著作法</a:t>
            </a:r>
            <a:r>
              <a:rPr lang="en-US" altLang="zh-CN" sz="1200" dirty="0">
                <a:solidFill>
                  <a:schemeClr val="accent1"/>
                </a:solidFill>
                <a:latin typeface="微软雅黑" panose="020B0503020204020204" pitchFamily="34" charset="-122"/>
                <a:ea typeface="微软雅黑" panose="020B0503020204020204" pitchFamily="34" charset="-122"/>
              </a:rPr>
              <a:t>》</a:t>
            </a:r>
            <a:r>
              <a:rPr lang="zh-CN" altLang="en-US" sz="1200" dirty="0">
                <a:solidFill>
                  <a:schemeClr val="accent1"/>
                </a:solidFill>
                <a:latin typeface="微软雅黑" panose="020B0503020204020204" pitchFamily="34" charset="-122"/>
                <a:ea typeface="微软雅黑" panose="020B0503020204020204" pitchFamily="34" charset="-122"/>
              </a:rPr>
              <a:t>和</a:t>
            </a:r>
            <a:r>
              <a:rPr lang="en-US" altLang="zh-CN" sz="1200" dirty="0">
                <a:solidFill>
                  <a:schemeClr val="accent1"/>
                </a:solidFill>
                <a:latin typeface="微软雅黑" panose="020B0503020204020204" pitchFamily="34" charset="-122"/>
                <a:ea typeface="微软雅黑" panose="020B0503020204020204" pitchFamily="34" charset="-122"/>
              </a:rPr>
              <a:t>《</a:t>
            </a:r>
            <a:r>
              <a:rPr lang="zh-CN" altLang="en-US" sz="1200" dirty="0">
                <a:solidFill>
                  <a:schemeClr val="accent1"/>
                </a:solidFill>
                <a:latin typeface="微软雅黑" panose="020B0503020204020204" pitchFamily="34" charset="-122"/>
                <a:ea typeface="微软雅黑" panose="020B0503020204020204" pitchFamily="34" charset="-122"/>
              </a:rPr>
              <a:t>世界版权公约</a:t>
            </a:r>
            <a:r>
              <a:rPr lang="en-US" altLang="zh-CN" sz="1200" dirty="0">
                <a:solidFill>
                  <a:schemeClr val="accent1"/>
                </a:solidFill>
                <a:latin typeface="微软雅黑" panose="020B0503020204020204" pitchFamily="34" charset="-122"/>
                <a:ea typeface="微软雅黑" panose="020B0503020204020204" pitchFamily="34" charset="-122"/>
              </a:rPr>
              <a:t>》</a:t>
            </a:r>
            <a:r>
              <a:rPr lang="zh-CN" altLang="en-US" sz="1200" dirty="0">
                <a:solidFill>
                  <a:schemeClr val="accent1"/>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1200" dirty="0">
                <a:solidFill>
                  <a:schemeClr val="accent1"/>
                </a:solidFill>
                <a:latin typeface="微软雅黑" panose="020B0503020204020204" pitchFamily="34" charset="-122"/>
                <a:ea typeface="微软雅黑" panose="020B0503020204020204" pitchFamily="34" charset="-122"/>
              </a:rPr>
              <a:t>PPT</a:t>
            </a:r>
            <a:r>
              <a:rPr lang="zh-CN" altLang="en-US" sz="1200" dirty="0">
                <a:solidFill>
                  <a:schemeClr val="accent1"/>
                </a:solidFill>
                <a:latin typeface="微软雅黑" panose="020B0503020204020204" pitchFamily="34" charset="-122"/>
                <a:ea typeface="微软雅黑" panose="020B0503020204020204" pitchFamily="34" charset="-122"/>
              </a:rPr>
              <a:t>模板素材的使用权。</a:t>
            </a:r>
            <a:endParaRPr lang="zh-CN" altLang="en-US" sz="1200" dirty="0">
              <a:solidFill>
                <a:schemeClr val="accent1"/>
              </a:solidFill>
              <a:latin typeface="微软雅黑" panose="020B0503020204020204" pitchFamily="34" charset="-122"/>
              <a:ea typeface="微软雅黑" panose="020B0503020204020204" pitchFamily="34" charset="-122"/>
            </a:endParaRPr>
          </a:p>
          <a:p>
            <a:pPr lvl="0" algn="just">
              <a:lnSpc>
                <a:spcPct val="150000"/>
              </a:lnSpc>
            </a:pPr>
            <a:r>
              <a:rPr lang="en-US" altLang="zh-CN" sz="1200" dirty="0">
                <a:solidFill>
                  <a:schemeClr val="accent1"/>
                </a:solidFill>
                <a:latin typeface="微软雅黑" panose="020B0503020204020204" pitchFamily="34" charset="-122"/>
                <a:ea typeface="微软雅黑" panose="020B0503020204020204" pitchFamily="34" charset="-122"/>
              </a:rPr>
              <a:t>2.</a:t>
            </a:r>
            <a:r>
              <a:rPr lang="zh-CN" altLang="en-US" sz="1200" dirty="0">
                <a:solidFill>
                  <a:schemeClr val="accent1"/>
                </a:solidFill>
                <a:latin typeface="微软雅黑" panose="020B0503020204020204" pitchFamily="34" charset="-122"/>
                <a:ea typeface="微软雅黑" panose="020B0503020204020204" pitchFamily="34" charset="-122"/>
              </a:rPr>
              <a:t>不得将觅知网的</a:t>
            </a:r>
            <a:r>
              <a:rPr lang="en-US" altLang="zh-CN" sz="1200" dirty="0">
                <a:solidFill>
                  <a:schemeClr val="accent1"/>
                </a:solidFill>
                <a:latin typeface="微软雅黑" panose="020B0503020204020204" pitchFamily="34" charset="-122"/>
                <a:ea typeface="微软雅黑" panose="020B0503020204020204" pitchFamily="34" charset="-122"/>
              </a:rPr>
              <a:t>PPT</a:t>
            </a:r>
            <a:r>
              <a:rPr lang="zh-CN" altLang="en-US" sz="1200" dirty="0">
                <a:solidFill>
                  <a:schemeClr val="accent1"/>
                </a:solidFill>
                <a:latin typeface="微软雅黑" panose="020B0503020204020204" pitchFamily="34" charset="-122"/>
                <a:ea typeface="微软雅黑" panose="020B0503020204020204" pitchFamily="34" charset="-122"/>
              </a:rPr>
              <a:t>模板、</a:t>
            </a:r>
            <a:r>
              <a:rPr lang="en-US" altLang="zh-CN" sz="1200" dirty="0">
                <a:solidFill>
                  <a:schemeClr val="accent1"/>
                </a:solidFill>
                <a:latin typeface="微软雅黑" panose="020B0503020204020204" pitchFamily="34" charset="-122"/>
                <a:ea typeface="微软雅黑" panose="020B0503020204020204" pitchFamily="34" charset="-122"/>
              </a:rPr>
              <a:t>PPT</a:t>
            </a:r>
            <a:r>
              <a:rPr lang="zh-CN" altLang="en-US" sz="1200" dirty="0">
                <a:solidFill>
                  <a:schemeClr val="accent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10"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1"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12" name="灯片编号占位符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BFB78E9-C26A-43FF-BB85-80701C69E19F}"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8" y="2505075"/>
            <a:ext cx="5157787" cy="368458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72200" y="2505075"/>
            <a:ext cx="5183188" cy="368458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transition spd="slow" advTm="5000">
    <p:blinds dir="vert"/>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nchor="t"/>
          <a:p>
            <a:pPr lvl="0"/>
            <a:r>
              <a:rPr lang="zh-CN" altLang="en-US" dirty="0"/>
              <a:t>单击此处编辑母版文本样式</a:t>
            </a:r>
            <a:endParaRPr lang="zh-CN" altLang="en-US" dirty="0"/>
          </a:p>
          <a:p>
            <a:pPr lvl="1" indent="-228600"/>
            <a:r>
              <a:rPr lang="zh-CN" altLang="en-US" dirty="0"/>
              <a:t>二级</a:t>
            </a:r>
            <a:endParaRPr lang="zh-CN" altLang="en-US" dirty="0"/>
          </a:p>
          <a:p>
            <a:pPr lvl="2" indent="-228600"/>
            <a:r>
              <a:rPr lang="zh-CN" altLang="en-US" dirty="0"/>
              <a:t>三级</a:t>
            </a:r>
            <a:endParaRPr lang="zh-CN" altLang="en-US" dirty="0"/>
          </a:p>
          <a:p>
            <a:pPr lvl="3" indent="-228600"/>
            <a:r>
              <a:rPr lang="zh-CN" altLang="en-US" dirty="0"/>
              <a:t>四级</a:t>
            </a:r>
            <a:endParaRPr lang="zh-CN" altLang="en-US" dirty="0"/>
          </a:p>
          <a:p>
            <a:pPr lvl="4" indent="-228600"/>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defRPr kumimoji="1"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defRPr kumimoji="1"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defRPr kumimoji="1" sz="1200" noProof="1">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Tm="5000">
    <p:blinds dir="vert"/>
  </p:transition>
  <p:hf sldNum="0" hdr="0" ftr="0" dt="0"/>
  <p:txStyles>
    <p:titleStyle>
      <a:lvl1pPr algn="l" rtl="0" fontAlgn="base">
        <a:lnSpc>
          <a:spcPct val="90000"/>
        </a:lnSpc>
        <a:spcBef>
          <a:spcPct val="0"/>
        </a:spcBef>
        <a:spcAft>
          <a:spcPct val="0"/>
        </a:spcAft>
        <a:defRPr sz="4400" kern="1200">
          <a:solidFill>
            <a:schemeClr val="tx1"/>
          </a:solidFill>
          <a:latin typeface="等线 Light" panose="02010600030101010101" pitchFamily="2" charset="-122"/>
          <a:ea typeface="等线 Light" panose="02010600030101010101" pitchFamily="2" charset="-122"/>
          <a:cs typeface="+mj-cs"/>
        </a:defRPr>
      </a:lvl1pPr>
      <a:lvl2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等线" panose="02010600030101010101" pitchFamily="2" charset="-122"/>
          <a:ea typeface="等线" panose="02010600030101010101" pitchFamily="2"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等线" panose="02010600030101010101" pitchFamily="2" charset="-122"/>
          <a:ea typeface="等线" panose="02010600030101010101" pitchFamily="2"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等线" panose="02010600030101010101" pitchFamily="2" charset="-122"/>
          <a:ea typeface="等线" panose="02010600030101010101" pitchFamily="2"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等线" panose="02010600030101010101" pitchFamily="2" charset="-122"/>
          <a:ea typeface="等线" panose="02010600030101010101" pitchFamily="2"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等线" panose="02010600030101010101" pitchFamily="2" charset="-122"/>
          <a:ea typeface="等线"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nchor="t"/>
          <a:lstStyle/>
          <a:p>
            <a:pPr lvl="0"/>
            <a:r>
              <a:rPr lang="zh-CN" altLang="en-US" dirty="0"/>
              <a:t>单击此处编辑母版文本样式</a:t>
            </a:r>
            <a:endParaRPr lang="zh-CN" altLang="en-US" dirty="0"/>
          </a:p>
          <a:p>
            <a:pPr lvl="1" indent="-228600"/>
            <a:r>
              <a:rPr lang="zh-CN" altLang="en-US" dirty="0"/>
              <a:t>二级</a:t>
            </a:r>
            <a:endParaRPr lang="zh-CN" altLang="en-US" dirty="0"/>
          </a:p>
          <a:p>
            <a:pPr lvl="2" indent="-228600"/>
            <a:r>
              <a:rPr lang="zh-CN" altLang="en-US" dirty="0"/>
              <a:t>三级</a:t>
            </a:r>
            <a:endParaRPr lang="zh-CN" altLang="en-US" dirty="0"/>
          </a:p>
          <a:p>
            <a:pPr lvl="3" indent="-228600"/>
            <a:r>
              <a:rPr lang="zh-CN" altLang="en-US" dirty="0"/>
              <a:t>四级</a:t>
            </a:r>
            <a:endParaRPr lang="zh-CN" altLang="en-US" dirty="0"/>
          </a:p>
          <a:p>
            <a:pPr lvl="4" indent="-228600"/>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defRPr kumimoji="1"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D324BB44-6D65-FB4D-8AD6-120D4F0FFD1B}" type="datetimeFigureOut">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defRPr kumimoji="1"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defRPr kumimoji="1" sz="1200" noProof="1">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8FBD0B2-7BBB-4CF0-B9AD-BCCDAA9E3E83}" type="slidenum">
              <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1"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advTm="5000">
    <p:blinds dir="vert"/>
  </p:transition>
  <p:hf sldNum="0" hdr="0" ftr="0" dt="0"/>
  <p:txStyles>
    <p:titleStyle>
      <a:lvl1pPr algn="l" rtl="0" fontAlgn="base">
        <a:lnSpc>
          <a:spcPct val="90000"/>
        </a:lnSpc>
        <a:spcBef>
          <a:spcPct val="0"/>
        </a:spcBef>
        <a:spcAft>
          <a:spcPct val="0"/>
        </a:spcAft>
        <a:defRPr sz="4400" kern="1200">
          <a:solidFill>
            <a:schemeClr val="tx1"/>
          </a:solidFill>
          <a:latin typeface="等线 Light" panose="02010600030101010101" pitchFamily="2" charset="-122"/>
          <a:ea typeface="等线 Light" panose="02010600030101010101" pitchFamily="2" charset="-122"/>
          <a:cs typeface="+mj-cs"/>
        </a:defRPr>
      </a:lvl1pPr>
      <a:lvl2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等线" panose="02010600030101010101" pitchFamily="2" charset="-122"/>
          <a:ea typeface="等线" panose="02010600030101010101" pitchFamily="2"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等线" panose="02010600030101010101" pitchFamily="2" charset="-122"/>
          <a:ea typeface="等线" panose="02010600030101010101" pitchFamily="2"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等线" panose="02010600030101010101" pitchFamily="2" charset="-122"/>
          <a:ea typeface="等线" panose="02010600030101010101" pitchFamily="2"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等线" panose="02010600030101010101" pitchFamily="2" charset="-122"/>
          <a:ea typeface="等线" panose="02010600030101010101" pitchFamily="2"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等线" panose="02010600030101010101" pitchFamily="2" charset="-122"/>
          <a:ea typeface="等线"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media" Target="ppt/slides/ppt/slides/ppt/slides/ppt/slides/ppt/slides/ppt/slides/ppt/slides/ppt/slides/ppt/slides/ppt/slides/ppt/slides/ppt/slides/ppt/slides/ppt/slides/ppt/slides/ppt/slides/ppt/slides/ppt/slides/ppt/slides/ppt/slides/ppt/slides/ppt/slides/ppt/slides/ppt/slides/ppt/slides/ppt/slides/ppt/slides/ppt/slides/ppt/slides/ppt/slides/ppt/slides/ppt/slides/ppt/media/media1.mp3" TargetMode="External"/><Relationship Id="rId2" Type="http://schemas.openxmlformats.org/officeDocument/2006/relationships/audio" Target="ppt/slides/ppt/slides/ppt/slides/ppt/slides/ppt/slides/ppt/slides/ppt/slides/ppt/slides/ppt/slides/ppt/slides/ppt/slides/ppt/slides/ppt/slides/ppt/slides/ppt/slides/ppt/slides/ppt/slides/ppt/slides/ppt/slides/ppt/slides/ppt/slides/ppt/slides/ppt/slides/ppt/slides/ppt/slides/ppt/slides/ppt/slides/ppt/slides/ppt/slides/ppt/slides/ppt/slides/ppt/slides/ppt/media/media1.mp3" TargetMode="Externa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tags" Target="../tags/tag3.xml"/><Relationship Id="rId2" Type="http://schemas.openxmlformats.org/officeDocument/2006/relationships/image" Target="../media/image10.png"/><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tags" Target="../tags/tag8.xml"/><Relationship Id="rId4" Type="http://schemas.openxmlformats.org/officeDocument/2006/relationships/image" Target="../media/image17.png"/><Relationship Id="rId3" Type="http://schemas.openxmlformats.org/officeDocument/2006/relationships/tags" Target="../tags/tag7.xml"/><Relationship Id="rId2" Type="http://schemas.openxmlformats.org/officeDocument/2006/relationships/image" Target="../media/image16.jpeg"/><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xml"/><Relationship Id="rId6" Type="http://schemas.openxmlformats.org/officeDocument/2006/relationships/tags" Target="../tags/tag9.xml"/><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media" Target="clipboard/slides/ppt/slides/ppt/slides/ppt/slides/ppt/slides/ppt/slides/ppt/slides/ppt/slides/ppt/slides/ppt/slides/ppt/slides/ppt/slides/ppt/slides/ppt/slides/ppt/slides/ppt/slides/ppt/slides/ppt/slides/ppt/slides/ppt/slides/ppt/slides/ppt/slides/ppt/slides/ppt/slides/ppt/slides/ppt/slides/ppt/slides/ppt/slides/ppt/slides/ppt/slides/ppt/media/media1.mp3" TargetMode="External"/><Relationship Id="rId2" Type="http://schemas.openxmlformats.org/officeDocument/2006/relationships/audio" Target="clipboard/slides/ppt/slides/ppt/slides/ppt/slides/ppt/slides/ppt/slides/ppt/slides/ppt/slides/ppt/slides/ppt/slides/ppt/slides/ppt/slides/ppt/slides/ppt/slides/ppt/slides/ppt/slides/ppt/slides/ppt/slides/ppt/slides/ppt/slides/ppt/slides/ppt/slides/ppt/slides/ppt/slides/ppt/slides/ppt/slides/ppt/slides/ppt/slides/ppt/slides/ppt/slides/ppt/media/media1.mp3" TargetMode="External"/><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hyperlink" Target="ch4.4.mp4" TargetMode="Externa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hyperlink" Target="ch4.4.mp4" TargetMode="Externa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2.xml"/><Relationship Id="rId5" Type="http://schemas.openxmlformats.org/officeDocument/2006/relationships/tags" Target="../tags/tag11.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image" Target="../media/image37.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2.xml"/><Relationship Id="rId5" Type="http://schemas.openxmlformats.org/officeDocument/2006/relationships/tags" Target="../tags/tag15.xml"/><Relationship Id="rId4" Type="http://schemas.openxmlformats.org/officeDocument/2006/relationships/image" Target="../media/image17.png"/><Relationship Id="rId3" Type="http://schemas.openxmlformats.org/officeDocument/2006/relationships/tags" Target="../tags/tag14.xml"/><Relationship Id="rId2" Type="http://schemas.openxmlformats.org/officeDocument/2006/relationships/image" Target="../media/image16.jpeg"/><Relationship Id="rId1" Type="http://schemas.openxmlformats.org/officeDocument/2006/relationships/tags" Target="../tags/tag13.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2.jpe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4.xml"/><Relationship Id="rId7" Type="http://schemas.openxmlformats.org/officeDocument/2006/relationships/slideLayout" Target="../slideLayouts/slideLayout13.xml"/><Relationship Id="rId6" Type="http://schemas.openxmlformats.org/officeDocument/2006/relationships/tags" Target="../tags/tag16.xml"/><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media" Target="clipboard/slides/ppt/slides/ppt/slides/ppt/slides/ppt/slides/ppt/slides/ppt/slides/ppt/slides/ppt/slides/ppt/slides/ppt/slides/ppt/slides/ppt/slides/ppt/slides/ppt/slides/ppt/slides/ppt/slides/ppt/slides/ppt/slides/ppt/slides/ppt/slides/ppt/slides/ppt/slides/ppt/slides/ppt/slides/ppt/slides/ppt/slides/ppt/slides/ppt/slides/ppt/slides/ppt/slides/ppt/slides/ppt/slides/ppt/media/media1.mp3" TargetMode="External"/><Relationship Id="rId2" Type="http://schemas.openxmlformats.org/officeDocument/2006/relationships/audio" Target="clipboard/slides/ppt/slides/ppt/slides/ppt/slides/ppt/slides/ppt/slides/ppt/slides/ppt/slides/ppt/slides/ppt/slides/ppt/slides/ppt/slides/ppt/slides/ppt/slides/ppt/slides/ppt/slides/ppt/slides/ppt/slides/ppt/slides/ppt/slides/ppt/slides/ppt/slides/ppt/slides/ppt/slides/ppt/slides/ppt/slides/ppt/slides/ppt/slides/ppt/slides/ppt/slides/ppt/slides/ppt/slides/ppt/slides/ppt/media/media1.mp3" TargetMode="External"/><Relationship Id="rId1" Type="http://schemas.openxmlformats.org/officeDocument/2006/relationships/image" Target="../media/image2.jpe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4.xml"/><Relationship Id="rId2" Type="http://schemas.openxmlformats.org/officeDocument/2006/relationships/image" Target="../media/image5.png"/><Relationship Id="rId1" Type="http://schemas.openxmlformats.org/officeDocument/2006/relationships/hyperlink" Target="ch4.4.mp4" TargetMode="Externa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4.xml"/><Relationship Id="rId2" Type="http://schemas.openxmlformats.org/officeDocument/2006/relationships/image" Target="../media/image38.png"/><Relationship Id="rId1" Type="http://schemas.openxmlformats.org/officeDocument/2006/relationships/tags" Target="../tags/tag17.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4.xml"/><Relationship Id="rId2" Type="http://schemas.openxmlformats.org/officeDocument/2006/relationships/image" Target="../media/image39.png"/><Relationship Id="rId1"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4.xml"/><Relationship Id="rId1" Type="http://schemas.openxmlformats.org/officeDocument/2006/relationships/image" Target="../media/image40.png"/></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9.xml"/><Relationship Id="rId7"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hyperlink" Target="http://cs.bendibao.com/traffic/201732/48961.shtm" TargetMode="External"/><Relationship Id="rId4" Type="http://schemas.openxmlformats.org/officeDocument/2006/relationships/hyperlink" Target="http://www.sctv.com/v/sc/201805/t20180515_3854051.shtml" TargetMode="External"/><Relationship Id="rId3" Type="http://schemas.openxmlformats.org/officeDocument/2006/relationships/hyperlink" Target="http://finance.sina.com.cn/roll/2017-08-15/doc-ifyixias1106380.shtml" TargetMode="External"/><Relationship Id="rId2" Type="http://schemas.openxmlformats.org/officeDocument/2006/relationships/hyperlink" Target="https://news.sina.com.cn/o/2018-08-24/doc-ihicsiaw1975282.shtml" TargetMode="External"/><Relationship Id="rId1"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4.xml"/><Relationship Id="rId2" Type="http://schemas.openxmlformats.org/officeDocument/2006/relationships/image" Target="../media/image44.png"/><Relationship Id="rId1" Type="http://schemas.openxmlformats.org/officeDocument/2006/relationships/image" Target="../media/image43.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4.xml"/><Relationship Id="rId2" Type="http://schemas.openxmlformats.org/officeDocument/2006/relationships/image" Target="../media/image46.png"/><Relationship Id="rId1" Type="http://schemas.openxmlformats.org/officeDocument/2006/relationships/image" Target="../media/image45.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4.xml"/><Relationship Id="rId2" Type="http://schemas.openxmlformats.org/officeDocument/2006/relationships/image" Target="../media/image47.png"/><Relationship Id="rId1" Type="http://schemas.openxmlformats.org/officeDocument/2006/relationships/image" Target="../media/image45.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4.xml"/><Relationship Id="rId2" Type="http://schemas.openxmlformats.org/officeDocument/2006/relationships/image" Target="../media/image48.png"/><Relationship Id="rId1"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xml"/><Relationship Id="rId1" Type="http://schemas.openxmlformats.org/officeDocument/2006/relationships/image" Target="../media/image49.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14.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4.xml"/><Relationship Id="rId1"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xml"/><Relationship Id="rId1" Type="http://schemas.openxmlformats.org/officeDocument/2006/relationships/image" Target="../media/image52.pn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14.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14.xml"/><Relationship Id="rId2" Type="http://schemas.openxmlformats.org/officeDocument/2006/relationships/tags" Target="../tags/tag18.xml"/><Relationship Id="rId1" Type="http://schemas.openxmlformats.org/officeDocument/2006/relationships/image" Target="../media/image56.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50.xml"/><Relationship Id="rId6" Type="http://schemas.openxmlformats.org/officeDocument/2006/relationships/slideLayout" Target="../slideLayouts/slideLayout14.xml"/><Relationship Id="rId5" Type="http://schemas.openxmlformats.org/officeDocument/2006/relationships/tags" Target="../tags/tag21.xml"/><Relationship Id="rId4" Type="http://schemas.openxmlformats.org/officeDocument/2006/relationships/image" Target="../media/image17.png"/><Relationship Id="rId3" Type="http://schemas.openxmlformats.org/officeDocument/2006/relationships/tags" Target="../tags/tag20.xml"/><Relationship Id="rId2" Type="http://schemas.openxmlformats.org/officeDocument/2006/relationships/image" Target="../media/image16.jpeg"/><Relationship Id="rId1" Type="http://schemas.openxmlformats.org/officeDocument/2006/relationships/tags" Target="../tags/tag19.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13.xml"/><Relationship Id="rId2" Type="http://schemas.openxmlformats.org/officeDocument/2006/relationships/image" Target="../media/image4.pn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pic>
        <p:nvPicPr>
          <p:cNvPr id="12" name="图片 11"/>
          <p:cNvPicPr>
            <a:picLocks noChangeAspect="1"/>
          </p:cNvPicPr>
          <p:nvPr/>
        </p:nvPicPr>
        <p:blipFill rotWithShape="1">
          <a:blip r:embed="rId1"/>
          <a:srcRect l="-65"/>
          <a:stretch>
            <a:fillRect/>
          </a:stretch>
        </p:blipFill>
        <p:spPr>
          <a:xfrm>
            <a:off x="0" y="0"/>
            <a:ext cx="12202368" cy="6634762"/>
          </a:xfrm>
          <a:custGeom>
            <a:avLst/>
            <a:gdLst>
              <a:gd name="connsiteX0" fmla="*/ 0 w 12202368"/>
              <a:gd name="connsiteY0" fmla="*/ 0 h 6634774"/>
              <a:gd name="connsiteX1" fmla="*/ 12202368 w 12202368"/>
              <a:gd name="connsiteY1" fmla="*/ 0 h 6634774"/>
              <a:gd name="connsiteX2" fmla="*/ 12202368 w 12202368"/>
              <a:gd name="connsiteY2" fmla="*/ 6634774 h 6634774"/>
              <a:gd name="connsiteX3" fmla="*/ 8499231 w 12202368"/>
              <a:gd name="connsiteY3" fmla="*/ 3176954 h 6634774"/>
              <a:gd name="connsiteX4" fmla="*/ 4982308 w 12202368"/>
              <a:gd name="connsiteY4" fmla="*/ 4560277 h 6634774"/>
              <a:gd name="connsiteX5" fmla="*/ 23446 w 12202368"/>
              <a:gd name="connsiteY5" fmla="*/ 2555631 h 6634774"/>
              <a:gd name="connsiteX6" fmla="*/ 0 w 12202368"/>
              <a:gd name="connsiteY6" fmla="*/ 3399692 h 663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68" h="6634774">
                <a:moveTo>
                  <a:pt x="0" y="0"/>
                </a:moveTo>
                <a:lnTo>
                  <a:pt x="12202368" y="0"/>
                </a:lnTo>
                <a:lnTo>
                  <a:pt x="12202368" y="6634774"/>
                </a:lnTo>
                <a:lnTo>
                  <a:pt x="8499231" y="3176954"/>
                </a:lnTo>
                <a:lnTo>
                  <a:pt x="4982308" y="4560277"/>
                </a:lnTo>
                <a:lnTo>
                  <a:pt x="23446" y="2555631"/>
                </a:lnTo>
                <a:lnTo>
                  <a:pt x="0" y="3399692"/>
                </a:lnTo>
                <a:close/>
              </a:path>
            </a:pathLst>
          </a:custGeom>
        </p:spPr>
      </p:pic>
      <p:sp>
        <p:nvSpPr>
          <p:cNvPr id="6" name="三角形 5"/>
          <p:cNvSpPr/>
          <p:nvPr/>
        </p:nvSpPr>
        <p:spPr>
          <a:xfrm>
            <a:off x="1588" y="2552700"/>
            <a:ext cx="5530850" cy="1906588"/>
          </a:xfrm>
          <a:custGeom>
            <a:avLst/>
            <a:gdLst>
              <a:gd name="connsiteX0" fmla="*/ 0 w 4126523"/>
              <a:gd name="connsiteY0" fmla="*/ 1301261 h 1301261"/>
              <a:gd name="connsiteX1" fmla="*/ 2063262 w 4126523"/>
              <a:gd name="connsiteY1" fmla="*/ 0 h 1301261"/>
              <a:gd name="connsiteX2" fmla="*/ 4126523 w 4126523"/>
              <a:gd name="connsiteY2" fmla="*/ 1301261 h 1301261"/>
              <a:gd name="connsiteX3" fmla="*/ 0 w 4126523"/>
              <a:gd name="connsiteY3" fmla="*/ 1301261 h 1301261"/>
              <a:gd name="connsiteX0-1" fmla="*/ 0 w 4876800"/>
              <a:gd name="connsiteY0-2" fmla="*/ 0 h 1395046"/>
              <a:gd name="connsiteX1-3" fmla="*/ 2813539 w 4876800"/>
              <a:gd name="connsiteY1-4" fmla="*/ 93785 h 1395046"/>
              <a:gd name="connsiteX2-5" fmla="*/ 4876800 w 4876800"/>
              <a:gd name="connsiteY2-6" fmla="*/ 1395046 h 1395046"/>
              <a:gd name="connsiteX3-7" fmla="*/ 0 w 4876800"/>
              <a:gd name="connsiteY3-8" fmla="*/ 0 h 1395046"/>
              <a:gd name="connsiteX0-9" fmla="*/ 0 w 4478216"/>
              <a:gd name="connsiteY0-10" fmla="*/ 0 h 1875692"/>
              <a:gd name="connsiteX1-11" fmla="*/ 2813539 w 4478216"/>
              <a:gd name="connsiteY1-12" fmla="*/ 93785 h 1875692"/>
              <a:gd name="connsiteX2-13" fmla="*/ 4478216 w 4478216"/>
              <a:gd name="connsiteY2-14" fmla="*/ 1875692 h 1875692"/>
              <a:gd name="connsiteX3-15" fmla="*/ 0 w 4478216"/>
              <a:gd name="connsiteY3-16" fmla="*/ 0 h 1875692"/>
              <a:gd name="connsiteX0-17" fmla="*/ 0 w 5462954"/>
              <a:gd name="connsiteY0-18" fmla="*/ 0 h 1875692"/>
              <a:gd name="connsiteX1-19" fmla="*/ 5462954 w 5462954"/>
              <a:gd name="connsiteY1-20" fmla="*/ 820616 h 1875692"/>
              <a:gd name="connsiteX2-21" fmla="*/ 4478216 w 5462954"/>
              <a:gd name="connsiteY2-22" fmla="*/ 1875692 h 1875692"/>
              <a:gd name="connsiteX3-23" fmla="*/ 0 w 5462954"/>
              <a:gd name="connsiteY3-24" fmla="*/ 0 h 1875692"/>
              <a:gd name="connsiteX0-25" fmla="*/ 0 w 5439508"/>
              <a:gd name="connsiteY0-26" fmla="*/ 0 h 1887415"/>
              <a:gd name="connsiteX1-27" fmla="*/ 5439508 w 5439508"/>
              <a:gd name="connsiteY1-28" fmla="*/ 832339 h 1887415"/>
              <a:gd name="connsiteX2-29" fmla="*/ 4454770 w 5439508"/>
              <a:gd name="connsiteY2-30" fmla="*/ 1887415 h 1887415"/>
              <a:gd name="connsiteX3-31" fmla="*/ 0 w 5439508"/>
              <a:gd name="connsiteY3-32" fmla="*/ 0 h 1887415"/>
              <a:gd name="connsiteX0-33" fmla="*/ 0 w 5533293"/>
              <a:gd name="connsiteY0-34" fmla="*/ 0 h 1887415"/>
              <a:gd name="connsiteX1-35" fmla="*/ 5533293 w 5533293"/>
              <a:gd name="connsiteY1-36" fmla="*/ 879231 h 1887415"/>
              <a:gd name="connsiteX2-37" fmla="*/ 4454770 w 5533293"/>
              <a:gd name="connsiteY2-38" fmla="*/ 1887415 h 1887415"/>
              <a:gd name="connsiteX3-39" fmla="*/ 0 w 5533293"/>
              <a:gd name="connsiteY3-40" fmla="*/ 0 h 1887415"/>
              <a:gd name="connsiteX0-41" fmla="*/ 0 w 5533293"/>
              <a:gd name="connsiteY0-42" fmla="*/ 0 h 1922584"/>
              <a:gd name="connsiteX1-43" fmla="*/ 5533293 w 5533293"/>
              <a:gd name="connsiteY1-44" fmla="*/ 879231 h 1922584"/>
              <a:gd name="connsiteX2-45" fmla="*/ 4478216 w 5533293"/>
              <a:gd name="connsiteY2-46" fmla="*/ 1922584 h 1922584"/>
              <a:gd name="connsiteX3-47" fmla="*/ 0 w 5533293"/>
              <a:gd name="connsiteY3-48" fmla="*/ 0 h 1922584"/>
              <a:gd name="connsiteX0-49" fmla="*/ 0 w 5474678"/>
              <a:gd name="connsiteY0-50" fmla="*/ 0 h 1887415"/>
              <a:gd name="connsiteX1-51" fmla="*/ 5474678 w 5474678"/>
              <a:gd name="connsiteY1-52" fmla="*/ 844062 h 1887415"/>
              <a:gd name="connsiteX2-53" fmla="*/ 4419601 w 5474678"/>
              <a:gd name="connsiteY2-54" fmla="*/ 1887415 h 1887415"/>
              <a:gd name="connsiteX3-55" fmla="*/ 0 w 5474678"/>
              <a:gd name="connsiteY3-56" fmla="*/ 0 h 1887415"/>
            </a:gdLst>
            <a:ahLst/>
            <a:cxnLst>
              <a:cxn ang="0">
                <a:pos x="connsiteX0-1" y="connsiteY0-2"/>
              </a:cxn>
              <a:cxn ang="0">
                <a:pos x="connsiteX1-3" y="connsiteY1-4"/>
              </a:cxn>
              <a:cxn ang="0">
                <a:pos x="connsiteX2-5" y="connsiteY2-6"/>
              </a:cxn>
              <a:cxn ang="0">
                <a:pos x="connsiteX3-7" y="connsiteY3-8"/>
              </a:cxn>
            </a:cxnLst>
            <a:rect l="l" t="t" r="r" b="b"/>
            <a:pathLst>
              <a:path w="5474678" h="1887415">
                <a:moveTo>
                  <a:pt x="0" y="0"/>
                </a:moveTo>
                <a:lnTo>
                  <a:pt x="5474678" y="844062"/>
                </a:lnTo>
                <a:lnTo>
                  <a:pt x="4419601" y="1887415"/>
                </a:lnTo>
                <a:lnTo>
                  <a:pt x="0" y="0"/>
                </a:lnTo>
                <a:close/>
              </a:path>
            </a:pathLst>
          </a:custGeom>
          <a:solidFill>
            <a:srgbClr val="FFC003"/>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梯形 6"/>
          <p:cNvSpPr/>
          <p:nvPr/>
        </p:nvSpPr>
        <p:spPr>
          <a:xfrm>
            <a:off x="4437063" y="1879600"/>
            <a:ext cx="4070350" cy="2803525"/>
          </a:xfrm>
          <a:custGeom>
            <a:avLst/>
            <a:gdLst>
              <a:gd name="connsiteX0" fmla="*/ 0 w 1746738"/>
              <a:gd name="connsiteY0" fmla="*/ 527539 h 527539"/>
              <a:gd name="connsiteX1" fmla="*/ 131885 w 1746738"/>
              <a:gd name="connsiteY1" fmla="*/ 0 h 527539"/>
              <a:gd name="connsiteX2" fmla="*/ 1614853 w 1746738"/>
              <a:gd name="connsiteY2" fmla="*/ 0 h 527539"/>
              <a:gd name="connsiteX3" fmla="*/ 1746738 w 1746738"/>
              <a:gd name="connsiteY3" fmla="*/ 527539 h 527539"/>
              <a:gd name="connsiteX4" fmla="*/ 0 w 1746738"/>
              <a:gd name="connsiteY4" fmla="*/ 527539 h 527539"/>
              <a:gd name="connsiteX0-1" fmla="*/ 0 w 2001715"/>
              <a:gd name="connsiteY0-2" fmla="*/ 2625970 h 2625970"/>
              <a:gd name="connsiteX1-3" fmla="*/ 131885 w 2001715"/>
              <a:gd name="connsiteY1-4" fmla="*/ 2098431 h 2625970"/>
              <a:gd name="connsiteX2-5" fmla="*/ 2001715 w 2001715"/>
              <a:gd name="connsiteY2-6" fmla="*/ 0 h 2625970"/>
              <a:gd name="connsiteX3-7" fmla="*/ 1746738 w 2001715"/>
              <a:gd name="connsiteY3-8" fmla="*/ 2625970 h 2625970"/>
              <a:gd name="connsiteX4-9" fmla="*/ 0 w 2001715"/>
              <a:gd name="connsiteY4-10" fmla="*/ 2625970 h 2625970"/>
              <a:gd name="connsiteX0-11" fmla="*/ 0 w 3540369"/>
              <a:gd name="connsiteY0-12" fmla="*/ 2625970 h 2625970"/>
              <a:gd name="connsiteX1-13" fmla="*/ 131885 w 3540369"/>
              <a:gd name="connsiteY1-14" fmla="*/ 2098431 h 2625970"/>
              <a:gd name="connsiteX2-15" fmla="*/ 2001715 w 3540369"/>
              <a:gd name="connsiteY2-16" fmla="*/ 0 h 2625970"/>
              <a:gd name="connsiteX3-17" fmla="*/ 3540369 w 3540369"/>
              <a:gd name="connsiteY3-18" fmla="*/ 1477109 h 2625970"/>
              <a:gd name="connsiteX4-19" fmla="*/ 0 w 3540369"/>
              <a:gd name="connsiteY4-20" fmla="*/ 2625970 h 2625970"/>
              <a:gd name="connsiteX0-21" fmla="*/ 489438 w 4029807"/>
              <a:gd name="connsiteY0-22" fmla="*/ 2625970 h 2625970"/>
              <a:gd name="connsiteX1-23" fmla="*/ 0 w 4029807"/>
              <a:gd name="connsiteY1-24" fmla="*/ 2555631 h 2625970"/>
              <a:gd name="connsiteX2-25" fmla="*/ 2491153 w 4029807"/>
              <a:gd name="connsiteY2-26" fmla="*/ 0 h 2625970"/>
              <a:gd name="connsiteX3-27" fmla="*/ 4029807 w 4029807"/>
              <a:gd name="connsiteY3-28" fmla="*/ 1477109 h 2625970"/>
              <a:gd name="connsiteX4-29" fmla="*/ 489438 w 4029807"/>
              <a:gd name="connsiteY4-30" fmla="*/ 2625970 h 2625970"/>
              <a:gd name="connsiteX0-31" fmla="*/ 465992 w 4029807"/>
              <a:gd name="connsiteY0-32" fmla="*/ 2778370 h 2778370"/>
              <a:gd name="connsiteX1-33" fmla="*/ 0 w 4029807"/>
              <a:gd name="connsiteY1-34" fmla="*/ 2555631 h 2778370"/>
              <a:gd name="connsiteX2-35" fmla="*/ 2491153 w 4029807"/>
              <a:gd name="connsiteY2-36" fmla="*/ 0 h 2778370"/>
              <a:gd name="connsiteX3-37" fmla="*/ 4029807 w 4029807"/>
              <a:gd name="connsiteY3-38" fmla="*/ 1477109 h 2778370"/>
              <a:gd name="connsiteX4-39" fmla="*/ 465992 w 4029807"/>
              <a:gd name="connsiteY4-40" fmla="*/ 2778370 h 2778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29807" h="2778370">
                <a:moveTo>
                  <a:pt x="465992" y="2778370"/>
                </a:moveTo>
                <a:lnTo>
                  <a:pt x="0" y="2555631"/>
                </a:lnTo>
                <a:lnTo>
                  <a:pt x="2491153" y="0"/>
                </a:lnTo>
                <a:lnTo>
                  <a:pt x="4029807" y="1477109"/>
                </a:lnTo>
                <a:lnTo>
                  <a:pt x="465992" y="2778370"/>
                </a:lnTo>
                <a:close/>
              </a:path>
            </a:pathLst>
          </a:custGeom>
          <a:solidFill>
            <a:srgbClr val="88CE73"/>
          </a:solidFill>
          <a:ln>
            <a:noFill/>
          </a:ln>
          <a:effectLst>
            <a:outerShdw blurRad="50800" dist="762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直角三角形 7"/>
          <p:cNvSpPr/>
          <p:nvPr/>
        </p:nvSpPr>
        <p:spPr>
          <a:xfrm>
            <a:off x="6937375" y="1890713"/>
            <a:ext cx="5265738" cy="4983163"/>
          </a:xfrm>
          <a:custGeom>
            <a:avLst/>
            <a:gdLst>
              <a:gd name="connsiteX0" fmla="*/ 0 w 902677"/>
              <a:gd name="connsiteY0" fmla="*/ 562708 h 562708"/>
              <a:gd name="connsiteX1" fmla="*/ 0 w 902677"/>
              <a:gd name="connsiteY1" fmla="*/ 0 h 562708"/>
              <a:gd name="connsiteX2" fmla="*/ 902677 w 902677"/>
              <a:gd name="connsiteY2" fmla="*/ 562708 h 562708"/>
              <a:gd name="connsiteX3" fmla="*/ 0 w 902677"/>
              <a:gd name="connsiteY3" fmla="*/ 562708 h 562708"/>
              <a:gd name="connsiteX0-1" fmla="*/ 2004646 w 2907323"/>
              <a:gd name="connsiteY0-2" fmla="*/ 1441939 h 1441939"/>
              <a:gd name="connsiteX1-3" fmla="*/ 0 w 2907323"/>
              <a:gd name="connsiteY1-4" fmla="*/ 0 h 1441939"/>
              <a:gd name="connsiteX2-5" fmla="*/ 2907323 w 2907323"/>
              <a:gd name="connsiteY2-6" fmla="*/ 1441939 h 1441939"/>
              <a:gd name="connsiteX3-7" fmla="*/ 2004646 w 2907323"/>
              <a:gd name="connsiteY3-8" fmla="*/ 1441939 h 1441939"/>
              <a:gd name="connsiteX0-9" fmla="*/ 2004646 w 5181600"/>
              <a:gd name="connsiteY0-10" fmla="*/ 1441939 h 1582616"/>
              <a:gd name="connsiteX1-11" fmla="*/ 0 w 5181600"/>
              <a:gd name="connsiteY1-12" fmla="*/ 0 h 1582616"/>
              <a:gd name="connsiteX2-13" fmla="*/ 5181600 w 5181600"/>
              <a:gd name="connsiteY2-14" fmla="*/ 1582616 h 1582616"/>
              <a:gd name="connsiteX3-15" fmla="*/ 2004646 w 5181600"/>
              <a:gd name="connsiteY3-16" fmla="*/ 1441939 h 1582616"/>
              <a:gd name="connsiteX0-17" fmla="*/ 5169877 w 5181600"/>
              <a:gd name="connsiteY0-18" fmla="*/ 4935416 h 4935416"/>
              <a:gd name="connsiteX1-19" fmla="*/ 0 w 5181600"/>
              <a:gd name="connsiteY1-20" fmla="*/ 0 h 4935416"/>
              <a:gd name="connsiteX2-21" fmla="*/ 5181600 w 5181600"/>
              <a:gd name="connsiteY2-22" fmla="*/ 1582616 h 4935416"/>
              <a:gd name="connsiteX3-23" fmla="*/ 5169877 w 5181600"/>
              <a:gd name="connsiteY3-24" fmla="*/ 4935416 h 4935416"/>
              <a:gd name="connsiteX0-25" fmla="*/ 5169877 w 5181600"/>
              <a:gd name="connsiteY0-26" fmla="*/ 4935416 h 4935416"/>
              <a:gd name="connsiteX1-27" fmla="*/ 0 w 5181600"/>
              <a:gd name="connsiteY1-28" fmla="*/ 0 h 4935416"/>
              <a:gd name="connsiteX2-29" fmla="*/ 5181600 w 5181600"/>
              <a:gd name="connsiteY2-30" fmla="*/ 1582616 h 4935416"/>
              <a:gd name="connsiteX3-31" fmla="*/ 5169877 w 5181600"/>
              <a:gd name="connsiteY3-32" fmla="*/ 4935416 h 4935416"/>
              <a:gd name="connsiteX0-33" fmla="*/ 5169877 w 5181600"/>
              <a:gd name="connsiteY0-34" fmla="*/ 4935416 h 4935416"/>
              <a:gd name="connsiteX1-35" fmla="*/ 0 w 5181600"/>
              <a:gd name="connsiteY1-36" fmla="*/ 0 h 4935416"/>
              <a:gd name="connsiteX2-37" fmla="*/ 5181600 w 5181600"/>
              <a:gd name="connsiteY2-38" fmla="*/ 1582616 h 4935416"/>
              <a:gd name="connsiteX3-39" fmla="*/ 5169877 w 5181600"/>
              <a:gd name="connsiteY3-40" fmla="*/ 4935416 h 4935416"/>
            </a:gdLst>
            <a:ahLst/>
            <a:cxnLst>
              <a:cxn ang="0">
                <a:pos x="connsiteX0-1" y="connsiteY0-2"/>
              </a:cxn>
              <a:cxn ang="0">
                <a:pos x="connsiteX1-3" y="connsiteY1-4"/>
              </a:cxn>
              <a:cxn ang="0">
                <a:pos x="connsiteX2-5" y="connsiteY2-6"/>
              </a:cxn>
              <a:cxn ang="0">
                <a:pos x="connsiteX3-7" y="connsiteY3-8"/>
              </a:cxn>
            </a:cxnLst>
            <a:rect l="l" t="t" r="r" b="b"/>
            <a:pathLst>
              <a:path w="5181600" h="4935416">
                <a:moveTo>
                  <a:pt x="5169877" y="4935416"/>
                </a:moveTo>
                <a:lnTo>
                  <a:pt x="0" y="0"/>
                </a:lnTo>
                <a:lnTo>
                  <a:pt x="5181600" y="1582616"/>
                </a:lnTo>
                <a:cubicBezTo>
                  <a:pt x="5177692" y="2700216"/>
                  <a:pt x="5173785" y="3817816"/>
                  <a:pt x="5169877" y="4935416"/>
                </a:cubicBezTo>
                <a:close/>
              </a:path>
            </a:pathLst>
          </a:custGeom>
          <a:solidFill>
            <a:srgbClr val="00A7E7"/>
          </a:solidFill>
          <a:ln>
            <a:noFill/>
          </a:ln>
          <a:effectLst>
            <a:outerShdw blurRad="508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文本框 12"/>
          <p:cNvSpPr txBox="1"/>
          <p:nvPr/>
        </p:nvSpPr>
        <p:spPr>
          <a:xfrm>
            <a:off x="1662113" y="4873625"/>
            <a:ext cx="5465762" cy="860425"/>
          </a:xfrm>
          <a:prstGeom prst="rect">
            <a:avLst/>
          </a:prstGeom>
          <a:noFill/>
          <a:ln w="9525">
            <a:noFill/>
          </a:ln>
        </p:spPr>
        <p:txBody>
          <a:bodyPr anchor="t">
            <a:spAutoFit/>
          </a:bodyPr>
          <a:p>
            <a:pPr algn="dist"/>
            <a:r>
              <a:rPr lang="zh-CN" altLang="en-US" sz="5000" b="1" dirty="0">
                <a:solidFill>
                  <a:srgbClr val="04B2F2"/>
                </a:solidFill>
                <a:latin typeface="Source Han Sans CN" charset="-122"/>
                <a:ea typeface="Source Han Sans CN" charset="-122"/>
              </a:rPr>
              <a:t>道路交通管理</a:t>
            </a:r>
            <a:endParaRPr lang="zh-CN" altLang="en-US" sz="5000" b="1" dirty="0">
              <a:solidFill>
                <a:srgbClr val="04B2F2"/>
              </a:solidFill>
              <a:latin typeface="Source Han Sans CN" charset="-122"/>
              <a:ea typeface="Source Han Sans CN" charset="-122"/>
            </a:endParaRPr>
          </a:p>
        </p:txBody>
      </p:sp>
      <p:sp>
        <p:nvSpPr>
          <p:cNvPr id="15" name="文本框 14"/>
          <p:cNvSpPr txBox="1"/>
          <p:nvPr/>
        </p:nvSpPr>
        <p:spPr>
          <a:xfrm>
            <a:off x="1711325" y="5875338"/>
            <a:ext cx="4286250" cy="398462"/>
          </a:xfrm>
          <a:prstGeom prst="rect">
            <a:avLst/>
          </a:prstGeom>
          <a:noFill/>
          <a:ln w="9525">
            <a:noFill/>
          </a:ln>
        </p:spPr>
        <p:txBody>
          <a:bodyPr anchor="t">
            <a:spAutoFit/>
          </a:bodyPr>
          <a:p>
            <a:pPr algn="dist"/>
            <a:r>
              <a:rPr lang="zh-CN" altLang="en-US" sz="2000" dirty="0">
                <a:solidFill>
                  <a:srgbClr val="04B2F2"/>
                </a:solidFill>
                <a:latin typeface="Source Han Sans CN Normal" charset="-122"/>
                <a:ea typeface="Source Han Sans CN Normal" charset="-122"/>
              </a:rPr>
              <a:t>湖南警察学院 交通管理系 方斌</a:t>
            </a:r>
            <a:endParaRPr lang="zh-CN" altLang="en-US" sz="2000" dirty="0">
              <a:solidFill>
                <a:srgbClr val="04B2F2"/>
              </a:solidFill>
              <a:latin typeface="Source Han Sans CN Normal" charset="-122"/>
              <a:ea typeface="Source Han Sans CN Normal" charset="-122"/>
            </a:endParaRPr>
          </a:p>
        </p:txBody>
      </p:sp>
      <p:pic>
        <p:nvPicPr>
          <p:cNvPr id="2" name="media1.mp3">
            <a:hlinkClick r:id="" action="ppaction://media"/>
          </p:cNvPr>
          <p:cNvPicPr>
            <a:picLocks noChangeAspect="1"/>
          </p:cNvPicPr>
          <p:nvPr>
            <a:audioFile r:link="rId2"/>
            <p:extLst>
              <p:ext uri="{DAA4B4D4-6D71-4841-9C94-3DE7FCFB9230}">
                <p14:media xmlns:p14="http://schemas.microsoft.com/office/powerpoint/2010/main" r:link="rId3"/>
              </p:ext>
            </p:extLst>
          </p:nvPr>
        </p:nvPicPr>
        <p:blipFill>
          <a:blip r:embed="rId4"/>
          <a:stretch>
            <a:fillRect/>
          </a:stretch>
        </p:blipFill>
        <p:spPr>
          <a:xfrm>
            <a:off x="0" y="-812800"/>
            <a:ext cx="812800" cy="812800"/>
          </a:xfrm>
          <a:prstGeom prst="rect">
            <a:avLst/>
          </a:prstGeom>
          <a:noFill/>
          <a:ln w="9525">
            <a:noFill/>
          </a:ln>
        </p:spPr>
      </p:pic>
      <p:pic>
        <p:nvPicPr>
          <p:cNvPr id="14345" name="图片 2" descr="logo"/>
          <p:cNvPicPr>
            <a:picLocks noChangeAspect="1"/>
          </p:cNvPicPr>
          <p:nvPr/>
        </p:nvPicPr>
        <p:blipFill>
          <a:blip r:embed="rId5"/>
          <a:stretch>
            <a:fillRect/>
          </a:stretch>
        </p:blipFill>
        <p:spPr>
          <a:xfrm>
            <a:off x="1588" y="5694363"/>
            <a:ext cx="1327150" cy="1141412"/>
          </a:xfrm>
          <a:prstGeom prst="rect">
            <a:avLst/>
          </a:prstGeom>
          <a:noFill/>
          <a:ln w="9525">
            <a:noFill/>
          </a:ln>
        </p:spPr>
      </p:pic>
    </p:spTree>
    <p:custDataLst>
      <p:tags r:id="rId6"/>
    </p:custDataLst>
  </p:cSld>
  <p:clrMapOvr>
    <a:masterClrMapping/>
  </p:clrMapOvr>
  <p:transition spd="slow" advTm="5000">
    <p:blinds dir="vert"/>
  </p:transition>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驾驶证业务</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 name="文本框 1"/>
          <p:cNvSpPr txBox="1"/>
          <p:nvPr/>
        </p:nvSpPr>
        <p:spPr>
          <a:xfrm>
            <a:off x="857885" y="1547495"/>
            <a:ext cx="10476230" cy="553085"/>
          </a:xfrm>
          <a:prstGeom prst="rect">
            <a:avLst/>
          </a:prstGeom>
          <a:noFill/>
        </p:spPr>
        <p:txBody>
          <a:bodyPr wrap="square" rtlCol="0" anchor="t">
            <a:spAutoFit/>
          </a:bodyPr>
          <a:p>
            <a:pPr algn="just">
              <a:lnSpc>
                <a:spcPct val="125000"/>
              </a:lnSpc>
              <a:buFont typeface="+mj-lt"/>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记分和</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审验</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业务</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 name="文本框 2"/>
          <p:cNvSpPr txBox="1"/>
          <p:nvPr/>
        </p:nvSpPr>
        <p:spPr>
          <a:xfrm>
            <a:off x="1438910" y="2272665"/>
            <a:ext cx="10290810" cy="2768600"/>
          </a:xfrm>
          <a:prstGeom prst="rect">
            <a:avLst/>
          </a:prstGeom>
          <a:noFill/>
        </p:spPr>
        <p:txBody>
          <a:bodyPr wrap="square" rtlCol="0" anchor="t">
            <a:spAutoFit/>
          </a:bodyPr>
          <a:p>
            <a:pPr marL="342900" indent="-342900">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换证时的审验事项</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25000"/>
              </a:lnSpc>
              <a:spcBef>
                <a:spcPts val="0"/>
              </a:spcBef>
              <a:spcAft>
                <a:spcPts val="0"/>
              </a:spcAft>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车辆管理所办理换证业务时，应当对驾驶证进行审验。审验事项主要包括：</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nSpc>
                <a:spcPct val="125000"/>
              </a:lnSpc>
              <a:spcBef>
                <a:spcPts val="0"/>
              </a:spcBef>
              <a:spcAft>
                <a:spcPts val="0"/>
              </a:spcAft>
              <a:buFont typeface="+mj-ea"/>
              <a:buAutoNum type="circleNumDbPlain"/>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核对驾驶证上的各项记录和照片是否与现况相符， </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nSpc>
                <a:spcPct val="125000"/>
              </a:lnSpc>
              <a:spcBef>
                <a:spcPts val="0"/>
              </a:spcBef>
              <a:spcAft>
                <a:spcPts val="0"/>
              </a:spcAft>
              <a:buFont typeface="+mj-ea"/>
              <a:buAutoNum type="circleNumDbPlain"/>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有无漏办审验及其他登记的情况；</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nSpc>
                <a:spcPct val="125000"/>
              </a:lnSpc>
              <a:spcBef>
                <a:spcPts val="0"/>
              </a:spcBef>
              <a:spcAft>
                <a:spcPts val="0"/>
              </a:spcAft>
              <a:buFont typeface="+mj-ea"/>
              <a:buAutoNum type="circleNumDbPlain"/>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审查驾驶人的年龄和身体有无妨碍驾驶工作的情况，以及驾驶情况等；</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nSpc>
                <a:spcPct val="125000"/>
              </a:lnSpc>
              <a:spcBef>
                <a:spcPts val="0"/>
              </a:spcBef>
              <a:spcAft>
                <a:spcPts val="0"/>
              </a:spcAft>
              <a:buFont typeface="+mj-ea"/>
              <a:buAutoNum type="circleNumDbPlain"/>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审查有无未处理的交通违法和交通事故等。</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484" name="矩形 1"/>
          <p:cNvSpPr/>
          <p:nvPr/>
        </p:nvSpPr>
        <p:spPr>
          <a:xfrm>
            <a:off x="9404350" y="83185"/>
            <a:ext cx="287909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机动车驾驶证业务</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驾驶证业务</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 name="文本框 1"/>
          <p:cNvSpPr txBox="1"/>
          <p:nvPr/>
        </p:nvSpPr>
        <p:spPr>
          <a:xfrm>
            <a:off x="840105" y="1527175"/>
            <a:ext cx="10476230" cy="553085"/>
          </a:xfrm>
          <a:prstGeom prst="rect">
            <a:avLst/>
          </a:prstGeom>
          <a:noFill/>
        </p:spPr>
        <p:txBody>
          <a:bodyPr wrap="square" rtlCol="0" anchor="t">
            <a:spAutoFit/>
          </a:bodyPr>
          <a:p>
            <a:pPr algn="just">
              <a:lnSpc>
                <a:spcPct val="125000"/>
              </a:lnSpc>
              <a:buFont typeface="+mj-lt"/>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记分和</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审验</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业务</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 name="文本框 2"/>
          <p:cNvSpPr txBox="1"/>
          <p:nvPr/>
        </p:nvSpPr>
        <p:spPr>
          <a:xfrm>
            <a:off x="1438910" y="2090420"/>
            <a:ext cx="10290810" cy="4615815"/>
          </a:xfrm>
          <a:prstGeom prst="rect">
            <a:avLst/>
          </a:prstGeom>
          <a:noFill/>
        </p:spPr>
        <p:txBody>
          <a:bodyPr wrap="square" rtlCol="0" anchor="t">
            <a:spAutoFit/>
          </a:bodyPr>
          <a:p>
            <a:pPr marL="342900" indent="-342900">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定期审验</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5000"/>
              </a:lnSpc>
              <a:spcBef>
                <a:spcPts val="0"/>
              </a:spcBef>
              <a:spcAft>
                <a:spcPts val="0"/>
              </a:spcAft>
              <a:buClrTx/>
              <a:buSzTx/>
              <a:buFontTx/>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车辆管理所定期进行的审验一般以</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年</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为周期，审验的事项为： 机动车驾驶人的身体条件和累积记分情况。</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l">
              <a:lnSpc>
                <a:spcPct val="125000"/>
              </a:lnSpc>
              <a:spcBef>
                <a:spcPts val="0"/>
              </a:spcBef>
              <a:spcAft>
                <a:spcPts val="0"/>
              </a:spcAft>
              <a:buClrTx/>
              <a:buSzTx/>
              <a:buFont typeface="+mj-ea"/>
              <a:buAutoNum type="circleNumDbPlain"/>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持有大型客车、牵引车、城市公交车、中型客车、大型货车驾驶证的驾驶人，应当在每个记分周期结束后三十日内到公安机关交通管理部门接受审验。</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l">
              <a:lnSpc>
                <a:spcPct val="125000"/>
              </a:lnSpc>
              <a:spcBef>
                <a:spcPts val="0"/>
              </a:spcBef>
              <a:spcAft>
                <a:spcPts val="0"/>
              </a:spcAft>
              <a:buClrTx/>
              <a:buSzTx/>
              <a:buFont typeface="+mj-ea"/>
              <a:buAutoNum type="circleNumDbPlain"/>
            </a:pP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校车驾驶人</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不管有没有记分，都应当在每个记分周期结束后三十日内到公安机关交通管理部门接受审验。</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l">
              <a:lnSpc>
                <a:spcPct val="125000"/>
              </a:lnSpc>
              <a:spcBef>
                <a:spcPts val="0"/>
              </a:spcBef>
              <a:spcAft>
                <a:spcPts val="0"/>
              </a:spcAft>
              <a:buClrTx/>
              <a:buSzTx/>
              <a:buFont typeface="+mj-ea"/>
              <a:buAutoNum type="circleNumDbPlain"/>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持有A、B类驾驶证以外准驾车型的驾驶人，发生</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交通事故造成人员死亡承担同等以上责任</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未被吊销机动车驾驶证</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484" name="矩形 1"/>
          <p:cNvSpPr/>
          <p:nvPr/>
        </p:nvSpPr>
        <p:spPr>
          <a:xfrm>
            <a:off x="9404350" y="83185"/>
            <a:ext cx="287909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机动车驾驶证业务</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驾驶证业务</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 name="文本框 1"/>
          <p:cNvSpPr txBox="1"/>
          <p:nvPr/>
        </p:nvSpPr>
        <p:spPr>
          <a:xfrm>
            <a:off x="840105" y="1527175"/>
            <a:ext cx="10476230" cy="553085"/>
          </a:xfrm>
          <a:prstGeom prst="rect">
            <a:avLst/>
          </a:prstGeom>
          <a:noFill/>
        </p:spPr>
        <p:txBody>
          <a:bodyPr wrap="square" rtlCol="0" anchor="t">
            <a:spAutoFit/>
          </a:bodyPr>
          <a:p>
            <a:pPr algn="just">
              <a:lnSpc>
                <a:spcPct val="125000"/>
              </a:lnSpc>
              <a:buFont typeface="+mj-lt"/>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档案管理业务</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 name="文本框 2"/>
          <p:cNvSpPr txBox="1"/>
          <p:nvPr/>
        </p:nvSpPr>
        <p:spPr>
          <a:xfrm>
            <a:off x="1438910" y="2090420"/>
            <a:ext cx="10290810" cy="1938020"/>
          </a:xfrm>
          <a:prstGeom prst="rect">
            <a:avLst/>
          </a:prstGeom>
          <a:noFill/>
        </p:spPr>
        <p:txBody>
          <a:bodyPr wrap="square" rtlCol="0" anchor="t">
            <a:spAutoFit/>
          </a:bodyPr>
          <a:p>
            <a:pPr algn="just">
              <a:lnSpc>
                <a:spcPct val="125000"/>
              </a:lnSpc>
              <a:spcBef>
                <a:spcPts val="0"/>
              </a:spcBef>
              <a:spcAft>
                <a:spcPts val="0"/>
              </a:spcAft>
              <a:buClrTx/>
              <a:buSzTx/>
              <a:buFontTx/>
            </a:pP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车辆管理所应当建立</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机动车驾驶证档案</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。机动车驾驶证档案包括实物档案和电子档案。</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25000"/>
              </a:lnSpc>
              <a:spcBef>
                <a:spcPts val="0"/>
              </a:spcBef>
              <a:spcAft>
                <a:spcPts val="0"/>
              </a:spcAft>
              <a:buClrTx/>
              <a:buSzTx/>
              <a:buFontTx/>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    实物档案应当保存机动车驾驶人提交的资料。保存的资料应当装订成册，并填写档案资料目录，置于资料首页，案卷编号为档案编号。</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484" name="矩形 1"/>
          <p:cNvSpPr/>
          <p:nvPr/>
        </p:nvSpPr>
        <p:spPr>
          <a:xfrm>
            <a:off x="9404350" y="83185"/>
            <a:ext cx="287909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机动车驾驶证业务</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3.</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业务办理</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pic>
        <p:nvPicPr>
          <p:cNvPr id="8" name="图片 7"/>
          <p:cNvPicPr>
            <a:picLocks noChangeAspect="1"/>
          </p:cNvPicPr>
          <p:nvPr>
            <p:custDataLst>
              <p:tags r:id="rId1"/>
            </p:custDataLst>
          </p:nvPr>
        </p:nvPicPr>
        <p:blipFill>
          <a:blip r:embed="rId2"/>
          <a:stretch>
            <a:fillRect/>
          </a:stretch>
        </p:blipFill>
        <p:spPr>
          <a:xfrm>
            <a:off x="278765" y="2823845"/>
            <a:ext cx="3415665" cy="2534920"/>
          </a:xfrm>
          <a:prstGeom prst="rect">
            <a:avLst/>
          </a:prstGeom>
        </p:spPr>
      </p:pic>
      <p:sp>
        <p:nvSpPr>
          <p:cNvPr id="10" name="文本框 9"/>
          <p:cNvSpPr txBox="1"/>
          <p:nvPr/>
        </p:nvSpPr>
        <p:spPr>
          <a:xfrm>
            <a:off x="8220075" y="2103755"/>
            <a:ext cx="3791585" cy="3784600"/>
          </a:xfrm>
          <a:prstGeom prst="rect">
            <a:avLst/>
          </a:prstGeom>
          <a:noFill/>
        </p:spPr>
        <p:txBody>
          <a:bodyPr wrap="square" rtlCol="0" anchor="t">
            <a:spAutoFit/>
          </a:bodyPr>
          <a:p>
            <a:pPr algn="ctr">
              <a:lnSpc>
                <a:spcPct val="125000"/>
              </a:lnSpc>
              <a:spcBef>
                <a:spcPts val="0"/>
              </a:spcBef>
              <a:spcAft>
                <a:spcPts val="0"/>
              </a:spcAft>
              <a:buFont typeface="Wingdings" panose="05000000000000000000" charset="0"/>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需要携带的材料</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《机动车驾驶证申请表》</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县级或者部队团级以上医疗机构出具的有关身体条件的证明</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机动车驾驶证（换证、注销</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遗失的书面声明（补证）</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图片 10"/>
          <p:cNvPicPr>
            <a:picLocks noChangeAspect="1"/>
          </p:cNvPicPr>
          <p:nvPr>
            <p:custDataLst>
              <p:tags r:id="rId3"/>
            </p:custDataLst>
          </p:nvPr>
        </p:nvPicPr>
        <p:blipFill>
          <a:blip r:embed="rId4"/>
          <a:srcRect r="1541" b="4130"/>
          <a:stretch>
            <a:fillRect/>
          </a:stretch>
        </p:blipFill>
        <p:spPr>
          <a:xfrm>
            <a:off x="4238625" y="1283970"/>
            <a:ext cx="3864610" cy="4953000"/>
          </a:xfrm>
          <a:prstGeom prst="rect">
            <a:avLst/>
          </a:prstGeom>
        </p:spPr>
      </p:pic>
      <p:sp>
        <p:nvSpPr>
          <p:cNvPr id="20484" name="矩形 1"/>
          <p:cNvSpPr/>
          <p:nvPr/>
        </p:nvSpPr>
        <p:spPr>
          <a:xfrm>
            <a:off x="9404350" y="83185"/>
            <a:ext cx="287909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机动车驾驶证业务</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3.</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业务办理</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pic>
        <p:nvPicPr>
          <p:cNvPr id="3" name="图片 2"/>
          <p:cNvPicPr>
            <a:picLocks noChangeAspect="1"/>
          </p:cNvPicPr>
          <p:nvPr>
            <p:custDataLst>
              <p:tags r:id="rId1"/>
            </p:custDataLst>
          </p:nvPr>
        </p:nvPicPr>
        <p:blipFill>
          <a:blip r:embed="rId2"/>
          <a:stretch>
            <a:fillRect/>
          </a:stretch>
        </p:blipFill>
        <p:spPr>
          <a:xfrm>
            <a:off x="4222750" y="1547495"/>
            <a:ext cx="3527425" cy="4638040"/>
          </a:xfrm>
          <a:prstGeom prst="rect">
            <a:avLst/>
          </a:prstGeom>
        </p:spPr>
      </p:pic>
      <p:pic>
        <p:nvPicPr>
          <p:cNvPr id="4" name="图片 3"/>
          <p:cNvPicPr>
            <a:picLocks noChangeAspect="1"/>
          </p:cNvPicPr>
          <p:nvPr/>
        </p:nvPicPr>
        <p:blipFill>
          <a:blip r:embed="rId3"/>
          <a:srcRect l="13749" t="2401" r="15309" b="1642"/>
          <a:stretch>
            <a:fillRect/>
          </a:stretch>
        </p:blipFill>
        <p:spPr>
          <a:xfrm>
            <a:off x="448310" y="2291080"/>
            <a:ext cx="3673475" cy="2276475"/>
          </a:xfrm>
          <a:prstGeom prst="rect">
            <a:avLst/>
          </a:prstGeom>
        </p:spPr>
      </p:pic>
      <p:sp>
        <p:nvSpPr>
          <p:cNvPr id="6" name="文本框 5"/>
          <p:cNvSpPr txBox="1"/>
          <p:nvPr/>
        </p:nvSpPr>
        <p:spPr>
          <a:xfrm>
            <a:off x="8429625" y="4432300"/>
            <a:ext cx="3437890" cy="1753235"/>
          </a:xfrm>
          <a:prstGeom prst="rect">
            <a:avLst/>
          </a:prstGeom>
          <a:noFill/>
        </p:spPr>
        <p:txBody>
          <a:bodyPr wrap="square" rtlCol="0" anchor="t">
            <a:spAutoFit/>
          </a:bodyPr>
          <a:p>
            <a:pPr algn="just"/>
            <a:r>
              <a:rPr lang="zh-CN" altLang="en-US">
                <a:latin typeface="微软雅黑" panose="020B0503020204020204" pitchFamily="34" charset="-122"/>
                <a:ea typeface="微软雅黑" panose="020B0503020204020204" pitchFamily="34" charset="-122"/>
                <a:cs typeface="微软雅黑" panose="020B0503020204020204" pitchFamily="34" charset="-122"/>
              </a:rPr>
              <a:t>李克强总理在十三届全国人大作政府工作报告时指出，深入推进“</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互联网+政务服务</a:t>
            </a:r>
            <a:r>
              <a:rPr lang="zh-CN" altLang="en-US">
                <a:latin typeface="微软雅黑" panose="020B0503020204020204" pitchFamily="34" charset="-122"/>
                <a:ea typeface="微软雅黑" panose="020B0503020204020204" pitchFamily="34" charset="-122"/>
                <a:cs typeface="微软雅黑" panose="020B0503020204020204" pitchFamily="34" charset="-122"/>
              </a:rPr>
              <a:t>”，使更多事项在网上办理，必须到现场办的也要力争做到“只进一扇门”“最多跑一次”。</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4"/>
          <a:srcRect l="1600" t="7765" r="-150" b="23966"/>
          <a:stretch>
            <a:fillRect/>
          </a:stretch>
        </p:blipFill>
        <p:spPr>
          <a:xfrm>
            <a:off x="8768080" y="1647190"/>
            <a:ext cx="2917825" cy="2527300"/>
          </a:xfrm>
          <a:prstGeom prst="rect">
            <a:avLst/>
          </a:prstGeom>
        </p:spPr>
      </p:pic>
      <p:sp>
        <p:nvSpPr>
          <p:cNvPr id="20484" name="矩形 1"/>
          <p:cNvSpPr/>
          <p:nvPr/>
        </p:nvSpPr>
        <p:spPr>
          <a:xfrm>
            <a:off x="9404350" y="83185"/>
            <a:ext cx="287909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机动车驾驶证业务</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4450"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903595" y="964565"/>
            <a:ext cx="1330321" cy="558793"/>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rPr>
              <a:t>总结</a:t>
            </a:r>
            <a:endParaRPr kumimoji="0" lang="zh-CN"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pic>
        <p:nvPicPr>
          <p:cNvPr id="2" name="图片 1"/>
          <p:cNvPicPr>
            <a:picLocks noChangeAspect="1"/>
          </p:cNvPicPr>
          <p:nvPr/>
        </p:nvPicPr>
        <p:blipFill>
          <a:blip r:embed="rId1"/>
          <a:stretch>
            <a:fillRect/>
          </a:stretch>
        </p:blipFill>
        <p:spPr>
          <a:xfrm>
            <a:off x="903605" y="1851025"/>
            <a:ext cx="10537190" cy="3756660"/>
          </a:xfrm>
          <a:prstGeom prst="rect">
            <a:avLst/>
          </a:prstGeom>
        </p:spPr>
      </p:pic>
      <p:sp>
        <p:nvSpPr>
          <p:cNvPr id="20484" name="矩形 1"/>
          <p:cNvSpPr/>
          <p:nvPr/>
        </p:nvSpPr>
        <p:spPr>
          <a:xfrm>
            <a:off x="9404350" y="83185"/>
            <a:ext cx="287909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机动车驾驶证业务</a:t>
            </a:r>
            <a:endParaRPr lang="zh-CN" altLang="en-US" sz="2400" b="1" dirty="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ransition spd="slow" advTm="5000">
    <p:blinds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752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课后巩固</a:t>
            </a:r>
            <a:endParaRPr lang="en-US" altLang="zh-CN" sz="3200" b="1" dirty="0">
              <a:solidFill>
                <a:srgbClr val="00A7E7"/>
              </a:solidFill>
              <a:latin typeface="Source Han Sans CN" charset="-122"/>
              <a:ea typeface="Source Han Sans CN" charset="-122"/>
            </a:endParaRPr>
          </a:p>
        </p:txBody>
      </p:sp>
      <p:sp>
        <p:nvSpPr>
          <p:cNvPr id="2" name="标题 231425"/>
          <p:cNvSpPr>
            <a:spLocks noGrp="1"/>
          </p:cNvSpPr>
          <p:nvPr/>
        </p:nvSpPr>
        <p:spPr>
          <a:xfrm>
            <a:off x="557524" y="1462397"/>
            <a:ext cx="2866394"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sz="2800" b="0"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rPr>
              <a:t>登录访问</a:t>
            </a:r>
            <a:endParaRPr kumimoji="0" lang="en-US" altLang="zh-CN" sz="2800" b="0"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3" name="矩形 2"/>
          <p:cNvSpPr/>
          <p:nvPr/>
        </p:nvSpPr>
        <p:spPr>
          <a:xfrm>
            <a:off x="557521" y="2244086"/>
            <a:ext cx="2254885" cy="368291"/>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sz="2800" b="0" i="0" u="none" strike="noStrike" kern="1200" cap="none" spc="0" normalizeH="0" baseline="0" noProof="1">
                <a:ln>
                  <a:noFill/>
                </a:ln>
                <a:solidFill>
                  <a:srgbClr val="FF0000"/>
                </a:solidFill>
                <a:effectLst/>
                <a:uLnTx/>
                <a:uFillTx/>
                <a:latin typeface="黑体" panose="02010609060101010101" pitchFamily="49" charset="-122"/>
                <a:ea typeface="微软雅黑" panose="020B0503020204020204" pitchFamily="34" charset="-122"/>
                <a:cs typeface="+mn-ea"/>
                <a:sym typeface="+mn-ea"/>
              </a:rPr>
              <a:t>学习通</a:t>
            </a:r>
            <a:endParaRPr kumimoji="0" lang="zh-CN" sz="2800" b="0" i="0" u="none" strike="noStrike" kern="1200" cap="none" spc="0" normalizeH="0" baseline="0" noProof="1">
              <a:ln>
                <a:noFill/>
              </a:ln>
              <a:solidFill>
                <a:srgbClr val="FF0000"/>
              </a:solidFill>
              <a:effectLst/>
              <a:uLnTx/>
              <a:uFillTx/>
              <a:latin typeface="黑体" panose="02010609060101010101" pitchFamily="49" charset="-122"/>
              <a:ea typeface="微软雅黑" panose="020B0503020204020204" pitchFamily="34" charset="-122"/>
              <a:cs typeface="+mn-ea"/>
              <a:sym typeface="+mn-ea"/>
            </a:endParaRPr>
          </a:p>
        </p:txBody>
      </p:sp>
      <p:sp>
        <p:nvSpPr>
          <p:cNvPr id="4" name="矩形 3"/>
          <p:cNvSpPr/>
          <p:nvPr/>
        </p:nvSpPr>
        <p:spPr>
          <a:xfrm>
            <a:off x="557517" y="3970016"/>
            <a:ext cx="2254885" cy="368297"/>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sz="2800" b="0" i="0" u="none" strike="noStrike" kern="1200" cap="none" spc="0" normalizeH="0" baseline="0" noProof="1">
                <a:ln>
                  <a:noFill/>
                </a:ln>
                <a:solidFill>
                  <a:srgbClr val="FF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微信公众号:</a:t>
            </a:r>
            <a:endParaRPr kumimoji="0" lang="zh-CN" sz="2800" b="0" i="0" u="none" strike="noStrike" kern="1200" cap="none" spc="0" normalizeH="0" baseline="0" noProof="1">
              <a:ln>
                <a:noFill/>
              </a:ln>
              <a:solidFill>
                <a:srgbClr val="FF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endParaRPr>
          </a:p>
        </p:txBody>
      </p:sp>
      <p:pic>
        <p:nvPicPr>
          <p:cNvPr id="107526" name="图片 6" descr="qrcode_for_gh_f2720ef3b31b_860"/>
          <p:cNvPicPr>
            <a:picLocks noChangeAspect="1"/>
          </p:cNvPicPr>
          <p:nvPr>
            <p:custDataLst>
              <p:tags r:id="rId1"/>
            </p:custDataLst>
          </p:nvPr>
        </p:nvPicPr>
        <p:blipFill>
          <a:blip r:embed="rId2"/>
          <a:srcRect l="2956" t="3957" r="3494" b="3957"/>
          <a:stretch>
            <a:fillRect/>
          </a:stretch>
        </p:blipFill>
        <p:spPr>
          <a:xfrm>
            <a:off x="2400300" y="4565650"/>
            <a:ext cx="1971675" cy="1938338"/>
          </a:xfrm>
          <a:prstGeom prst="rect">
            <a:avLst/>
          </a:prstGeom>
          <a:noFill/>
          <a:ln w="9525">
            <a:noFill/>
          </a:ln>
        </p:spPr>
      </p:pic>
      <p:grpSp>
        <p:nvGrpSpPr>
          <p:cNvPr id="107527" name="组合 5"/>
          <p:cNvGrpSpPr/>
          <p:nvPr/>
        </p:nvGrpSpPr>
        <p:grpSpPr>
          <a:xfrm>
            <a:off x="4932363" y="2079625"/>
            <a:ext cx="6797675" cy="2698750"/>
            <a:chOff x="1708" y="3556"/>
            <a:chExt cx="7593" cy="2529"/>
          </a:xfrm>
        </p:grpSpPr>
        <p:sp>
          <p:nvSpPr>
            <p:cNvPr id="8" name="矩形 7"/>
            <p:cNvSpPr/>
            <p:nvPr/>
          </p:nvSpPr>
          <p:spPr>
            <a:xfrm>
              <a:off x="1708" y="3556"/>
              <a:ext cx="7593" cy="2529"/>
            </a:xfrm>
            <a:prstGeom prst="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到</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1980</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年时，交警改指挥棒为手势指挥交通。</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1996</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年规定了</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11</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种交通指挥信号手势。从</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2007</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年</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10</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月</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日开始，现行</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11</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种指挥手势减为</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8</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种</a:t>
              </a: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7529" name="文本框 13"/>
            <p:cNvSpPr txBox="1"/>
            <p:nvPr/>
          </p:nvSpPr>
          <p:spPr>
            <a:xfrm>
              <a:off x="1708" y="3644"/>
              <a:ext cx="7593" cy="1456"/>
            </a:xfrm>
            <a:prstGeom prst="rect">
              <a:avLst/>
            </a:prstGeom>
            <a:noFill/>
            <a:ln w="9525">
              <a:noFill/>
            </a:ln>
          </p:spPr>
          <p:txBody>
            <a:bodyPr anchor="t">
              <a:spAutoFit/>
            </a:bodyPr>
            <a:p>
              <a:pPr>
                <a:lnSpc>
                  <a:spcPct val="125000"/>
                </a:lnSpc>
              </a:pPr>
              <a:r>
                <a:rPr lang="zh-CN" altLang="en-US" sz="2200" dirty="0">
                  <a:latin typeface="微软雅黑" panose="020B0503020204020204" pitchFamily="34" charset="-122"/>
                  <a:ea typeface="微软雅黑" panose="020B0503020204020204" pitchFamily="34" charset="-122"/>
                </a:rPr>
                <a:t>课后任务</a:t>
              </a:r>
              <a:endParaRPr lang="en-US" altLang="zh-CN" sz="2200" dirty="0">
                <a:latin typeface="微软雅黑" panose="020B0503020204020204" pitchFamily="34" charset="-122"/>
                <a:ea typeface="微软雅黑" panose="020B0503020204020204" pitchFamily="34" charset="-122"/>
              </a:endParaRPr>
            </a:p>
            <a:p>
              <a:pPr>
                <a:lnSpc>
                  <a:spcPct val="125000"/>
                </a:lnSpc>
              </a:pPr>
              <a:endParaRPr lang="en-US" altLang="zh-CN" sz="1000" dirty="0">
                <a:latin typeface="微软雅黑" panose="020B0503020204020204" pitchFamily="34" charset="-122"/>
                <a:ea typeface="微软雅黑" panose="020B0503020204020204" pitchFamily="34" charset="-122"/>
              </a:endParaRPr>
            </a:p>
            <a:p>
              <a:pPr>
                <a:lnSpc>
                  <a:spcPct val="125000"/>
                </a:lnSpc>
              </a:pPr>
              <a:r>
                <a:rPr lang="en-US" altLang="zh-CN" sz="2200" dirty="0">
                  <a:latin typeface="微软雅黑" panose="020B0503020204020204" pitchFamily="34" charset="-122"/>
                  <a:ea typeface="微软雅黑" panose="020B0503020204020204" pitchFamily="34" charset="-122"/>
                </a:rPr>
                <a:t>1. </a:t>
              </a:r>
              <a:r>
                <a:rPr lang="zh-CN" altLang="en-US" sz="2200" dirty="0">
                  <a:latin typeface="微软雅黑" panose="020B0503020204020204" pitchFamily="34" charset="-122"/>
                  <a:ea typeface="微软雅黑" panose="020B0503020204020204" pitchFamily="34" charset="-122"/>
                </a:rPr>
                <a:t>预习</a:t>
              </a:r>
              <a:r>
                <a:rPr lang="zh-CN" altLang="en-US" sz="2200" dirty="0">
                  <a:latin typeface="微软雅黑" panose="020B0503020204020204" pitchFamily="34" charset="-122"/>
                  <a:ea typeface="微软雅黑" panose="020B0503020204020204" pitchFamily="34" charset="-122"/>
                </a:rPr>
                <a:t>驾驶人交通违法累计记分制度</a:t>
              </a:r>
              <a:endParaRPr lang="zh-CN" altLang="zh-CN" sz="2200" dirty="0">
                <a:latin typeface="微软雅黑" panose="020B0503020204020204" pitchFamily="34" charset="-122"/>
                <a:ea typeface="微软雅黑" panose="020B0503020204020204" pitchFamily="34" charset="-122"/>
              </a:endParaRPr>
            </a:p>
            <a:p>
              <a:pPr>
                <a:lnSpc>
                  <a:spcPct val="125000"/>
                </a:lnSpc>
              </a:pPr>
              <a:r>
                <a:rPr lang="zh-CN" altLang="en-US" sz="2200" dirty="0">
                  <a:latin typeface="微软雅黑" panose="020B0503020204020204" pitchFamily="34" charset="-122"/>
                  <a:ea typeface="微软雅黑" panose="020B0503020204020204" pitchFamily="34" charset="-122"/>
                </a:rPr>
                <a:t>    </a:t>
              </a:r>
              <a:endParaRPr lang="zh-CN" altLang="en-US" sz="2200" dirty="0">
                <a:latin typeface="微软雅黑" panose="020B0503020204020204" pitchFamily="34" charset="-122"/>
                <a:ea typeface="微软雅黑" panose="020B0503020204020204" pitchFamily="34" charset="-122"/>
              </a:endParaRPr>
            </a:p>
          </p:txBody>
        </p:sp>
      </p:grpSp>
      <p:pic>
        <p:nvPicPr>
          <p:cNvPr id="107530" name="图片 5"/>
          <p:cNvPicPr>
            <a:picLocks noChangeAspect="1"/>
          </p:cNvPicPr>
          <p:nvPr>
            <p:custDataLst>
              <p:tags r:id="rId3"/>
            </p:custDataLst>
          </p:nvPr>
        </p:nvPicPr>
        <p:blipFill>
          <a:blip r:embed="rId4"/>
          <a:srcRect l="20784" t="12280" r="20731" b="9525"/>
          <a:stretch>
            <a:fillRect/>
          </a:stretch>
        </p:blipFill>
        <p:spPr>
          <a:xfrm>
            <a:off x="2476500" y="2244725"/>
            <a:ext cx="1614488" cy="1497013"/>
          </a:xfrm>
          <a:prstGeom prst="rect">
            <a:avLst/>
          </a:prstGeom>
          <a:noFill/>
          <a:ln w="9525">
            <a:noFill/>
          </a:ln>
        </p:spPr>
      </p:pic>
      <p:sp>
        <p:nvSpPr>
          <p:cNvPr id="20484" name="矩形 1"/>
          <p:cNvSpPr/>
          <p:nvPr/>
        </p:nvSpPr>
        <p:spPr>
          <a:xfrm>
            <a:off x="9404350" y="83185"/>
            <a:ext cx="287909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机动车驾驶证业务</a:t>
            </a:r>
            <a:endParaRPr lang="zh-CN" altLang="en-US" sz="2400" b="1" dirty="0">
              <a:latin typeface="微软雅黑" panose="020B0503020204020204" pitchFamily="34" charset="-122"/>
              <a:ea typeface="微软雅黑" panose="020B0503020204020204" pitchFamily="34" charset="-122"/>
            </a:endParaRPr>
          </a:p>
        </p:txBody>
      </p:sp>
    </p:spTree>
    <p:custDataLst>
      <p:tags r:id="rId5"/>
    </p:custDataLst>
  </p:cSld>
  <p:clrMapOvr>
    <a:masterClrMapping/>
  </p:clrMapOvr>
  <p:transition spd="slow" advTm="5000">
    <p:blinds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pic>
        <p:nvPicPr>
          <p:cNvPr id="12" name="图片 11"/>
          <p:cNvPicPr>
            <a:picLocks noChangeAspect="1"/>
          </p:cNvPicPr>
          <p:nvPr/>
        </p:nvPicPr>
        <p:blipFill rotWithShape="1">
          <a:blip r:embed="rId1"/>
          <a:srcRect l="-65"/>
          <a:stretch>
            <a:fillRect/>
          </a:stretch>
        </p:blipFill>
        <p:spPr>
          <a:xfrm>
            <a:off x="0" y="0"/>
            <a:ext cx="12202368" cy="6634762"/>
          </a:xfrm>
          <a:custGeom>
            <a:avLst/>
            <a:gdLst>
              <a:gd name="connsiteX0" fmla="*/ 0 w 12202368"/>
              <a:gd name="connsiteY0" fmla="*/ 0 h 6634774"/>
              <a:gd name="connsiteX1" fmla="*/ 12202368 w 12202368"/>
              <a:gd name="connsiteY1" fmla="*/ 0 h 6634774"/>
              <a:gd name="connsiteX2" fmla="*/ 12202368 w 12202368"/>
              <a:gd name="connsiteY2" fmla="*/ 6634774 h 6634774"/>
              <a:gd name="connsiteX3" fmla="*/ 8499231 w 12202368"/>
              <a:gd name="connsiteY3" fmla="*/ 3176954 h 6634774"/>
              <a:gd name="connsiteX4" fmla="*/ 4982308 w 12202368"/>
              <a:gd name="connsiteY4" fmla="*/ 4560277 h 6634774"/>
              <a:gd name="connsiteX5" fmla="*/ 23446 w 12202368"/>
              <a:gd name="connsiteY5" fmla="*/ 2555631 h 6634774"/>
              <a:gd name="connsiteX6" fmla="*/ 0 w 12202368"/>
              <a:gd name="connsiteY6" fmla="*/ 3399692 h 663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68" h="6634774">
                <a:moveTo>
                  <a:pt x="0" y="0"/>
                </a:moveTo>
                <a:lnTo>
                  <a:pt x="12202368" y="0"/>
                </a:lnTo>
                <a:lnTo>
                  <a:pt x="12202368" y="6634774"/>
                </a:lnTo>
                <a:lnTo>
                  <a:pt x="8499231" y="3176954"/>
                </a:lnTo>
                <a:lnTo>
                  <a:pt x="4982308" y="4560277"/>
                </a:lnTo>
                <a:lnTo>
                  <a:pt x="23446" y="2555631"/>
                </a:lnTo>
                <a:lnTo>
                  <a:pt x="0" y="3399692"/>
                </a:lnTo>
                <a:close/>
              </a:path>
            </a:pathLst>
          </a:custGeom>
        </p:spPr>
      </p:pic>
      <p:sp>
        <p:nvSpPr>
          <p:cNvPr id="6" name="三角形 5"/>
          <p:cNvSpPr/>
          <p:nvPr/>
        </p:nvSpPr>
        <p:spPr>
          <a:xfrm>
            <a:off x="1588" y="2552700"/>
            <a:ext cx="5530850" cy="1906588"/>
          </a:xfrm>
          <a:custGeom>
            <a:avLst/>
            <a:gdLst>
              <a:gd name="connsiteX0" fmla="*/ 0 w 4126523"/>
              <a:gd name="connsiteY0" fmla="*/ 1301261 h 1301261"/>
              <a:gd name="connsiteX1" fmla="*/ 2063262 w 4126523"/>
              <a:gd name="connsiteY1" fmla="*/ 0 h 1301261"/>
              <a:gd name="connsiteX2" fmla="*/ 4126523 w 4126523"/>
              <a:gd name="connsiteY2" fmla="*/ 1301261 h 1301261"/>
              <a:gd name="connsiteX3" fmla="*/ 0 w 4126523"/>
              <a:gd name="connsiteY3" fmla="*/ 1301261 h 1301261"/>
              <a:gd name="connsiteX0-1" fmla="*/ 0 w 4876800"/>
              <a:gd name="connsiteY0-2" fmla="*/ 0 h 1395046"/>
              <a:gd name="connsiteX1-3" fmla="*/ 2813539 w 4876800"/>
              <a:gd name="connsiteY1-4" fmla="*/ 93785 h 1395046"/>
              <a:gd name="connsiteX2-5" fmla="*/ 4876800 w 4876800"/>
              <a:gd name="connsiteY2-6" fmla="*/ 1395046 h 1395046"/>
              <a:gd name="connsiteX3-7" fmla="*/ 0 w 4876800"/>
              <a:gd name="connsiteY3-8" fmla="*/ 0 h 1395046"/>
              <a:gd name="connsiteX0-9" fmla="*/ 0 w 4478216"/>
              <a:gd name="connsiteY0-10" fmla="*/ 0 h 1875692"/>
              <a:gd name="connsiteX1-11" fmla="*/ 2813539 w 4478216"/>
              <a:gd name="connsiteY1-12" fmla="*/ 93785 h 1875692"/>
              <a:gd name="connsiteX2-13" fmla="*/ 4478216 w 4478216"/>
              <a:gd name="connsiteY2-14" fmla="*/ 1875692 h 1875692"/>
              <a:gd name="connsiteX3-15" fmla="*/ 0 w 4478216"/>
              <a:gd name="connsiteY3-16" fmla="*/ 0 h 1875692"/>
              <a:gd name="connsiteX0-17" fmla="*/ 0 w 5462954"/>
              <a:gd name="connsiteY0-18" fmla="*/ 0 h 1875692"/>
              <a:gd name="connsiteX1-19" fmla="*/ 5462954 w 5462954"/>
              <a:gd name="connsiteY1-20" fmla="*/ 820616 h 1875692"/>
              <a:gd name="connsiteX2-21" fmla="*/ 4478216 w 5462954"/>
              <a:gd name="connsiteY2-22" fmla="*/ 1875692 h 1875692"/>
              <a:gd name="connsiteX3-23" fmla="*/ 0 w 5462954"/>
              <a:gd name="connsiteY3-24" fmla="*/ 0 h 1875692"/>
              <a:gd name="connsiteX0-25" fmla="*/ 0 w 5439508"/>
              <a:gd name="connsiteY0-26" fmla="*/ 0 h 1887415"/>
              <a:gd name="connsiteX1-27" fmla="*/ 5439508 w 5439508"/>
              <a:gd name="connsiteY1-28" fmla="*/ 832339 h 1887415"/>
              <a:gd name="connsiteX2-29" fmla="*/ 4454770 w 5439508"/>
              <a:gd name="connsiteY2-30" fmla="*/ 1887415 h 1887415"/>
              <a:gd name="connsiteX3-31" fmla="*/ 0 w 5439508"/>
              <a:gd name="connsiteY3-32" fmla="*/ 0 h 1887415"/>
              <a:gd name="connsiteX0-33" fmla="*/ 0 w 5533293"/>
              <a:gd name="connsiteY0-34" fmla="*/ 0 h 1887415"/>
              <a:gd name="connsiteX1-35" fmla="*/ 5533293 w 5533293"/>
              <a:gd name="connsiteY1-36" fmla="*/ 879231 h 1887415"/>
              <a:gd name="connsiteX2-37" fmla="*/ 4454770 w 5533293"/>
              <a:gd name="connsiteY2-38" fmla="*/ 1887415 h 1887415"/>
              <a:gd name="connsiteX3-39" fmla="*/ 0 w 5533293"/>
              <a:gd name="connsiteY3-40" fmla="*/ 0 h 1887415"/>
              <a:gd name="connsiteX0-41" fmla="*/ 0 w 5533293"/>
              <a:gd name="connsiteY0-42" fmla="*/ 0 h 1922584"/>
              <a:gd name="connsiteX1-43" fmla="*/ 5533293 w 5533293"/>
              <a:gd name="connsiteY1-44" fmla="*/ 879231 h 1922584"/>
              <a:gd name="connsiteX2-45" fmla="*/ 4478216 w 5533293"/>
              <a:gd name="connsiteY2-46" fmla="*/ 1922584 h 1922584"/>
              <a:gd name="connsiteX3-47" fmla="*/ 0 w 5533293"/>
              <a:gd name="connsiteY3-48" fmla="*/ 0 h 1922584"/>
              <a:gd name="connsiteX0-49" fmla="*/ 0 w 5474678"/>
              <a:gd name="connsiteY0-50" fmla="*/ 0 h 1887415"/>
              <a:gd name="connsiteX1-51" fmla="*/ 5474678 w 5474678"/>
              <a:gd name="connsiteY1-52" fmla="*/ 844062 h 1887415"/>
              <a:gd name="connsiteX2-53" fmla="*/ 4419601 w 5474678"/>
              <a:gd name="connsiteY2-54" fmla="*/ 1887415 h 1887415"/>
              <a:gd name="connsiteX3-55" fmla="*/ 0 w 5474678"/>
              <a:gd name="connsiteY3-56" fmla="*/ 0 h 1887415"/>
            </a:gdLst>
            <a:ahLst/>
            <a:cxnLst>
              <a:cxn ang="0">
                <a:pos x="connsiteX0-1" y="connsiteY0-2"/>
              </a:cxn>
              <a:cxn ang="0">
                <a:pos x="connsiteX1-3" y="connsiteY1-4"/>
              </a:cxn>
              <a:cxn ang="0">
                <a:pos x="connsiteX2-5" y="connsiteY2-6"/>
              </a:cxn>
              <a:cxn ang="0">
                <a:pos x="connsiteX3-7" y="connsiteY3-8"/>
              </a:cxn>
            </a:cxnLst>
            <a:rect l="l" t="t" r="r" b="b"/>
            <a:pathLst>
              <a:path w="5474678" h="1887415">
                <a:moveTo>
                  <a:pt x="0" y="0"/>
                </a:moveTo>
                <a:lnTo>
                  <a:pt x="5474678" y="844062"/>
                </a:lnTo>
                <a:lnTo>
                  <a:pt x="4419601" y="1887415"/>
                </a:lnTo>
                <a:lnTo>
                  <a:pt x="0" y="0"/>
                </a:lnTo>
                <a:close/>
              </a:path>
            </a:pathLst>
          </a:custGeom>
          <a:solidFill>
            <a:srgbClr val="FFC003"/>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梯形 6"/>
          <p:cNvSpPr/>
          <p:nvPr/>
        </p:nvSpPr>
        <p:spPr>
          <a:xfrm>
            <a:off x="4437063" y="1879600"/>
            <a:ext cx="4070350" cy="2803525"/>
          </a:xfrm>
          <a:custGeom>
            <a:avLst/>
            <a:gdLst>
              <a:gd name="connsiteX0" fmla="*/ 0 w 1746738"/>
              <a:gd name="connsiteY0" fmla="*/ 527539 h 527539"/>
              <a:gd name="connsiteX1" fmla="*/ 131885 w 1746738"/>
              <a:gd name="connsiteY1" fmla="*/ 0 h 527539"/>
              <a:gd name="connsiteX2" fmla="*/ 1614853 w 1746738"/>
              <a:gd name="connsiteY2" fmla="*/ 0 h 527539"/>
              <a:gd name="connsiteX3" fmla="*/ 1746738 w 1746738"/>
              <a:gd name="connsiteY3" fmla="*/ 527539 h 527539"/>
              <a:gd name="connsiteX4" fmla="*/ 0 w 1746738"/>
              <a:gd name="connsiteY4" fmla="*/ 527539 h 527539"/>
              <a:gd name="connsiteX0-1" fmla="*/ 0 w 2001715"/>
              <a:gd name="connsiteY0-2" fmla="*/ 2625970 h 2625970"/>
              <a:gd name="connsiteX1-3" fmla="*/ 131885 w 2001715"/>
              <a:gd name="connsiteY1-4" fmla="*/ 2098431 h 2625970"/>
              <a:gd name="connsiteX2-5" fmla="*/ 2001715 w 2001715"/>
              <a:gd name="connsiteY2-6" fmla="*/ 0 h 2625970"/>
              <a:gd name="connsiteX3-7" fmla="*/ 1746738 w 2001715"/>
              <a:gd name="connsiteY3-8" fmla="*/ 2625970 h 2625970"/>
              <a:gd name="connsiteX4-9" fmla="*/ 0 w 2001715"/>
              <a:gd name="connsiteY4-10" fmla="*/ 2625970 h 2625970"/>
              <a:gd name="connsiteX0-11" fmla="*/ 0 w 3540369"/>
              <a:gd name="connsiteY0-12" fmla="*/ 2625970 h 2625970"/>
              <a:gd name="connsiteX1-13" fmla="*/ 131885 w 3540369"/>
              <a:gd name="connsiteY1-14" fmla="*/ 2098431 h 2625970"/>
              <a:gd name="connsiteX2-15" fmla="*/ 2001715 w 3540369"/>
              <a:gd name="connsiteY2-16" fmla="*/ 0 h 2625970"/>
              <a:gd name="connsiteX3-17" fmla="*/ 3540369 w 3540369"/>
              <a:gd name="connsiteY3-18" fmla="*/ 1477109 h 2625970"/>
              <a:gd name="connsiteX4-19" fmla="*/ 0 w 3540369"/>
              <a:gd name="connsiteY4-20" fmla="*/ 2625970 h 2625970"/>
              <a:gd name="connsiteX0-21" fmla="*/ 489438 w 4029807"/>
              <a:gd name="connsiteY0-22" fmla="*/ 2625970 h 2625970"/>
              <a:gd name="connsiteX1-23" fmla="*/ 0 w 4029807"/>
              <a:gd name="connsiteY1-24" fmla="*/ 2555631 h 2625970"/>
              <a:gd name="connsiteX2-25" fmla="*/ 2491153 w 4029807"/>
              <a:gd name="connsiteY2-26" fmla="*/ 0 h 2625970"/>
              <a:gd name="connsiteX3-27" fmla="*/ 4029807 w 4029807"/>
              <a:gd name="connsiteY3-28" fmla="*/ 1477109 h 2625970"/>
              <a:gd name="connsiteX4-29" fmla="*/ 489438 w 4029807"/>
              <a:gd name="connsiteY4-30" fmla="*/ 2625970 h 2625970"/>
              <a:gd name="connsiteX0-31" fmla="*/ 465992 w 4029807"/>
              <a:gd name="connsiteY0-32" fmla="*/ 2778370 h 2778370"/>
              <a:gd name="connsiteX1-33" fmla="*/ 0 w 4029807"/>
              <a:gd name="connsiteY1-34" fmla="*/ 2555631 h 2778370"/>
              <a:gd name="connsiteX2-35" fmla="*/ 2491153 w 4029807"/>
              <a:gd name="connsiteY2-36" fmla="*/ 0 h 2778370"/>
              <a:gd name="connsiteX3-37" fmla="*/ 4029807 w 4029807"/>
              <a:gd name="connsiteY3-38" fmla="*/ 1477109 h 2778370"/>
              <a:gd name="connsiteX4-39" fmla="*/ 465992 w 4029807"/>
              <a:gd name="connsiteY4-40" fmla="*/ 2778370 h 2778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29807" h="2778370">
                <a:moveTo>
                  <a:pt x="465992" y="2778370"/>
                </a:moveTo>
                <a:lnTo>
                  <a:pt x="0" y="2555631"/>
                </a:lnTo>
                <a:lnTo>
                  <a:pt x="2491153" y="0"/>
                </a:lnTo>
                <a:lnTo>
                  <a:pt x="4029807" y="1477109"/>
                </a:lnTo>
                <a:lnTo>
                  <a:pt x="465992" y="2778370"/>
                </a:lnTo>
                <a:close/>
              </a:path>
            </a:pathLst>
          </a:custGeom>
          <a:solidFill>
            <a:srgbClr val="88CE73"/>
          </a:solidFill>
          <a:ln>
            <a:noFill/>
          </a:ln>
          <a:effectLst>
            <a:outerShdw blurRad="50800" dist="762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直角三角形 7"/>
          <p:cNvSpPr/>
          <p:nvPr/>
        </p:nvSpPr>
        <p:spPr>
          <a:xfrm>
            <a:off x="6937375" y="1890713"/>
            <a:ext cx="5265738" cy="4983163"/>
          </a:xfrm>
          <a:custGeom>
            <a:avLst/>
            <a:gdLst>
              <a:gd name="connsiteX0" fmla="*/ 0 w 902677"/>
              <a:gd name="connsiteY0" fmla="*/ 562708 h 562708"/>
              <a:gd name="connsiteX1" fmla="*/ 0 w 902677"/>
              <a:gd name="connsiteY1" fmla="*/ 0 h 562708"/>
              <a:gd name="connsiteX2" fmla="*/ 902677 w 902677"/>
              <a:gd name="connsiteY2" fmla="*/ 562708 h 562708"/>
              <a:gd name="connsiteX3" fmla="*/ 0 w 902677"/>
              <a:gd name="connsiteY3" fmla="*/ 562708 h 562708"/>
              <a:gd name="connsiteX0-1" fmla="*/ 2004646 w 2907323"/>
              <a:gd name="connsiteY0-2" fmla="*/ 1441939 h 1441939"/>
              <a:gd name="connsiteX1-3" fmla="*/ 0 w 2907323"/>
              <a:gd name="connsiteY1-4" fmla="*/ 0 h 1441939"/>
              <a:gd name="connsiteX2-5" fmla="*/ 2907323 w 2907323"/>
              <a:gd name="connsiteY2-6" fmla="*/ 1441939 h 1441939"/>
              <a:gd name="connsiteX3-7" fmla="*/ 2004646 w 2907323"/>
              <a:gd name="connsiteY3-8" fmla="*/ 1441939 h 1441939"/>
              <a:gd name="connsiteX0-9" fmla="*/ 2004646 w 5181600"/>
              <a:gd name="connsiteY0-10" fmla="*/ 1441939 h 1582616"/>
              <a:gd name="connsiteX1-11" fmla="*/ 0 w 5181600"/>
              <a:gd name="connsiteY1-12" fmla="*/ 0 h 1582616"/>
              <a:gd name="connsiteX2-13" fmla="*/ 5181600 w 5181600"/>
              <a:gd name="connsiteY2-14" fmla="*/ 1582616 h 1582616"/>
              <a:gd name="connsiteX3-15" fmla="*/ 2004646 w 5181600"/>
              <a:gd name="connsiteY3-16" fmla="*/ 1441939 h 1582616"/>
              <a:gd name="connsiteX0-17" fmla="*/ 5169877 w 5181600"/>
              <a:gd name="connsiteY0-18" fmla="*/ 4935416 h 4935416"/>
              <a:gd name="connsiteX1-19" fmla="*/ 0 w 5181600"/>
              <a:gd name="connsiteY1-20" fmla="*/ 0 h 4935416"/>
              <a:gd name="connsiteX2-21" fmla="*/ 5181600 w 5181600"/>
              <a:gd name="connsiteY2-22" fmla="*/ 1582616 h 4935416"/>
              <a:gd name="connsiteX3-23" fmla="*/ 5169877 w 5181600"/>
              <a:gd name="connsiteY3-24" fmla="*/ 4935416 h 4935416"/>
              <a:gd name="connsiteX0-25" fmla="*/ 5169877 w 5181600"/>
              <a:gd name="connsiteY0-26" fmla="*/ 4935416 h 4935416"/>
              <a:gd name="connsiteX1-27" fmla="*/ 0 w 5181600"/>
              <a:gd name="connsiteY1-28" fmla="*/ 0 h 4935416"/>
              <a:gd name="connsiteX2-29" fmla="*/ 5181600 w 5181600"/>
              <a:gd name="connsiteY2-30" fmla="*/ 1582616 h 4935416"/>
              <a:gd name="connsiteX3-31" fmla="*/ 5169877 w 5181600"/>
              <a:gd name="connsiteY3-32" fmla="*/ 4935416 h 4935416"/>
              <a:gd name="connsiteX0-33" fmla="*/ 5169877 w 5181600"/>
              <a:gd name="connsiteY0-34" fmla="*/ 4935416 h 4935416"/>
              <a:gd name="connsiteX1-35" fmla="*/ 0 w 5181600"/>
              <a:gd name="connsiteY1-36" fmla="*/ 0 h 4935416"/>
              <a:gd name="connsiteX2-37" fmla="*/ 5181600 w 5181600"/>
              <a:gd name="connsiteY2-38" fmla="*/ 1582616 h 4935416"/>
              <a:gd name="connsiteX3-39" fmla="*/ 5169877 w 5181600"/>
              <a:gd name="connsiteY3-40" fmla="*/ 4935416 h 4935416"/>
            </a:gdLst>
            <a:ahLst/>
            <a:cxnLst>
              <a:cxn ang="0">
                <a:pos x="connsiteX0-1" y="connsiteY0-2"/>
              </a:cxn>
              <a:cxn ang="0">
                <a:pos x="connsiteX1-3" y="connsiteY1-4"/>
              </a:cxn>
              <a:cxn ang="0">
                <a:pos x="connsiteX2-5" y="connsiteY2-6"/>
              </a:cxn>
              <a:cxn ang="0">
                <a:pos x="connsiteX3-7" y="connsiteY3-8"/>
              </a:cxn>
            </a:cxnLst>
            <a:rect l="l" t="t" r="r" b="b"/>
            <a:pathLst>
              <a:path w="5181600" h="4935416">
                <a:moveTo>
                  <a:pt x="5169877" y="4935416"/>
                </a:moveTo>
                <a:lnTo>
                  <a:pt x="0" y="0"/>
                </a:lnTo>
                <a:lnTo>
                  <a:pt x="5181600" y="1582616"/>
                </a:lnTo>
                <a:cubicBezTo>
                  <a:pt x="5177692" y="2700216"/>
                  <a:pt x="5173785" y="3817816"/>
                  <a:pt x="5169877" y="4935416"/>
                </a:cubicBezTo>
                <a:close/>
              </a:path>
            </a:pathLst>
          </a:custGeom>
          <a:solidFill>
            <a:srgbClr val="00A7E7"/>
          </a:solidFill>
          <a:ln>
            <a:noFill/>
          </a:ln>
          <a:effectLst>
            <a:outerShdw blurRad="508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文本框 12"/>
          <p:cNvSpPr txBox="1"/>
          <p:nvPr/>
        </p:nvSpPr>
        <p:spPr>
          <a:xfrm>
            <a:off x="1833563" y="5094288"/>
            <a:ext cx="6065837" cy="862012"/>
          </a:xfrm>
          <a:prstGeom prst="rect">
            <a:avLst/>
          </a:prstGeom>
          <a:noFill/>
          <a:ln w="9525">
            <a:noFill/>
          </a:ln>
        </p:spPr>
        <p:txBody>
          <a:bodyPr anchor="t">
            <a:spAutoFit/>
          </a:bodyPr>
          <a:p>
            <a:pPr algn="dist"/>
            <a:r>
              <a:rPr lang="zh-CN" altLang="en-US" sz="5000" b="1" dirty="0">
                <a:solidFill>
                  <a:srgbClr val="04B2F2"/>
                </a:solidFill>
                <a:latin typeface="Source Han Sans CN" charset="-122"/>
                <a:ea typeface="Source Han Sans CN" charset="-122"/>
              </a:rPr>
              <a:t>感谢您的耐心聆听</a:t>
            </a:r>
            <a:endParaRPr lang="zh-CN" altLang="en-US" sz="5000" b="1" dirty="0">
              <a:solidFill>
                <a:srgbClr val="04B2F2"/>
              </a:solidFill>
              <a:latin typeface="Source Han Sans CN" charset="-122"/>
              <a:ea typeface="Source Han Sans CN" charset="-122"/>
            </a:endParaRPr>
          </a:p>
        </p:txBody>
      </p:sp>
      <p:sp>
        <p:nvSpPr>
          <p:cNvPr id="15" name="文本框 14"/>
          <p:cNvSpPr txBox="1"/>
          <p:nvPr/>
        </p:nvSpPr>
        <p:spPr>
          <a:xfrm>
            <a:off x="1893888" y="6153150"/>
            <a:ext cx="4287837" cy="398463"/>
          </a:xfrm>
          <a:prstGeom prst="rect">
            <a:avLst/>
          </a:prstGeom>
          <a:noFill/>
          <a:ln w="9525">
            <a:noFill/>
          </a:ln>
        </p:spPr>
        <p:txBody>
          <a:bodyPr anchor="t">
            <a:spAutoFit/>
          </a:bodyPr>
          <a:p>
            <a:pPr algn="dist"/>
            <a:r>
              <a:rPr lang="zh-CN" altLang="en-US" sz="2000" dirty="0">
                <a:solidFill>
                  <a:srgbClr val="04B2F2"/>
                </a:solidFill>
                <a:latin typeface="Source Han Sans CN Normal" charset="-122"/>
                <a:ea typeface="Source Han Sans CN Normal" charset="-122"/>
              </a:rPr>
              <a:t>湖南警察学院 交通管理系 方斌</a:t>
            </a:r>
            <a:endParaRPr lang="zh-CN" altLang="en-US" sz="2000" dirty="0">
              <a:solidFill>
                <a:srgbClr val="04B2F2"/>
              </a:solidFill>
              <a:latin typeface="Source Han Sans CN Normal" charset="-122"/>
              <a:ea typeface="Source Han Sans CN Normal" charset="-122"/>
            </a:endParaRPr>
          </a:p>
        </p:txBody>
      </p:sp>
      <p:pic>
        <p:nvPicPr>
          <p:cNvPr id="109576" name="图片 2" descr="logo"/>
          <p:cNvPicPr>
            <a:picLocks noChangeAspect="1"/>
          </p:cNvPicPr>
          <p:nvPr/>
        </p:nvPicPr>
        <p:blipFill>
          <a:blip r:embed="rId2"/>
          <a:stretch>
            <a:fillRect/>
          </a:stretch>
        </p:blipFill>
        <p:spPr>
          <a:xfrm>
            <a:off x="1588" y="5694363"/>
            <a:ext cx="1327150" cy="1141412"/>
          </a:xfrm>
          <a:prstGeom prst="rect">
            <a:avLst/>
          </a:prstGeom>
          <a:noFill/>
          <a:ln w="9525">
            <a:noFill/>
          </a:ln>
        </p:spPr>
      </p:pic>
    </p:spTree>
  </p:cSld>
  <p:clrMapOvr>
    <a:masterClrMapping/>
  </p:clrMapOvr>
  <p:transition spd="slow" advTm="5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pic>
        <p:nvPicPr>
          <p:cNvPr id="12" name="图片 11"/>
          <p:cNvPicPr>
            <a:picLocks noChangeAspect="1"/>
          </p:cNvPicPr>
          <p:nvPr/>
        </p:nvPicPr>
        <p:blipFill rotWithShape="1">
          <a:blip r:embed="rId1"/>
          <a:srcRect l="-65"/>
          <a:stretch>
            <a:fillRect/>
          </a:stretch>
        </p:blipFill>
        <p:spPr>
          <a:xfrm>
            <a:off x="0" y="0"/>
            <a:ext cx="12202368" cy="6634762"/>
          </a:xfrm>
          <a:custGeom>
            <a:avLst/>
            <a:gdLst>
              <a:gd name="connsiteX0" fmla="*/ 0 w 12202368"/>
              <a:gd name="connsiteY0" fmla="*/ 0 h 6634774"/>
              <a:gd name="connsiteX1" fmla="*/ 12202368 w 12202368"/>
              <a:gd name="connsiteY1" fmla="*/ 0 h 6634774"/>
              <a:gd name="connsiteX2" fmla="*/ 12202368 w 12202368"/>
              <a:gd name="connsiteY2" fmla="*/ 6634774 h 6634774"/>
              <a:gd name="connsiteX3" fmla="*/ 8499231 w 12202368"/>
              <a:gd name="connsiteY3" fmla="*/ 3176954 h 6634774"/>
              <a:gd name="connsiteX4" fmla="*/ 4982308 w 12202368"/>
              <a:gd name="connsiteY4" fmla="*/ 4560277 h 6634774"/>
              <a:gd name="connsiteX5" fmla="*/ 23446 w 12202368"/>
              <a:gd name="connsiteY5" fmla="*/ 2555631 h 6634774"/>
              <a:gd name="connsiteX6" fmla="*/ 0 w 12202368"/>
              <a:gd name="connsiteY6" fmla="*/ 3399692 h 663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68" h="6634774">
                <a:moveTo>
                  <a:pt x="0" y="0"/>
                </a:moveTo>
                <a:lnTo>
                  <a:pt x="12202368" y="0"/>
                </a:lnTo>
                <a:lnTo>
                  <a:pt x="12202368" y="6634774"/>
                </a:lnTo>
                <a:lnTo>
                  <a:pt x="8499231" y="3176954"/>
                </a:lnTo>
                <a:lnTo>
                  <a:pt x="4982308" y="4560277"/>
                </a:lnTo>
                <a:lnTo>
                  <a:pt x="23446" y="2555631"/>
                </a:lnTo>
                <a:lnTo>
                  <a:pt x="0" y="3399692"/>
                </a:lnTo>
                <a:close/>
              </a:path>
            </a:pathLst>
          </a:custGeom>
        </p:spPr>
      </p:pic>
      <p:sp>
        <p:nvSpPr>
          <p:cNvPr id="6" name="三角形 5"/>
          <p:cNvSpPr/>
          <p:nvPr/>
        </p:nvSpPr>
        <p:spPr>
          <a:xfrm>
            <a:off x="1588" y="2552700"/>
            <a:ext cx="5530850" cy="1906588"/>
          </a:xfrm>
          <a:custGeom>
            <a:avLst/>
            <a:gdLst>
              <a:gd name="connsiteX0" fmla="*/ 0 w 4126523"/>
              <a:gd name="connsiteY0" fmla="*/ 1301261 h 1301261"/>
              <a:gd name="connsiteX1" fmla="*/ 2063262 w 4126523"/>
              <a:gd name="connsiteY1" fmla="*/ 0 h 1301261"/>
              <a:gd name="connsiteX2" fmla="*/ 4126523 w 4126523"/>
              <a:gd name="connsiteY2" fmla="*/ 1301261 h 1301261"/>
              <a:gd name="connsiteX3" fmla="*/ 0 w 4126523"/>
              <a:gd name="connsiteY3" fmla="*/ 1301261 h 1301261"/>
              <a:gd name="connsiteX0-1" fmla="*/ 0 w 4876800"/>
              <a:gd name="connsiteY0-2" fmla="*/ 0 h 1395046"/>
              <a:gd name="connsiteX1-3" fmla="*/ 2813539 w 4876800"/>
              <a:gd name="connsiteY1-4" fmla="*/ 93785 h 1395046"/>
              <a:gd name="connsiteX2-5" fmla="*/ 4876800 w 4876800"/>
              <a:gd name="connsiteY2-6" fmla="*/ 1395046 h 1395046"/>
              <a:gd name="connsiteX3-7" fmla="*/ 0 w 4876800"/>
              <a:gd name="connsiteY3-8" fmla="*/ 0 h 1395046"/>
              <a:gd name="connsiteX0-9" fmla="*/ 0 w 4478216"/>
              <a:gd name="connsiteY0-10" fmla="*/ 0 h 1875692"/>
              <a:gd name="connsiteX1-11" fmla="*/ 2813539 w 4478216"/>
              <a:gd name="connsiteY1-12" fmla="*/ 93785 h 1875692"/>
              <a:gd name="connsiteX2-13" fmla="*/ 4478216 w 4478216"/>
              <a:gd name="connsiteY2-14" fmla="*/ 1875692 h 1875692"/>
              <a:gd name="connsiteX3-15" fmla="*/ 0 w 4478216"/>
              <a:gd name="connsiteY3-16" fmla="*/ 0 h 1875692"/>
              <a:gd name="connsiteX0-17" fmla="*/ 0 w 5462954"/>
              <a:gd name="connsiteY0-18" fmla="*/ 0 h 1875692"/>
              <a:gd name="connsiteX1-19" fmla="*/ 5462954 w 5462954"/>
              <a:gd name="connsiteY1-20" fmla="*/ 820616 h 1875692"/>
              <a:gd name="connsiteX2-21" fmla="*/ 4478216 w 5462954"/>
              <a:gd name="connsiteY2-22" fmla="*/ 1875692 h 1875692"/>
              <a:gd name="connsiteX3-23" fmla="*/ 0 w 5462954"/>
              <a:gd name="connsiteY3-24" fmla="*/ 0 h 1875692"/>
              <a:gd name="connsiteX0-25" fmla="*/ 0 w 5439508"/>
              <a:gd name="connsiteY0-26" fmla="*/ 0 h 1887415"/>
              <a:gd name="connsiteX1-27" fmla="*/ 5439508 w 5439508"/>
              <a:gd name="connsiteY1-28" fmla="*/ 832339 h 1887415"/>
              <a:gd name="connsiteX2-29" fmla="*/ 4454770 w 5439508"/>
              <a:gd name="connsiteY2-30" fmla="*/ 1887415 h 1887415"/>
              <a:gd name="connsiteX3-31" fmla="*/ 0 w 5439508"/>
              <a:gd name="connsiteY3-32" fmla="*/ 0 h 1887415"/>
              <a:gd name="connsiteX0-33" fmla="*/ 0 w 5533293"/>
              <a:gd name="connsiteY0-34" fmla="*/ 0 h 1887415"/>
              <a:gd name="connsiteX1-35" fmla="*/ 5533293 w 5533293"/>
              <a:gd name="connsiteY1-36" fmla="*/ 879231 h 1887415"/>
              <a:gd name="connsiteX2-37" fmla="*/ 4454770 w 5533293"/>
              <a:gd name="connsiteY2-38" fmla="*/ 1887415 h 1887415"/>
              <a:gd name="connsiteX3-39" fmla="*/ 0 w 5533293"/>
              <a:gd name="connsiteY3-40" fmla="*/ 0 h 1887415"/>
              <a:gd name="connsiteX0-41" fmla="*/ 0 w 5533293"/>
              <a:gd name="connsiteY0-42" fmla="*/ 0 h 1922584"/>
              <a:gd name="connsiteX1-43" fmla="*/ 5533293 w 5533293"/>
              <a:gd name="connsiteY1-44" fmla="*/ 879231 h 1922584"/>
              <a:gd name="connsiteX2-45" fmla="*/ 4478216 w 5533293"/>
              <a:gd name="connsiteY2-46" fmla="*/ 1922584 h 1922584"/>
              <a:gd name="connsiteX3-47" fmla="*/ 0 w 5533293"/>
              <a:gd name="connsiteY3-48" fmla="*/ 0 h 1922584"/>
              <a:gd name="connsiteX0-49" fmla="*/ 0 w 5474678"/>
              <a:gd name="connsiteY0-50" fmla="*/ 0 h 1887415"/>
              <a:gd name="connsiteX1-51" fmla="*/ 5474678 w 5474678"/>
              <a:gd name="connsiteY1-52" fmla="*/ 844062 h 1887415"/>
              <a:gd name="connsiteX2-53" fmla="*/ 4419601 w 5474678"/>
              <a:gd name="connsiteY2-54" fmla="*/ 1887415 h 1887415"/>
              <a:gd name="connsiteX3-55" fmla="*/ 0 w 5474678"/>
              <a:gd name="connsiteY3-56" fmla="*/ 0 h 1887415"/>
            </a:gdLst>
            <a:ahLst/>
            <a:cxnLst>
              <a:cxn ang="0">
                <a:pos x="connsiteX0-1" y="connsiteY0-2"/>
              </a:cxn>
              <a:cxn ang="0">
                <a:pos x="connsiteX1-3" y="connsiteY1-4"/>
              </a:cxn>
              <a:cxn ang="0">
                <a:pos x="connsiteX2-5" y="connsiteY2-6"/>
              </a:cxn>
              <a:cxn ang="0">
                <a:pos x="connsiteX3-7" y="connsiteY3-8"/>
              </a:cxn>
            </a:cxnLst>
            <a:rect l="l" t="t" r="r" b="b"/>
            <a:pathLst>
              <a:path w="5474678" h="1887415">
                <a:moveTo>
                  <a:pt x="0" y="0"/>
                </a:moveTo>
                <a:lnTo>
                  <a:pt x="5474678" y="844062"/>
                </a:lnTo>
                <a:lnTo>
                  <a:pt x="4419601" y="1887415"/>
                </a:lnTo>
                <a:lnTo>
                  <a:pt x="0" y="0"/>
                </a:lnTo>
                <a:close/>
              </a:path>
            </a:pathLst>
          </a:custGeom>
          <a:solidFill>
            <a:srgbClr val="FFC003"/>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梯形 6"/>
          <p:cNvSpPr/>
          <p:nvPr/>
        </p:nvSpPr>
        <p:spPr>
          <a:xfrm>
            <a:off x="4437063" y="1879600"/>
            <a:ext cx="4070350" cy="2803525"/>
          </a:xfrm>
          <a:custGeom>
            <a:avLst/>
            <a:gdLst>
              <a:gd name="connsiteX0" fmla="*/ 0 w 1746738"/>
              <a:gd name="connsiteY0" fmla="*/ 527539 h 527539"/>
              <a:gd name="connsiteX1" fmla="*/ 131885 w 1746738"/>
              <a:gd name="connsiteY1" fmla="*/ 0 h 527539"/>
              <a:gd name="connsiteX2" fmla="*/ 1614853 w 1746738"/>
              <a:gd name="connsiteY2" fmla="*/ 0 h 527539"/>
              <a:gd name="connsiteX3" fmla="*/ 1746738 w 1746738"/>
              <a:gd name="connsiteY3" fmla="*/ 527539 h 527539"/>
              <a:gd name="connsiteX4" fmla="*/ 0 w 1746738"/>
              <a:gd name="connsiteY4" fmla="*/ 527539 h 527539"/>
              <a:gd name="connsiteX0-1" fmla="*/ 0 w 2001715"/>
              <a:gd name="connsiteY0-2" fmla="*/ 2625970 h 2625970"/>
              <a:gd name="connsiteX1-3" fmla="*/ 131885 w 2001715"/>
              <a:gd name="connsiteY1-4" fmla="*/ 2098431 h 2625970"/>
              <a:gd name="connsiteX2-5" fmla="*/ 2001715 w 2001715"/>
              <a:gd name="connsiteY2-6" fmla="*/ 0 h 2625970"/>
              <a:gd name="connsiteX3-7" fmla="*/ 1746738 w 2001715"/>
              <a:gd name="connsiteY3-8" fmla="*/ 2625970 h 2625970"/>
              <a:gd name="connsiteX4-9" fmla="*/ 0 w 2001715"/>
              <a:gd name="connsiteY4-10" fmla="*/ 2625970 h 2625970"/>
              <a:gd name="connsiteX0-11" fmla="*/ 0 w 3540369"/>
              <a:gd name="connsiteY0-12" fmla="*/ 2625970 h 2625970"/>
              <a:gd name="connsiteX1-13" fmla="*/ 131885 w 3540369"/>
              <a:gd name="connsiteY1-14" fmla="*/ 2098431 h 2625970"/>
              <a:gd name="connsiteX2-15" fmla="*/ 2001715 w 3540369"/>
              <a:gd name="connsiteY2-16" fmla="*/ 0 h 2625970"/>
              <a:gd name="connsiteX3-17" fmla="*/ 3540369 w 3540369"/>
              <a:gd name="connsiteY3-18" fmla="*/ 1477109 h 2625970"/>
              <a:gd name="connsiteX4-19" fmla="*/ 0 w 3540369"/>
              <a:gd name="connsiteY4-20" fmla="*/ 2625970 h 2625970"/>
              <a:gd name="connsiteX0-21" fmla="*/ 489438 w 4029807"/>
              <a:gd name="connsiteY0-22" fmla="*/ 2625970 h 2625970"/>
              <a:gd name="connsiteX1-23" fmla="*/ 0 w 4029807"/>
              <a:gd name="connsiteY1-24" fmla="*/ 2555631 h 2625970"/>
              <a:gd name="connsiteX2-25" fmla="*/ 2491153 w 4029807"/>
              <a:gd name="connsiteY2-26" fmla="*/ 0 h 2625970"/>
              <a:gd name="connsiteX3-27" fmla="*/ 4029807 w 4029807"/>
              <a:gd name="connsiteY3-28" fmla="*/ 1477109 h 2625970"/>
              <a:gd name="connsiteX4-29" fmla="*/ 489438 w 4029807"/>
              <a:gd name="connsiteY4-30" fmla="*/ 2625970 h 2625970"/>
              <a:gd name="connsiteX0-31" fmla="*/ 465992 w 4029807"/>
              <a:gd name="connsiteY0-32" fmla="*/ 2778370 h 2778370"/>
              <a:gd name="connsiteX1-33" fmla="*/ 0 w 4029807"/>
              <a:gd name="connsiteY1-34" fmla="*/ 2555631 h 2778370"/>
              <a:gd name="connsiteX2-35" fmla="*/ 2491153 w 4029807"/>
              <a:gd name="connsiteY2-36" fmla="*/ 0 h 2778370"/>
              <a:gd name="connsiteX3-37" fmla="*/ 4029807 w 4029807"/>
              <a:gd name="connsiteY3-38" fmla="*/ 1477109 h 2778370"/>
              <a:gd name="connsiteX4-39" fmla="*/ 465992 w 4029807"/>
              <a:gd name="connsiteY4-40" fmla="*/ 2778370 h 2778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29807" h="2778370">
                <a:moveTo>
                  <a:pt x="465992" y="2778370"/>
                </a:moveTo>
                <a:lnTo>
                  <a:pt x="0" y="2555631"/>
                </a:lnTo>
                <a:lnTo>
                  <a:pt x="2491153" y="0"/>
                </a:lnTo>
                <a:lnTo>
                  <a:pt x="4029807" y="1477109"/>
                </a:lnTo>
                <a:lnTo>
                  <a:pt x="465992" y="2778370"/>
                </a:lnTo>
                <a:close/>
              </a:path>
            </a:pathLst>
          </a:custGeom>
          <a:solidFill>
            <a:srgbClr val="88CE73"/>
          </a:solidFill>
          <a:ln>
            <a:noFill/>
          </a:ln>
          <a:effectLst>
            <a:outerShdw blurRad="50800" dist="762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直角三角形 7"/>
          <p:cNvSpPr/>
          <p:nvPr/>
        </p:nvSpPr>
        <p:spPr>
          <a:xfrm>
            <a:off x="6937375" y="1890713"/>
            <a:ext cx="5265738" cy="4983163"/>
          </a:xfrm>
          <a:custGeom>
            <a:avLst/>
            <a:gdLst>
              <a:gd name="connsiteX0" fmla="*/ 0 w 902677"/>
              <a:gd name="connsiteY0" fmla="*/ 562708 h 562708"/>
              <a:gd name="connsiteX1" fmla="*/ 0 w 902677"/>
              <a:gd name="connsiteY1" fmla="*/ 0 h 562708"/>
              <a:gd name="connsiteX2" fmla="*/ 902677 w 902677"/>
              <a:gd name="connsiteY2" fmla="*/ 562708 h 562708"/>
              <a:gd name="connsiteX3" fmla="*/ 0 w 902677"/>
              <a:gd name="connsiteY3" fmla="*/ 562708 h 562708"/>
              <a:gd name="connsiteX0-1" fmla="*/ 2004646 w 2907323"/>
              <a:gd name="connsiteY0-2" fmla="*/ 1441939 h 1441939"/>
              <a:gd name="connsiteX1-3" fmla="*/ 0 w 2907323"/>
              <a:gd name="connsiteY1-4" fmla="*/ 0 h 1441939"/>
              <a:gd name="connsiteX2-5" fmla="*/ 2907323 w 2907323"/>
              <a:gd name="connsiteY2-6" fmla="*/ 1441939 h 1441939"/>
              <a:gd name="connsiteX3-7" fmla="*/ 2004646 w 2907323"/>
              <a:gd name="connsiteY3-8" fmla="*/ 1441939 h 1441939"/>
              <a:gd name="connsiteX0-9" fmla="*/ 2004646 w 5181600"/>
              <a:gd name="connsiteY0-10" fmla="*/ 1441939 h 1582616"/>
              <a:gd name="connsiteX1-11" fmla="*/ 0 w 5181600"/>
              <a:gd name="connsiteY1-12" fmla="*/ 0 h 1582616"/>
              <a:gd name="connsiteX2-13" fmla="*/ 5181600 w 5181600"/>
              <a:gd name="connsiteY2-14" fmla="*/ 1582616 h 1582616"/>
              <a:gd name="connsiteX3-15" fmla="*/ 2004646 w 5181600"/>
              <a:gd name="connsiteY3-16" fmla="*/ 1441939 h 1582616"/>
              <a:gd name="connsiteX0-17" fmla="*/ 5169877 w 5181600"/>
              <a:gd name="connsiteY0-18" fmla="*/ 4935416 h 4935416"/>
              <a:gd name="connsiteX1-19" fmla="*/ 0 w 5181600"/>
              <a:gd name="connsiteY1-20" fmla="*/ 0 h 4935416"/>
              <a:gd name="connsiteX2-21" fmla="*/ 5181600 w 5181600"/>
              <a:gd name="connsiteY2-22" fmla="*/ 1582616 h 4935416"/>
              <a:gd name="connsiteX3-23" fmla="*/ 5169877 w 5181600"/>
              <a:gd name="connsiteY3-24" fmla="*/ 4935416 h 4935416"/>
              <a:gd name="connsiteX0-25" fmla="*/ 5169877 w 5181600"/>
              <a:gd name="connsiteY0-26" fmla="*/ 4935416 h 4935416"/>
              <a:gd name="connsiteX1-27" fmla="*/ 0 w 5181600"/>
              <a:gd name="connsiteY1-28" fmla="*/ 0 h 4935416"/>
              <a:gd name="connsiteX2-29" fmla="*/ 5181600 w 5181600"/>
              <a:gd name="connsiteY2-30" fmla="*/ 1582616 h 4935416"/>
              <a:gd name="connsiteX3-31" fmla="*/ 5169877 w 5181600"/>
              <a:gd name="connsiteY3-32" fmla="*/ 4935416 h 4935416"/>
              <a:gd name="connsiteX0-33" fmla="*/ 5169877 w 5181600"/>
              <a:gd name="connsiteY0-34" fmla="*/ 4935416 h 4935416"/>
              <a:gd name="connsiteX1-35" fmla="*/ 0 w 5181600"/>
              <a:gd name="connsiteY1-36" fmla="*/ 0 h 4935416"/>
              <a:gd name="connsiteX2-37" fmla="*/ 5181600 w 5181600"/>
              <a:gd name="connsiteY2-38" fmla="*/ 1582616 h 4935416"/>
              <a:gd name="connsiteX3-39" fmla="*/ 5169877 w 5181600"/>
              <a:gd name="connsiteY3-40" fmla="*/ 4935416 h 4935416"/>
            </a:gdLst>
            <a:ahLst/>
            <a:cxnLst>
              <a:cxn ang="0">
                <a:pos x="connsiteX0-1" y="connsiteY0-2"/>
              </a:cxn>
              <a:cxn ang="0">
                <a:pos x="connsiteX1-3" y="connsiteY1-4"/>
              </a:cxn>
              <a:cxn ang="0">
                <a:pos x="connsiteX2-5" y="connsiteY2-6"/>
              </a:cxn>
              <a:cxn ang="0">
                <a:pos x="connsiteX3-7" y="connsiteY3-8"/>
              </a:cxn>
            </a:cxnLst>
            <a:rect l="l" t="t" r="r" b="b"/>
            <a:pathLst>
              <a:path w="5181600" h="4935416">
                <a:moveTo>
                  <a:pt x="5169877" y="4935416"/>
                </a:moveTo>
                <a:lnTo>
                  <a:pt x="0" y="0"/>
                </a:lnTo>
                <a:lnTo>
                  <a:pt x="5181600" y="1582616"/>
                </a:lnTo>
                <a:cubicBezTo>
                  <a:pt x="5177692" y="2700216"/>
                  <a:pt x="5173785" y="3817816"/>
                  <a:pt x="5169877" y="4935416"/>
                </a:cubicBezTo>
                <a:close/>
              </a:path>
            </a:pathLst>
          </a:custGeom>
          <a:solidFill>
            <a:srgbClr val="00A7E7"/>
          </a:solidFill>
          <a:ln>
            <a:noFill/>
          </a:ln>
          <a:effectLst>
            <a:outerShdw blurRad="508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文本框 12"/>
          <p:cNvSpPr txBox="1"/>
          <p:nvPr/>
        </p:nvSpPr>
        <p:spPr>
          <a:xfrm>
            <a:off x="1662113" y="4873625"/>
            <a:ext cx="5465762" cy="860425"/>
          </a:xfrm>
          <a:prstGeom prst="rect">
            <a:avLst/>
          </a:prstGeom>
          <a:noFill/>
          <a:ln w="9525">
            <a:noFill/>
          </a:ln>
        </p:spPr>
        <p:txBody>
          <a:bodyPr anchor="t">
            <a:spAutoFit/>
          </a:bodyPr>
          <a:p>
            <a:pPr algn="dist"/>
            <a:r>
              <a:rPr lang="zh-CN" altLang="en-US" sz="5000" b="1" dirty="0">
                <a:solidFill>
                  <a:srgbClr val="04B2F2"/>
                </a:solidFill>
                <a:latin typeface="Source Han Sans CN" charset="-122"/>
                <a:ea typeface="Source Han Sans CN" charset="-122"/>
              </a:rPr>
              <a:t>道路交通管理</a:t>
            </a:r>
            <a:endParaRPr lang="zh-CN" altLang="en-US" sz="5000" b="1" dirty="0">
              <a:solidFill>
                <a:srgbClr val="04B2F2"/>
              </a:solidFill>
              <a:latin typeface="Source Han Sans CN" charset="-122"/>
              <a:ea typeface="Source Han Sans CN" charset="-122"/>
            </a:endParaRPr>
          </a:p>
        </p:txBody>
      </p:sp>
      <p:sp>
        <p:nvSpPr>
          <p:cNvPr id="15" name="文本框 14"/>
          <p:cNvSpPr txBox="1"/>
          <p:nvPr/>
        </p:nvSpPr>
        <p:spPr>
          <a:xfrm>
            <a:off x="1711325" y="5875338"/>
            <a:ext cx="4286250" cy="398462"/>
          </a:xfrm>
          <a:prstGeom prst="rect">
            <a:avLst/>
          </a:prstGeom>
          <a:noFill/>
          <a:ln w="9525">
            <a:noFill/>
          </a:ln>
        </p:spPr>
        <p:txBody>
          <a:bodyPr anchor="t">
            <a:spAutoFit/>
          </a:bodyPr>
          <a:p>
            <a:pPr algn="dist"/>
            <a:r>
              <a:rPr lang="zh-CN" altLang="en-US" sz="2000" dirty="0">
                <a:solidFill>
                  <a:srgbClr val="04B2F2"/>
                </a:solidFill>
                <a:latin typeface="Source Han Sans CN Normal" charset="-122"/>
                <a:ea typeface="Source Han Sans CN Normal" charset="-122"/>
              </a:rPr>
              <a:t>湖南警察学院 交通管理系 方斌</a:t>
            </a:r>
            <a:endParaRPr lang="zh-CN" altLang="en-US" sz="2000" dirty="0">
              <a:solidFill>
                <a:srgbClr val="04B2F2"/>
              </a:solidFill>
              <a:latin typeface="Source Han Sans CN Normal" charset="-122"/>
              <a:ea typeface="Source Han Sans CN Normal" charset="-122"/>
            </a:endParaRPr>
          </a:p>
        </p:txBody>
      </p:sp>
      <p:pic>
        <p:nvPicPr>
          <p:cNvPr id="2" name="media1.mp3">
            <a:hlinkClick r:id="" action="ppaction://media"/>
          </p:cNvPr>
          <p:cNvPicPr>
            <a:picLocks noChangeAspect="1"/>
          </p:cNvPicPr>
          <p:nvPr>
            <a:audioFile r:link="rId2"/>
            <p:extLst>
              <p:ext uri="{DAA4B4D4-6D71-4841-9C94-3DE7FCFB9230}">
                <p14:media xmlns:p14="http://schemas.microsoft.com/office/powerpoint/2010/main" r:link="rId3"/>
              </p:ext>
            </p:extLst>
          </p:nvPr>
        </p:nvPicPr>
        <p:blipFill>
          <a:blip r:embed="rId4"/>
          <a:stretch>
            <a:fillRect/>
          </a:stretch>
        </p:blipFill>
        <p:spPr>
          <a:xfrm>
            <a:off x="0" y="-812800"/>
            <a:ext cx="812800" cy="812800"/>
          </a:xfrm>
          <a:prstGeom prst="rect">
            <a:avLst/>
          </a:prstGeom>
          <a:noFill/>
          <a:ln w="9525">
            <a:noFill/>
          </a:ln>
        </p:spPr>
      </p:pic>
      <p:pic>
        <p:nvPicPr>
          <p:cNvPr id="14345" name="图片 2" descr="logo"/>
          <p:cNvPicPr>
            <a:picLocks noChangeAspect="1"/>
          </p:cNvPicPr>
          <p:nvPr/>
        </p:nvPicPr>
        <p:blipFill>
          <a:blip r:embed="rId5"/>
          <a:stretch>
            <a:fillRect/>
          </a:stretch>
        </p:blipFill>
        <p:spPr>
          <a:xfrm>
            <a:off x="1588" y="5694363"/>
            <a:ext cx="1327150" cy="1141412"/>
          </a:xfrm>
          <a:prstGeom prst="rect">
            <a:avLst/>
          </a:prstGeom>
          <a:noFill/>
          <a:ln w="9525">
            <a:noFill/>
          </a:ln>
        </p:spPr>
      </p:pic>
    </p:spTree>
    <p:custDataLst>
      <p:tags r:id="rId6"/>
    </p:custDataLst>
  </p:cSld>
  <p:clrMapOvr>
    <a:masterClrMapping/>
  </p:clrMapOvr>
  <p:transition spd="slow"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par>
                          <p:cTn id="19" fill="hold">
                            <p:stCondLst>
                              <p:cond delay="1500"/>
                            </p:stCondLst>
                            <p:childTnLst>
                              <p:par>
                                <p:cTn id="20" presetID="3"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par>
                          <p:cTn id="23" fill="hold">
                            <p:stCondLst>
                              <p:cond delay="2000"/>
                            </p:stCondLst>
                            <p:childTnLst>
                              <p:par>
                                <p:cTn id="24" presetID="23" presetClass="entr" presetSubtype="16" fill="hold" grpId="0" nodeType="afterEffect">
                                  <p:stCondLst>
                                    <p:cond delay="0"/>
                                  </p:stCondLst>
                                  <p:iterate type="lt">
                                    <p:tmPct val="10000"/>
                                  </p:iterate>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000000"/>
                                          </p:val>
                                        </p:tav>
                                        <p:tav tm="100000">
                                          <p:val>
                                            <p:strVal val="#ppt_w"/>
                                          </p:val>
                                        </p:tav>
                                      </p:tavLst>
                                    </p:anim>
                                    <p:anim calcmode="lin" valueType="num">
                                      <p:cBhvr>
                                        <p:cTn id="27" dur="500" fill="hold"/>
                                        <p:tgtEl>
                                          <p:spTgt spid="13"/>
                                        </p:tgtEl>
                                        <p:attrNameLst>
                                          <p:attrName>ppt_h</p:attrName>
                                        </p:attrNameLst>
                                      </p:cBhvr>
                                      <p:tavLst>
                                        <p:tav tm="0">
                                          <p:val>
                                            <p:fltVal val="0.000000"/>
                                          </p:val>
                                        </p:tav>
                                        <p:tav tm="100000">
                                          <p:val>
                                            <p:strVal val="#ppt_h"/>
                                          </p:val>
                                        </p:tav>
                                      </p:tavLst>
                                    </p:anim>
                                  </p:childTnLst>
                                </p:cTn>
                              </p:par>
                              <p:par>
                                <p:cTn id="28" presetID="27" presetClass="emph" presetSubtype="0" fill="remove" grpId="1" nodeType="withEffect">
                                  <p:stCondLst>
                                    <p:cond delay="500"/>
                                  </p:stCondLst>
                                  <p:iterate type="lt">
                                    <p:tmPct val="10000"/>
                                  </p:iterate>
                                  <p:childTnLst>
                                    <p:animClr clrSpc="rgb" dir="cw">
                                      <p:cBhvr override="childStyle">
                                        <p:cTn id="29" dur="500" autoRev="1" fill="remove"/>
                                        <p:tgtEl>
                                          <p:spTgt spid="13"/>
                                        </p:tgtEl>
                                        <p:attrNameLst>
                                          <p:attrName>style.color</p:attrName>
                                        </p:attrNameLst>
                                      </p:cBhvr>
                                      <p:to>
                                        <a:schemeClr val="bg1"/>
                                      </p:to>
                                    </p:animClr>
                                    <p:animClr clrSpc="rgb" dir="cw">
                                      <p:cBhvr>
                                        <p:cTn id="30" dur="500" autoRev="1" fill="remove"/>
                                        <p:tgtEl>
                                          <p:spTgt spid="13"/>
                                        </p:tgtEl>
                                        <p:attrNameLst>
                                          <p:attrName>fillcolor</p:attrName>
                                        </p:attrNameLst>
                                      </p:cBhvr>
                                      <p:to>
                                        <a:schemeClr val="bg1"/>
                                      </p:to>
                                    </p:animClr>
                                    <p:set>
                                      <p:cBhvr>
                                        <p:cTn id="31" dur="500" autoRev="1" fill="remove"/>
                                        <p:tgtEl>
                                          <p:spTgt spid="13"/>
                                        </p:tgtEl>
                                        <p:attrNameLst>
                                          <p:attrName>fill.type</p:attrName>
                                        </p:attrNameLst>
                                      </p:cBhvr>
                                      <p:to>
                                        <p:strVal val="solid"/>
                                      </p:to>
                                    </p:set>
                                    <p:set>
                                      <p:cBhvr>
                                        <p:cTn id="32" dur="500" autoRev="1" fill="remove"/>
                                        <p:tgtEl>
                                          <p:spTgt spid="13"/>
                                        </p:tgtEl>
                                        <p:attrNameLst>
                                          <p:attrName>fill.on</p:attrName>
                                        </p:attrNameLst>
                                      </p:cBhvr>
                                      <p:to>
                                        <p:strVal val="true"/>
                                      </p:to>
                                    </p:set>
                                  </p:childTnLst>
                                </p:cTn>
                              </p:par>
                            </p:childTnLst>
                          </p:cTn>
                        </p:par>
                        <p:par>
                          <p:cTn id="33" fill="hold">
                            <p:stCondLst>
                              <p:cond delay="4000"/>
                            </p:stCondLst>
                            <p:childTnLst>
                              <p:par>
                                <p:cTn id="34" presetID="55"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strVal val="#ppt_w*0.70"/>
                                          </p:val>
                                        </p:tav>
                                        <p:tav tm="100000">
                                          <p:val>
                                            <p:strVal val="#ppt_w"/>
                                          </p:val>
                                        </p:tav>
                                      </p:tavLst>
                                    </p:anim>
                                    <p:anim calcmode="lin" valueType="num">
                                      <p:cBhvr>
                                        <p:cTn id="37" dur="1000" fill="hold"/>
                                        <p:tgtEl>
                                          <p:spTgt spid="15"/>
                                        </p:tgtEl>
                                        <p:attrNameLst>
                                          <p:attrName>ppt_h</p:attrName>
                                        </p:attrNameLst>
                                      </p:cBhvr>
                                      <p:tavLst>
                                        <p:tav tm="0">
                                          <p:val>
                                            <p:strVal val="#ppt_h"/>
                                          </p:val>
                                        </p:tav>
                                        <p:tav tm="100000">
                                          <p:val>
                                            <p:strVal val="#ppt_h"/>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9" repeatCount="indefinite" fill="remove" display="0">
                  <p:stCondLst>
                    <p:cond delay="indefinite"/>
                  </p:stCondLst>
                  <p:endCondLst>
                    <p:cond evt="onStopAudio" delay="0">
                      <p:tgtEl>
                        <p:sldTgt/>
                      </p:tgtEl>
                    </p:cond>
                  </p:endCondLst>
                </p:cTn>
                <p:tgtEl>
                  <p:spTgt spid="2"/>
                </p:tgtEl>
              </p:cMediaNode>
            </p:audio>
          </p:childTnLst>
        </p:cTn>
      </p:par>
    </p:tnLst>
    <p:bldLst>
      <p:bldP spid="13" grpId="0"/>
      <p:bldP spid="13" grpId="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6386"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sym typeface="等线" panose="02010600030101010101" pitchFamily="2" charset="-122"/>
              </a:rPr>
              <a:t>内容讲解</a:t>
            </a:r>
            <a:endParaRPr lang="zh-CN" altLang="en-US" sz="3200" b="1" dirty="0">
              <a:solidFill>
                <a:srgbClr val="00A7E7"/>
              </a:solidFill>
              <a:latin typeface="Source Han Sans CN" charset="-122"/>
              <a:ea typeface="Source Han Sans CN" charset="-122"/>
            </a:endParaRPr>
          </a:p>
        </p:txBody>
      </p:sp>
      <p:sp>
        <p:nvSpPr>
          <p:cNvPr id="2" name="文本框 2"/>
          <p:cNvSpPr txBox="1"/>
          <p:nvPr/>
        </p:nvSpPr>
        <p:spPr>
          <a:xfrm>
            <a:off x="498475" y="2441575"/>
            <a:ext cx="3751263" cy="1322070"/>
          </a:xfrm>
          <a:prstGeom prst="rect">
            <a:avLst/>
          </a:prstGeom>
          <a:noFill/>
          <a:ln w="9525">
            <a:noFill/>
          </a:ln>
        </p:spPr>
        <p:txBody>
          <a:bodyPr>
            <a:spAutoFit/>
          </a:bodyPr>
          <a:lstStyle/>
          <a:p>
            <a:pPr marR="0" algn="just" defTabSz="914400" fontAlgn="auto">
              <a:lnSpc>
                <a:spcPct val="125000"/>
              </a:lnSpc>
              <a:buClrTx/>
              <a:buSzTx/>
              <a:buFontTx/>
              <a:defRPr/>
            </a:pPr>
            <a:r>
              <a:rPr kumimoji="0" lang="zh-CN" altLang="en-US" sz="3200" b="1" kern="1200" cap="none" spc="0" normalizeH="0" baseline="0" noProof="1">
                <a:solidFill>
                  <a:schemeClr val="accent4">
                    <a:lumMod val="50000"/>
                  </a:schemeClr>
                </a:solidFill>
                <a:latin typeface="微软雅黑" panose="020B0503020204020204" pitchFamily="34" charset="-122"/>
                <a:ea typeface="微软雅黑" panose="020B0503020204020204" pitchFamily="34" charset="-122"/>
                <a:cs typeface="+mn-cs"/>
              </a:rPr>
              <a:t>第四节</a:t>
            </a:r>
            <a:endParaRPr kumimoji="0" lang="zh-CN" altLang="en-US" sz="3200" kern="1200" cap="none" spc="0" normalizeH="0" baseline="0" noProof="1">
              <a:solidFill>
                <a:srgbClr val="FF0000"/>
              </a:solidFill>
              <a:latin typeface="微软雅黑" panose="020B0503020204020204" pitchFamily="34" charset="-122"/>
              <a:ea typeface="微软雅黑" panose="020B0503020204020204" pitchFamily="34" charset="-122"/>
              <a:cs typeface="+mn-cs"/>
            </a:endParaRPr>
          </a:p>
          <a:p>
            <a:pPr marR="0" algn="just" defTabSz="914400" fontAlgn="auto">
              <a:lnSpc>
                <a:spcPct val="125000"/>
              </a:lnSpc>
              <a:buClrTx/>
              <a:buSzTx/>
              <a:buFontTx/>
              <a:defRPr/>
            </a:pPr>
            <a:r>
              <a:rPr kumimoji="0" lang="zh-CN" altLang="en-US" sz="3200" kern="1200" cap="none" spc="0" normalizeH="0" baseline="0" noProof="1">
                <a:solidFill>
                  <a:srgbClr val="FF0000"/>
                </a:solidFill>
                <a:latin typeface="微软雅黑" panose="020B0503020204020204" pitchFamily="34" charset="-122"/>
                <a:ea typeface="微软雅黑" panose="020B0503020204020204" pitchFamily="34" charset="-122"/>
                <a:cs typeface="+mn-cs"/>
              </a:rPr>
              <a:t>公路基础知识</a:t>
            </a:r>
            <a:endParaRPr kumimoji="0" lang="zh-CN" altLang="en-US" sz="3200" kern="1200" cap="none" spc="0" normalizeH="0" baseline="0" noProof="1">
              <a:solidFill>
                <a:srgbClr val="FF0000"/>
              </a:solidFill>
              <a:latin typeface="微软雅黑" panose="020B0503020204020204" pitchFamily="34" charset="-122"/>
              <a:ea typeface="微软雅黑" panose="020B0503020204020204" pitchFamily="34" charset="-122"/>
              <a:cs typeface="+mn-cs"/>
            </a:endParaRPr>
          </a:p>
        </p:txBody>
      </p:sp>
      <p:pic>
        <p:nvPicPr>
          <p:cNvPr id="16388" name="图片 2">
            <a:hlinkClick r:id="rId1" action="ppaction://hlinkfile"/>
          </p:cNvPr>
          <p:cNvPicPr>
            <a:picLocks noChangeAspect="1"/>
          </p:cNvPicPr>
          <p:nvPr/>
        </p:nvPicPr>
        <p:blipFill>
          <a:blip r:embed="rId2"/>
          <a:stretch>
            <a:fillRect/>
          </a:stretch>
        </p:blipFill>
        <p:spPr>
          <a:xfrm>
            <a:off x="4756150" y="1371600"/>
            <a:ext cx="6772275" cy="4514850"/>
          </a:xfrm>
          <a:prstGeom prst="rect">
            <a:avLst/>
          </a:prstGeom>
          <a:noFill/>
          <a:ln w="9525">
            <a:noFill/>
          </a:ln>
        </p:spPr>
      </p:pic>
    </p:spTree>
  </p:cSld>
  <p:clrMapOvr>
    <a:masterClrMapping/>
  </p:clrMapOvr>
  <p:transition spd="slow" advTm="5000">
    <p:blinds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6386"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sym typeface="等线" panose="02010600030101010101" pitchFamily="2" charset="-122"/>
              </a:rPr>
              <a:t>内容讲解</a:t>
            </a:r>
            <a:endParaRPr lang="zh-CN" altLang="en-US" sz="3200" b="1" dirty="0">
              <a:solidFill>
                <a:srgbClr val="00A7E7"/>
              </a:solidFill>
              <a:latin typeface="Source Han Sans CN" charset="-122"/>
              <a:ea typeface="Source Han Sans CN" charset="-122"/>
            </a:endParaRPr>
          </a:p>
        </p:txBody>
      </p:sp>
      <p:sp>
        <p:nvSpPr>
          <p:cNvPr id="2" name="文本框 2"/>
          <p:cNvSpPr txBox="1"/>
          <p:nvPr/>
        </p:nvSpPr>
        <p:spPr>
          <a:xfrm>
            <a:off x="498475" y="2441575"/>
            <a:ext cx="3751263" cy="1322070"/>
          </a:xfrm>
          <a:prstGeom prst="rect">
            <a:avLst/>
          </a:prstGeom>
          <a:noFill/>
          <a:ln w="9525">
            <a:noFill/>
          </a:ln>
        </p:spPr>
        <p:txBody>
          <a:bodyPr>
            <a:spAutoFit/>
          </a:bodyPr>
          <a:lstStyle/>
          <a:p>
            <a:pPr marR="0" algn="just" defTabSz="914400" fontAlgn="auto">
              <a:lnSpc>
                <a:spcPct val="125000"/>
              </a:lnSpc>
              <a:buClrTx/>
              <a:buSzTx/>
              <a:buFontTx/>
              <a:defRPr/>
            </a:pPr>
            <a:r>
              <a:rPr kumimoji="0" lang="zh-CN" altLang="en-US" sz="3200" b="1" kern="1200" cap="none" spc="0" normalizeH="0" baseline="0" noProof="1">
                <a:solidFill>
                  <a:schemeClr val="accent4">
                    <a:lumMod val="50000"/>
                  </a:schemeClr>
                </a:solidFill>
                <a:latin typeface="微软雅黑" panose="020B0503020204020204" pitchFamily="34" charset="-122"/>
                <a:ea typeface="微软雅黑" panose="020B0503020204020204" pitchFamily="34" charset="-122"/>
                <a:cs typeface="+mn-cs"/>
              </a:rPr>
              <a:t>第五节</a:t>
            </a:r>
            <a:endParaRPr kumimoji="0" lang="zh-CN" altLang="en-US" sz="3200" kern="1200" cap="none" spc="0" normalizeH="0" baseline="0" noProof="1">
              <a:solidFill>
                <a:srgbClr val="FF0000"/>
              </a:solidFill>
              <a:latin typeface="微软雅黑" panose="020B0503020204020204" pitchFamily="34" charset="-122"/>
              <a:ea typeface="微软雅黑" panose="020B0503020204020204" pitchFamily="34" charset="-122"/>
              <a:cs typeface="+mn-cs"/>
            </a:endParaRPr>
          </a:p>
          <a:p>
            <a:pPr marR="0" algn="just" defTabSz="914400" fontAlgn="auto">
              <a:lnSpc>
                <a:spcPct val="125000"/>
              </a:lnSpc>
              <a:buClrTx/>
              <a:buSzTx/>
              <a:buFontTx/>
              <a:defRPr/>
            </a:pPr>
            <a:r>
              <a:rPr kumimoji="0" lang="zh-CN" altLang="en-US" sz="3200" kern="1200" cap="none" spc="0" normalizeH="0" baseline="0" noProof="1">
                <a:solidFill>
                  <a:srgbClr val="FF0000"/>
                </a:solidFill>
                <a:latin typeface="微软雅黑" panose="020B0503020204020204" pitchFamily="34" charset="-122"/>
                <a:ea typeface="微软雅黑" panose="020B0503020204020204" pitchFamily="34" charset="-122"/>
                <a:cs typeface="+mn-cs"/>
              </a:rPr>
              <a:t>机动车驾驶证业务</a:t>
            </a:r>
            <a:endParaRPr kumimoji="0" lang="zh-CN" altLang="en-US" sz="3200" kern="1200" cap="none" spc="0" normalizeH="0" baseline="0" noProof="1">
              <a:solidFill>
                <a:srgbClr val="FF0000"/>
              </a:solidFill>
              <a:latin typeface="微软雅黑" panose="020B0503020204020204" pitchFamily="34" charset="-122"/>
              <a:ea typeface="微软雅黑" panose="020B0503020204020204" pitchFamily="34" charset="-122"/>
              <a:cs typeface="+mn-cs"/>
            </a:endParaRPr>
          </a:p>
        </p:txBody>
      </p:sp>
      <p:pic>
        <p:nvPicPr>
          <p:cNvPr id="16388" name="图片 2">
            <a:hlinkClick r:id="rId1" action="ppaction://hlinkfile"/>
          </p:cNvPr>
          <p:cNvPicPr>
            <a:picLocks noChangeAspect="1"/>
          </p:cNvPicPr>
          <p:nvPr/>
        </p:nvPicPr>
        <p:blipFill>
          <a:blip r:embed="rId2"/>
          <a:stretch>
            <a:fillRect/>
          </a:stretch>
        </p:blipFill>
        <p:spPr>
          <a:xfrm>
            <a:off x="4756150" y="1371600"/>
            <a:ext cx="6772275" cy="4514850"/>
          </a:xfrm>
          <a:prstGeom prst="rect">
            <a:avLst/>
          </a:prstGeom>
          <a:noFill/>
          <a:ln w="9525">
            <a:noFill/>
          </a:ln>
        </p:spPr>
      </p:pic>
    </p:spTree>
  </p:cSld>
  <p:clrMapOvr>
    <a:masterClrMapping/>
  </p:clrMapOvr>
  <p:transition spd="slow" advTm="5000">
    <p:blinds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20484" name="矩形 1"/>
          <p:cNvSpPr/>
          <p:nvPr/>
        </p:nvSpPr>
        <p:spPr>
          <a:xfrm>
            <a:off x="10006330" y="93345"/>
            <a:ext cx="206883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公路基础知识</a:t>
            </a:r>
            <a:endParaRPr lang="zh-CN" altLang="en-US" sz="2400"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stretch>
            <a:fillRect/>
          </a:stretch>
        </p:blipFill>
        <p:spPr>
          <a:xfrm>
            <a:off x="2185035" y="3676015"/>
            <a:ext cx="3554730" cy="2038350"/>
          </a:xfrm>
          <a:prstGeom prst="rect">
            <a:avLst/>
          </a:prstGeom>
        </p:spPr>
      </p:pic>
      <p:sp>
        <p:nvSpPr>
          <p:cNvPr id="5" name="文本框 4"/>
          <p:cNvSpPr txBox="1"/>
          <p:nvPr/>
        </p:nvSpPr>
        <p:spPr>
          <a:xfrm>
            <a:off x="5808980" y="4266565"/>
            <a:ext cx="762635" cy="521970"/>
          </a:xfrm>
          <a:prstGeom prst="rect">
            <a:avLst/>
          </a:prstGeom>
          <a:noFill/>
        </p:spPr>
        <p:txBody>
          <a:bodyPr wrap="square" rtlCol="0">
            <a:spAutoFit/>
          </a:bodyPr>
          <a:p>
            <a:r>
              <a:rPr lang="en-US" altLang="zh-CN" sz="2800">
                <a:solidFill>
                  <a:srgbClr val="FF0000"/>
                </a:solidFill>
              </a:rPr>
              <a:t>VS</a:t>
            </a:r>
            <a:endParaRPr lang="en-US" altLang="zh-CN" sz="2800">
              <a:solidFill>
                <a:srgbClr val="FF0000"/>
              </a:solidFill>
            </a:endParaRPr>
          </a:p>
        </p:txBody>
      </p:sp>
      <p:pic>
        <p:nvPicPr>
          <p:cNvPr id="7" name="图片 6"/>
          <p:cNvPicPr>
            <a:picLocks noChangeAspect="1"/>
          </p:cNvPicPr>
          <p:nvPr/>
        </p:nvPicPr>
        <p:blipFill>
          <a:blip r:embed="rId2" cstate="print"/>
          <a:stretch>
            <a:fillRect/>
          </a:stretch>
        </p:blipFill>
        <p:spPr>
          <a:xfrm>
            <a:off x="6647815" y="3676015"/>
            <a:ext cx="3196590" cy="2038985"/>
          </a:xfrm>
          <a:prstGeom prst="rect">
            <a:avLst/>
          </a:prstGeom>
        </p:spPr>
      </p:pic>
      <p:sp>
        <p:nvSpPr>
          <p:cNvPr id="6" name="文本框 5"/>
          <p:cNvSpPr txBox="1"/>
          <p:nvPr/>
        </p:nvSpPr>
        <p:spPr>
          <a:xfrm>
            <a:off x="3324225" y="5903595"/>
            <a:ext cx="981075" cy="429895"/>
          </a:xfrm>
          <a:prstGeom prst="rect">
            <a:avLst/>
          </a:prstGeom>
          <a:noFill/>
        </p:spPr>
        <p:txBody>
          <a:bodyPr wrap="square" rtlCol="0">
            <a:spAutoFit/>
          </a:bodyPr>
          <a:p>
            <a:r>
              <a:rPr lang="zh-CN" altLang="en-US" sz="2200" dirty="0">
                <a:latin typeface="+mn-lt"/>
                <a:ea typeface="+mn-lt"/>
              </a:rPr>
              <a:t>公路</a:t>
            </a:r>
            <a:endParaRPr lang="zh-CN" altLang="en-US" sz="2200" dirty="0">
              <a:latin typeface="+mn-lt"/>
              <a:ea typeface="+mn-lt"/>
            </a:endParaRPr>
          </a:p>
        </p:txBody>
      </p:sp>
      <p:sp>
        <p:nvSpPr>
          <p:cNvPr id="8" name="文本框 7"/>
          <p:cNvSpPr txBox="1"/>
          <p:nvPr/>
        </p:nvSpPr>
        <p:spPr>
          <a:xfrm>
            <a:off x="7559040" y="5903595"/>
            <a:ext cx="1374140" cy="429895"/>
          </a:xfrm>
          <a:prstGeom prst="rect">
            <a:avLst/>
          </a:prstGeom>
          <a:noFill/>
        </p:spPr>
        <p:txBody>
          <a:bodyPr wrap="square" rtlCol="0">
            <a:spAutoFit/>
          </a:bodyPr>
          <a:p>
            <a:r>
              <a:rPr lang="zh-CN" altLang="en-US" sz="2200" dirty="0">
                <a:latin typeface="+mn-lt"/>
                <a:ea typeface="+mn-lt"/>
              </a:rPr>
              <a:t>城市道路</a:t>
            </a:r>
            <a:endParaRPr lang="zh-CN" altLang="en-US" sz="2200" dirty="0">
              <a:latin typeface="+mn-lt"/>
              <a:ea typeface="+mn-lt"/>
            </a:endParaRPr>
          </a:p>
        </p:txBody>
      </p:sp>
      <p:sp>
        <p:nvSpPr>
          <p:cNvPr id="9" name="标题 231425"/>
          <p:cNvSpPr>
            <a:spLocks noGrp="1"/>
          </p:cNvSpPr>
          <p:nvPr/>
        </p:nvSpPr>
        <p:spPr>
          <a:xfrm>
            <a:off x="330835" y="988695"/>
            <a:ext cx="2077085" cy="558800"/>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0</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引言</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10" name="文本框 9"/>
          <p:cNvSpPr txBox="1"/>
          <p:nvPr/>
        </p:nvSpPr>
        <p:spPr>
          <a:xfrm>
            <a:off x="1173480" y="1623060"/>
            <a:ext cx="9711055" cy="1476375"/>
          </a:xfrm>
          <a:prstGeom prst="rect">
            <a:avLst/>
          </a:prstGeom>
          <a:noFill/>
        </p:spPr>
        <p:txBody>
          <a:bodyPr wrap="square" rtlCol="0" anchor="t">
            <a:spAutoFit/>
          </a:bodyPr>
          <a:p>
            <a:pPr algn="just">
              <a:lnSpc>
                <a:spcPct val="125000"/>
              </a:lnSpc>
              <a:spcBef>
                <a:spcPts val="0"/>
              </a:spcBef>
              <a:spcAft>
                <a:spcPts val="0"/>
              </a:spcAft>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“道路”，是指</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公路、城市道路</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和虽在单位管辖范围但允许社会机动车通行的地方，包括广场、公共停车场等用于公众通行的场所。</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25000"/>
              </a:lnSpc>
              <a:spcBef>
                <a:spcPts val="0"/>
              </a:spcBef>
              <a:spcAft>
                <a:spcPts val="0"/>
              </a:spcAft>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《道路交通安全法》第一百一十九条第一款</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20484" name="矩形 1"/>
          <p:cNvSpPr/>
          <p:nvPr/>
        </p:nvSpPr>
        <p:spPr>
          <a:xfrm>
            <a:off x="10006330" y="93345"/>
            <a:ext cx="206883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公路基础知识</a:t>
            </a:r>
            <a:endParaRPr lang="zh-CN" altLang="en-US" sz="2400"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551180" y="2155190"/>
            <a:ext cx="5621655" cy="3415030"/>
          </a:xfrm>
          <a:prstGeom prst="rect">
            <a:avLst/>
          </a:prstGeom>
          <a:noFill/>
        </p:spPr>
        <p:txBody>
          <a:bodyPr wrap="square" rtlCol="0" anchor="t">
            <a:spAutoFit/>
          </a:bodyPr>
          <a:p>
            <a:pPr algn="just"/>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公路的定义</a:t>
            </a:r>
            <a:r>
              <a:rPr lang="zh-CN" altLang="en-US" sz="2400" kern="0" dirty="0" smtClean="0">
                <a:solidFill>
                  <a:srgbClr val="30311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：公路是指联结各城镇、乡村和工矿基地之间主要供汽车行驶的郊外道路。</a:t>
            </a:r>
            <a:endParaRPr lang="zh-CN" altLang="en-US" sz="2400" b="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endParaRPr lang="zh-CN" altLang="en-US" sz="2400" b="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法律意义上的公路：</a:t>
            </a:r>
            <a:r>
              <a:rPr lang="zh-CN" altLang="en-US" sz="2400" kern="0" dirty="0" smtClean="0">
                <a:solidFill>
                  <a:srgbClr val="30311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是指在中华人民共和国境内，按照国家规定的《公路工程技术标准》修建，并经主管部门验收认定的城间、城乡间、乡间可供汽车行驶的公共道路。</a:t>
            </a:r>
            <a:endParaRPr lang="zh-CN" altLang="en-US" sz="2400"/>
          </a:p>
        </p:txBody>
      </p:sp>
      <p:sp>
        <p:nvSpPr>
          <p:cNvPr id="28" name="矩形 27"/>
          <p:cNvSpPr/>
          <p:nvPr/>
        </p:nvSpPr>
        <p:spPr>
          <a:xfrm>
            <a:off x="441008" y="1979930"/>
            <a:ext cx="5848350" cy="3765550"/>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1.</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基本概念</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pic>
        <p:nvPicPr>
          <p:cNvPr id="4" name="图片 3"/>
          <p:cNvPicPr>
            <a:picLocks noChangeAspect="1"/>
          </p:cNvPicPr>
          <p:nvPr/>
        </p:nvPicPr>
        <p:blipFill>
          <a:blip r:embed="rId1"/>
          <a:stretch>
            <a:fillRect/>
          </a:stretch>
        </p:blipFill>
        <p:spPr>
          <a:xfrm>
            <a:off x="6837680" y="2276475"/>
            <a:ext cx="4762500" cy="3171825"/>
          </a:xfrm>
          <a:prstGeom prst="rect">
            <a:avLst/>
          </a:prstGeom>
        </p:spPr>
      </p:pic>
    </p:spTree>
  </p:cSld>
  <p:clrMapOvr>
    <a:masterClrMapping/>
  </p:clrMapOvr>
  <p:transition spd="slow" advTm="5000">
    <p:blinds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20484" name="矩形 1"/>
          <p:cNvSpPr/>
          <p:nvPr/>
        </p:nvSpPr>
        <p:spPr>
          <a:xfrm>
            <a:off x="10006330" y="93345"/>
            <a:ext cx="206883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公路基础知识</a:t>
            </a:r>
            <a:endParaRPr lang="zh-CN" altLang="en-US" sz="2400" b="1" dirty="0">
              <a:latin typeface="微软雅黑" panose="020B0503020204020204" pitchFamily="34" charset="-122"/>
              <a:ea typeface="微软雅黑" panose="020B0503020204020204" pitchFamily="34"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公路的等级</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grpSp>
        <p:nvGrpSpPr>
          <p:cNvPr id="19" name="组合 18"/>
          <p:cNvGrpSpPr/>
          <p:nvPr/>
        </p:nvGrpSpPr>
        <p:grpSpPr>
          <a:xfrm>
            <a:off x="840740" y="1633855"/>
            <a:ext cx="8324850" cy="559435"/>
            <a:chOff x="8177" y="3357"/>
            <a:chExt cx="4337" cy="881"/>
          </a:xfrm>
        </p:grpSpPr>
        <p:sp>
          <p:nvSpPr>
            <p:cNvPr id="20" name="圆角矩形 19"/>
            <p:cNvSpPr/>
            <p:nvPr/>
          </p:nvSpPr>
          <p:spPr>
            <a:xfrm>
              <a:off x="8177" y="3357"/>
              <a:ext cx="4337" cy="881"/>
            </a:xfrm>
            <a:prstGeom prst="roundRect">
              <a:avLst/>
            </a:prstGeom>
            <a:solidFill>
              <a:srgbClr val="0070C0"/>
            </a:solidFill>
            <a:ln w="9525" cap="flat" cmpd="sng" algn="ctr">
              <a:solidFill>
                <a:srgbClr val="30311D"/>
              </a:solidFill>
              <a:prstDash val="solid"/>
              <a:round/>
              <a:headEnd type="none" w="med" len="med"/>
              <a:tailEnd type="none" w="med" len="med"/>
            </a:ln>
            <a:effectLst>
              <a:outerShdw dist="17961" dir="2700000" algn="ctr" rotWithShape="0">
                <a:srgbClr val="30311D">
                  <a:gamma/>
                  <a:shade val="60000"/>
                  <a:invGamma/>
                </a:srgbClr>
              </a:outerShdw>
            </a:effec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en-US" altLang="zh-CN" sz="1800" b="1" i="0" u="none" strike="noStrike" cap="none" normalizeH="0" baseline="0" smtClean="0">
                <a:ln>
                  <a:noFill/>
                </a:ln>
                <a:solidFill>
                  <a:srgbClr val="30311D"/>
                </a:solidFill>
                <a:effectLst/>
                <a:latin typeface="Arial" panose="020B0604020202020204" pitchFamily="34" charset="0"/>
                <a:ea typeface="宋体" panose="02010600030101010101" pitchFamily="2" charset="-122"/>
              </a:endParaRPr>
            </a:p>
          </p:txBody>
        </p:sp>
        <p:sp>
          <p:nvSpPr>
            <p:cNvPr id="21" name="文本框 20"/>
            <p:cNvSpPr txBox="1"/>
            <p:nvPr/>
          </p:nvSpPr>
          <p:spPr>
            <a:xfrm>
              <a:off x="8246" y="3452"/>
              <a:ext cx="4198" cy="725"/>
            </a:xfrm>
            <a:prstGeom prst="rect">
              <a:avLst/>
            </a:prstGeom>
            <a:noFill/>
          </p:spPr>
          <p:txBody>
            <a:bodyPr wrap="square" rtlCol="0">
              <a:spAutoFit/>
            </a:bodyPr>
            <a:p>
              <a:r>
                <a:rPr lang="zh-CN" altLang="en-US" sz="2400">
                  <a:solidFill>
                    <a:srgbClr val="FFFFFF"/>
                  </a:solidFill>
                  <a:latin typeface="微软雅黑" panose="020B0503020204020204" pitchFamily="34" charset="-122"/>
                  <a:ea typeface="微软雅黑" panose="020B0503020204020204" pitchFamily="34" charset="-122"/>
                </a:rPr>
                <a:t>根据公路的</a:t>
              </a:r>
              <a:r>
                <a:rPr lang="zh-CN" altLang="en-US" sz="2400">
                  <a:solidFill>
                    <a:schemeClr val="accent3"/>
                  </a:solidFill>
                  <a:latin typeface="微软雅黑" panose="020B0503020204020204" pitchFamily="34" charset="-122"/>
                  <a:ea typeface="微软雅黑" panose="020B0503020204020204" pitchFamily="34" charset="-122"/>
                </a:rPr>
                <a:t>功能和适应的交通量</a:t>
              </a:r>
              <a:r>
                <a:rPr lang="zh-CN" altLang="en-US" sz="2400">
                  <a:solidFill>
                    <a:srgbClr val="FFFFFF"/>
                  </a:solidFill>
                  <a:latin typeface="微软雅黑" panose="020B0503020204020204" pitchFamily="34" charset="-122"/>
                  <a:ea typeface="微软雅黑" panose="020B0503020204020204" pitchFamily="34" charset="-122"/>
                </a:rPr>
                <a:t>，公路技术等级可分为</a:t>
              </a:r>
              <a:endParaRPr lang="zh-CN" altLang="en-US" sz="2400">
                <a:solidFill>
                  <a:srgbClr val="FFFFFF"/>
                </a:solidFill>
                <a:latin typeface="微软雅黑" panose="020B0503020204020204" pitchFamily="34" charset="-122"/>
                <a:ea typeface="微软雅黑" panose="020B0503020204020204" pitchFamily="34" charset="-122"/>
              </a:endParaRPr>
            </a:p>
          </p:txBody>
        </p:sp>
      </p:grpSp>
      <p:sp>
        <p:nvSpPr>
          <p:cNvPr id="14" name="文本框 13"/>
          <p:cNvSpPr txBox="1"/>
          <p:nvPr/>
        </p:nvSpPr>
        <p:spPr>
          <a:xfrm>
            <a:off x="2130425" y="4031615"/>
            <a:ext cx="1393190" cy="429895"/>
          </a:xfrm>
          <a:prstGeom prst="rect">
            <a:avLst/>
          </a:prstGeom>
          <a:noFill/>
        </p:spPr>
        <p:txBody>
          <a:bodyPr wrap="square" rtlCol="0">
            <a:spAutoFit/>
          </a:bodyPr>
          <a:p>
            <a:r>
              <a:rPr lang="zh-CN" altLang="en-US" sz="2200" dirty="0">
                <a:latin typeface="微软雅黑" panose="020B0503020204020204" pitchFamily="34" charset="-122"/>
                <a:ea typeface="微软雅黑" panose="020B0503020204020204" pitchFamily="34" charset="-122"/>
              </a:rPr>
              <a:t>高速公路</a:t>
            </a:r>
            <a:endParaRPr lang="zh-CN" altLang="en-US" sz="2200" dirty="0">
              <a:latin typeface="微软雅黑" panose="020B0503020204020204" pitchFamily="34" charset="-122"/>
              <a:ea typeface="微软雅黑" panose="020B0503020204020204" pitchFamily="34" charset="-122"/>
            </a:endParaRPr>
          </a:p>
        </p:txBody>
      </p:sp>
      <p:grpSp>
        <p:nvGrpSpPr>
          <p:cNvPr id="48" name="组合 47"/>
          <p:cNvGrpSpPr/>
          <p:nvPr/>
        </p:nvGrpSpPr>
        <p:grpSpPr>
          <a:xfrm>
            <a:off x="4375150" y="2541270"/>
            <a:ext cx="2018665" cy="1920240"/>
            <a:chOff x="5701" y="4182"/>
            <a:chExt cx="3179" cy="3024"/>
          </a:xfrm>
        </p:grpSpPr>
        <p:sp>
          <p:nvSpPr>
            <p:cNvPr id="23" name="文本框 22"/>
            <p:cNvSpPr txBox="1"/>
            <p:nvPr/>
          </p:nvSpPr>
          <p:spPr>
            <a:xfrm>
              <a:off x="6206" y="6529"/>
              <a:ext cx="2471" cy="677"/>
            </a:xfrm>
            <a:prstGeom prst="rect">
              <a:avLst/>
            </a:prstGeom>
            <a:noFill/>
          </p:spPr>
          <p:txBody>
            <a:bodyPr wrap="square" rtlCol="0">
              <a:spAutoFit/>
            </a:bodyPr>
            <a:p>
              <a:r>
                <a:rPr lang="zh-CN" altLang="en-US" sz="2200" dirty="0">
                  <a:latin typeface="微软雅黑" panose="020B0503020204020204" pitchFamily="34" charset="-122"/>
                  <a:ea typeface="微软雅黑" panose="020B0503020204020204" pitchFamily="34" charset="-122"/>
                </a:rPr>
                <a:t>一级公路</a:t>
              </a:r>
              <a:endParaRPr lang="zh-CN" altLang="en-US" sz="2200" dirty="0">
                <a:latin typeface="微软雅黑" panose="020B0503020204020204" pitchFamily="34" charset="-122"/>
                <a:ea typeface="微软雅黑" panose="020B0503020204020204" pitchFamily="34" charset="-122"/>
              </a:endParaRPr>
            </a:p>
          </p:txBody>
        </p:sp>
        <p:pic>
          <p:nvPicPr>
            <p:cNvPr id="39" name="图片 38"/>
            <p:cNvPicPr>
              <a:picLocks noChangeAspect="1"/>
            </p:cNvPicPr>
            <p:nvPr/>
          </p:nvPicPr>
          <p:blipFill>
            <a:blip r:embed="rId1" cstate="print"/>
            <a:stretch>
              <a:fillRect/>
            </a:stretch>
          </p:blipFill>
          <p:spPr>
            <a:xfrm>
              <a:off x="5701" y="4182"/>
              <a:ext cx="3179" cy="2029"/>
            </a:xfrm>
            <a:prstGeom prst="rect">
              <a:avLst/>
            </a:prstGeom>
            <a:ln w="76200">
              <a:solidFill>
                <a:srgbClr val="FFFFFF">
                  <a:lumMod val="95000"/>
                </a:srgbClr>
              </a:solidFill>
            </a:ln>
          </p:spPr>
        </p:pic>
      </p:grpSp>
      <p:grpSp>
        <p:nvGrpSpPr>
          <p:cNvPr id="4" name="组合 3"/>
          <p:cNvGrpSpPr/>
          <p:nvPr/>
        </p:nvGrpSpPr>
        <p:grpSpPr>
          <a:xfrm>
            <a:off x="6924675" y="2508250"/>
            <a:ext cx="1997710" cy="1953260"/>
            <a:chOff x="9716" y="4130"/>
            <a:chExt cx="3146" cy="3076"/>
          </a:xfrm>
        </p:grpSpPr>
        <p:sp>
          <p:nvSpPr>
            <p:cNvPr id="5" name="文本框 4"/>
            <p:cNvSpPr txBox="1"/>
            <p:nvPr/>
          </p:nvSpPr>
          <p:spPr>
            <a:xfrm>
              <a:off x="10309" y="6529"/>
              <a:ext cx="2471" cy="677"/>
            </a:xfrm>
            <a:prstGeom prst="rect">
              <a:avLst/>
            </a:prstGeom>
            <a:noFill/>
          </p:spPr>
          <p:txBody>
            <a:bodyPr wrap="square" rtlCol="0">
              <a:spAutoFit/>
            </a:bodyPr>
            <a:p>
              <a:r>
                <a:rPr lang="zh-CN" altLang="en-US" sz="2200" dirty="0">
                  <a:latin typeface="微软雅黑" panose="020B0503020204020204" pitchFamily="34" charset="-122"/>
                  <a:ea typeface="微软雅黑" panose="020B0503020204020204" pitchFamily="34" charset="-122"/>
                </a:rPr>
                <a:t>二级公路</a:t>
              </a:r>
              <a:endParaRPr lang="zh-CN" altLang="en-US" sz="2200" dirty="0">
                <a:latin typeface="微软雅黑" panose="020B0503020204020204" pitchFamily="34" charset="-122"/>
                <a:ea typeface="微软雅黑" panose="020B0503020204020204" pitchFamily="34" charset="-122"/>
              </a:endParaRPr>
            </a:p>
          </p:txBody>
        </p:sp>
        <p:pic>
          <p:nvPicPr>
            <p:cNvPr id="49" name="图片 48"/>
            <p:cNvPicPr>
              <a:picLocks noChangeAspect="1"/>
            </p:cNvPicPr>
            <p:nvPr/>
          </p:nvPicPr>
          <p:blipFill>
            <a:blip r:embed="rId2"/>
            <a:srcRect l="18373" t="10835" r="21621" b="7151"/>
            <a:stretch>
              <a:fillRect/>
            </a:stretch>
          </p:blipFill>
          <p:spPr>
            <a:xfrm>
              <a:off x="9716" y="4130"/>
              <a:ext cx="3146" cy="2116"/>
            </a:xfrm>
            <a:prstGeom prst="rect">
              <a:avLst/>
            </a:prstGeom>
            <a:ln w="57150">
              <a:solidFill>
                <a:srgbClr val="FFFFFF">
                  <a:lumMod val="95000"/>
                </a:srgbClr>
              </a:solidFill>
            </a:ln>
          </p:spPr>
        </p:pic>
      </p:grpSp>
      <p:grpSp>
        <p:nvGrpSpPr>
          <p:cNvPr id="6" name="组合 5"/>
          <p:cNvGrpSpPr/>
          <p:nvPr/>
        </p:nvGrpSpPr>
        <p:grpSpPr>
          <a:xfrm>
            <a:off x="2744470" y="4702810"/>
            <a:ext cx="2011680" cy="1936115"/>
            <a:chOff x="1663" y="7621"/>
            <a:chExt cx="3168" cy="3049"/>
          </a:xfrm>
        </p:grpSpPr>
        <p:sp>
          <p:nvSpPr>
            <p:cNvPr id="33" name="文本框 32"/>
            <p:cNvSpPr txBox="1"/>
            <p:nvPr/>
          </p:nvSpPr>
          <p:spPr>
            <a:xfrm>
              <a:off x="2128" y="9993"/>
              <a:ext cx="2471" cy="677"/>
            </a:xfrm>
            <a:prstGeom prst="rect">
              <a:avLst/>
            </a:prstGeom>
            <a:noFill/>
          </p:spPr>
          <p:txBody>
            <a:bodyPr wrap="square" rtlCol="0">
              <a:spAutoFit/>
            </a:bodyPr>
            <a:p>
              <a:r>
                <a:rPr lang="zh-CN" altLang="en-US" sz="2200" dirty="0">
                  <a:latin typeface="微软雅黑" panose="020B0503020204020204" pitchFamily="34" charset="-122"/>
                  <a:ea typeface="微软雅黑" panose="020B0503020204020204" pitchFamily="34" charset="-122"/>
                </a:rPr>
                <a:t>三级公路</a:t>
              </a:r>
              <a:endParaRPr lang="zh-CN" altLang="en-US" sz="22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cstate="print"/>
            <a:stretch>
              <a:fillRect/>
            </a:stretch>
          </p:blipFill>
          <p:spPr>
            <a:xfrm flipH="1">
              <a:off x="1663" y="7621"/>
              <a:ext cx="3168" cy="1967"/>
            </a:xfrm>
            <a:prstGeom prst="rect">
              <a:avLst/>
            </a:prstGeom>
            <a:ln w="57150">
              <a:solidFill>
                <a:srgbClr val="FFFFFF">
                  <a:lumMod val="95000"/>
                </a:srgbClr>
              </a:solidFill>
            </a:ln>
          </p:spPr>
        </p:pic>
      </p:grpSp>
      <p:grpSp>
        <p:nvGrpSpPr>
          <p:cNvPr id="54" name="组合 53"/>
          <p:cNvGrpSpPr/>
          <p:nvPr/>
        </p:nvGrpSpPr>
        <p:grpSpPr>
          <a:xfrm>
            <a:off x="5308600" y="4702810"/>
            <a:ext cx="2054860" cy="1936115"/>
            <a:chOff x="5701" y="7621"/>
            <a:chExt cx="3236" cy="3049"/>
          </a:xfrm>
        </p:grpSpPr>
        <p:sp>
          <p:nvSpPr>
            <p:cNvPr id="8" name="文本框 7"/>
            <p:cNvSpPr txBox="1"/>
            <p:nvPr/>
          </p:nvSpPr>
          <p:spPr>
            <a:xfrm>
              <a:off x="6257" y="9993"/>
              <a:ext cx="2471" cy="677"/>
            </a:xfrm>
            <a:prstGeom prst="rect">
              <a:avLst/>
            </a:prstGeom>
            <a:noFill/>
          </p:spPr>
          <p:txBody>
            <a:bodyPr wrap="square" rtlCol="0">
              <a:spAutoFit/>
            </a:bodyPr>
            <a:p>
              <a:r>
                <a:rPr lang="zh-CN" altLang="en-US" sz="2200" dirty="0">
                  <a:latin typeface="微软雅黑" panose="020B0503020204020204" pitchFamily="34" charset="-122"/>
                  <a:ea typeface="微软雅黑" panose="020B0503020204020204" pitchFamily="34" charset="-122"/>
                </a:rPr>
                <a:t>四级公路</a:t>
              </a:r>
              <a:endParaRPr lang="zh-CN" altLang="en-US" sz="2200" dirty="0">
                <a:latin typeface="微软雅黑" panose="020B0503020204020204" pitchFamily="34" charset="-122"/>
                <a:ea typeface="微软雅黑" panose="020B0503020204020204" pitchFamily="34" charset="-122"/>
              </a:endParaRPr>
            </a:p>
          </p:txBody>
        </p:sp>
        <p:pic>
          <p:nvPicPr>
            <p:cNvPr id="53" name="图片 52"/>
            <p:cNvPicPr>
              <a:picLocks noChangeAspect="1"/>
            </p:cNvPicPr>
            <p:nvPr/>
          </p:nvPicPr>
          <p:blipFill>
            <a:blip r:embed="rId4" cstate="print"/>
            <a:stretch>
              <a:fillRect/>
            </a:stretch>
          </p:blipFill>
          <p:spPr>
            <a:xfrm>
              <a:off x="5701" y="7621"/>
              <a:ext cx="3236" cy="1953"/>
            </a:xfrm>
            <a:prstGeom prst="rect">
              <a:avLst/>
            </a:prstGeom>
            <a:ln w="57150">
              <a:solidFill>
                <a:srgbClr val="FFFFFF">
                  <a:lumMod val="95000"/>
                </a:srgbClr>
              </a:solidFill>
            </a:ln>
          </p:spPr>
        </p:pic>
      </p:grpSp>
      <p:pic>
        <p:nvPicPr>
          <p:cNvPr id="9" name="图片 8"/>
          <p:cNvPicPr>
            <a:picLocks noChangeAspect="1"/>
          </p:cNvPicPr>
          <p:nvPr/>
        </p:nvPicPr>
        <p:blipFill>
          <a:blip r:embed="rId5" cstate="print"/>
          <a:stretch>
            <a:fillRect/>
          </a:stretch>
        </p:blipFill>
        <p:spPr>
          <a:xfrm>
            <a:off x="1777365" y="2508250"/>
            <a:ext cx="2099310" cy="1320800"/>
          </a:xfrm>
          <a:prstGeom prst="rect">
            <a:avLst/>
          </a:prstGeom>
          <a:ln w="57150">
            <a:solidFill>
              <a:srgbClr val="FFFFFF">
                <a:lumMod val="95000"/>
              </a:srgbClr>
            </a:solidFill>
          </a:ln>
        </p:spPr>
      </p:pic>
    </p:spTree>
  </p:cSld>
  <p:clrMapOvr>
    <a:masterClrMapping/>
  </p:clrMapOvr>
  <p:transition spd="slow" advTm="5000">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20484" name="矩形 1"/>
          <p:cNvSpPr/>
          <p:nvPr/>
        </p:nvSpPr>
        <p:spPr>
          <a:xfrm>
            <a:off x="10006330" y="93345"/>
            <a:ext cx="206883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公路基础知识</a:t>
            </a:r>
            <a:endParaRPr lang="zh-CN" altLang="en-US" sz="2400" b="1" dirty="0">
              <a:latin typeface="微软雅黑" panose="020B0503020204020204" pitchFamily="34" charset="-122"/>
              <a:ea typeface="微软雅黑" panose="020B0503020204020204" pitchFamily="34"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公路的等级</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graphicFrame>
        <p:nvGraphicFramePr>
          <p:cNvPr id="31" name="表格 30"/>
          <p:cNvGraphicFramePr/>
          <p:nvPr>
            <p:custDataLst>
              <p:tags r:id="rId1"/>
            </p:custDataLst>
          </p:nvPr>
        </p:nvGraphicFramePr>
        <p:xfrm>
          <a:off x="2770822" y="1635125"/>
          <a:ext cx="6811010" cy="4530725"/>
        </p:xfrm>
        <a:graphic>
          <a:graphicData uri="http://schemas.openxmlformats.org/drawingml/2006/table">
            <a:tbl>
              <a:tblPr firstRow="1" bandRow="1">
                <a:tableStyleId>{5940675A-B579-460E-94D1-54222C63F5DA}</a:tableStyleId>
              </a:tblPr>
              <a:tblGrid>
                <a:gridCol w="1264920"/>
                <a:gridCol w="1405890"/>
                <a:gridCol w="4140200"/>
              </a:tblGrid>
              <a:tr h="774700">
                <a:tc>
                  <a:txBody>
                    <a:bodyPr/>
                    <a:p>
                      <a:pPr indent="0" algn="ctr">
                        <a:buNone/>
                      </a:pPr>
                      <a:r>
                        <a:rPr lang="en-US" sz="2000" b="1">
                          <a:latin typeface="Microsoft JhengHei" panose="020B0604030504040204" charset="-120"/>
                          <a:ea typeface="Microsoft JhengHei" panose="020B0604030504040204" charset="-120"/>
                          <a:cs typeface="Microsoft JhengHei" panose="020B0604030504040204" charset="-120"/>
                        </a:rPr>
                        <a:t>公路等级</a:t>
                      </a:r>
                      <a:endParaRPr lang="en-US" altLang="en-US" sz="2000" b="1">
                        <a:latin typeface="Microsoft JhengHei" panose="020B0604030504040204" charset="-120"/>
                        <a:ea typeface="Microsoft JhengHei" panose="020B0604030504040204" charset="-120"/>
                        <a:cs typeface="Microsoft JhengHei" panose="020B0604030504040204" charset="-12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1">
                          <a:latin typeface="Microsoft JhengHei" panose="020B0604030504040204" charset="-120"/>
                          <a:ea typeface="Microsoft JhengHei" panose="020B0604030504040204" charset="-120"/>
                          <a:cs typeface="Microsoft JhengHei" panose="020B0604030504040204" charset="-120"/>
                        </a:rPr>
                        <a:t>车道数量（双向）</a:t>
                      </a:r>
                      <a:endParaRPr lang="en-US" altLang="en-US" sz="2000" b="1">
                        <a:latin typeface="Microsoft JhengHei" panose="020B0604030504040204" charset="-120"/>
                        <a:ea typeface="Microsoft JhengHei" panose="020B0604030504040204" charset="-120"/>
                        <a:cs typeface="Microsoft JhengHei" panose="020B0604030504040204" charset="-12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1">
                          <a:latin typeface="Microsoft JhengHei" panose="020B0604030504040204" charset="-120"/>
                          <a:ea typeface="Microsoft JhengHei" panose="020B0604030504040204" charset="-120"/>
                          <a:cs typeface="Microsoft JhengHei" panose="020B0604030504040204" charset="-120"/>
                        </a:rPr>
                        <a:t>适应的年平均日交通量（折合小客车量，单位：辆）</a:t>
                      </a:r>
                      <a:endParaRPr lang="en-US" altLang="en-US" sz="2000" b="1">
                        <a:latin typeface="Microsoft JhengHei" panose="020B0604030504040204" charset="-120"/>
                        <a:ea typeface="Microsoft JhengHei" panose="020B0604030504040204" charset="-120"/>
                        <a:cs typeface="Microsoft JhengHei" panose="020B0604030504040204" charset="-12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17195">
                <a:tc rowSpan="3">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 高速公路</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四车道</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25000～55000</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1783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六车道</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45000～80000</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1656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八车道</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60000～100000</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17830">
                <a:tc rowSpan="2">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 一级公路</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四车道</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15000～30000</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1719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六车道</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25000～55000</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17830">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二级公路</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双车道</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5000～15000</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16560">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三级公路</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双车道</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2000～6000</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17830">
                <a:tc rowSpan="2">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 四级公路</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双车道</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2000</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1719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单车道</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400</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advTm="5000">
    <p:blinds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20484" name="矩形 1"/>
          <p:cNvSpPr/>
          <p:nvPr/>
        </p:nvSpPr>
        <p:spPr>
          <a:xfrm>
            <a:off x="10006330" y="93345"/>
            <a:ext cx="206883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公路基础知识</a:t>
            </a:r>
            <a:endParaRPr lang="zh-CN" altLang="en-US" sz="2400" b="1" dirty="0">
              <a:latin typeface="微软雅黑" panose="020B0503020204020204" pitchFamily="34" charset="-122"/>
              <a:ea typeface="微软雅黑" panose="020B0503020204020204" pitchFamily="34"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公路的等级</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grpSp>
        <p:nvGrpSpPr>
          <p:cNvPr id="11" name="组合 10"/>
          <p:cNvGrpSpPr/>
          <p:nvPr/>
        </p:nvGrpSpPr>
        <p:grpSpPr>
          <a:xfrm>
            <a:off x="958215" y="1605915"/>
            <a:ext cx="7595870" cy="559435"/>
            <a:chOff x="1509" y="2529"/>
            <a:chExt cx="11854" cy="881"/>
          </a:xfrm>
        </p:grpSpPr>
        <p:sp>
          <p:nvSpPr>
            <p:cNvPr id="3" name="圆角矩形 2"/>
            <p:cNvSpPr/>
            <p:nvPr/>
          </p:nvSpPr>
          <p:spPr>
            <a:xfrm>
              <a:off x="1509" y="2529"/>
              <a:ext cx="11854" cy="881"/>
            </a:xfrm>
            <a:prstGeom prst="roundRect">
              <a:avLst/>
            </a:prstGeom>
            <a:solidFill>
              <a:srgbClr val="0070C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en-US" altLang="zh-CN"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0" name="文本框 9"/>
            <p:cNvSpPr txBox="1"/>
            <p:nvPr/>
          </p:nvSpPr>
          <p:spPr>
            <a:xfrm>
              <a:off x="1698" y="2624"/>
              <a:ext cx="11474" cy="725"/>
            </a:xfrm>
            <a:prstGeom prst="rect">
              <a:avLst/>
            </a:prstGeom>
            <a:noFill/>
          </p:spPr>
          <p:txBody>
            <a:bodyPr wrap="square" rtlCol="0">
              <a:spAutoFit/>
            </a:bodyPr>
            <a:p>
              <a:r>
                <a:rPr lang="zh-CN" altLang="en-US" sz="2400">
                  <a:solidFill>
                    <a:schemeClr val="bg1"/>
                  </a:solidFill>
                  <a:latin typeface="+mn-lt"/>
                  <a:ea typeface="+mn-lt"/>
                </a:rPr>
                <a:t>根据在公路路网中的</a:t>
              </a:r>
              <a:r>
                <a:rPr lang="zh-CN" altLang="en-US" sz="2400">
                  <a:solidFill>
                    <a:schemeClr val="accent3"/>
                  </a:solidFill>
                  <a:latin typeface="+mn-lt"/>
                  <a:ea typeface="+mn-lt"/>
                </a:rPr>
                <a:t>地位和功能</a:t>
              </a:r>
              <a:r>
                <a:rPr lang="zh-CN" altLang="en-US" sz="2400">
                  <a:solidFill>
                    <a:schemeClr val="bg1"/>
                  </a:solidFill>
                  <a:latin typeface="+mn-lt"/>
                  <a:ea typeface="+mn-lt"/>
                </a:rPr>
                <a:t>，其行政等级可分为：</a:t>
              </a:r>
              <a:endParaRPr lang="zh-CN" altLang="en-US" sz="2400">
                <a:solidFill>
                  <a:schemeClr val="bg1"/>
                </a:solidFill>
                <a:latin typeface="+mn-lt"/>
                <a:ea typeface="+mn-lt"/>
              </a:endParaRPr>
            </a:p>
          </p:txBody>
        </p:sp>
      </p:grpSp>
      <p:sp>
        <p:nvSpPr>
          <p:cNvPr id="28" name="文本框 27"/>
          <p:cNvSpPr txBox="1"/>
          <p:nvPr/>
        </p:nvSpPr>
        <p:spPr>
          <a:xfrm>
            <a:off x="5042535" y="4174490"/>
            <a:ext cx="796290" cy="429895"/>
          </a:xfrm>
          <a:prstGeom prst="rect">
            <a:avLst/>
          </a:prstGeom>
          <a:noFill/>
        </p:spPr>
        <p:txBody>
          <a:bodyPr wrap="square" rtlCol="0">
            <a:spAutoFit/>
          </a:bodyPr>
          <a:p>
            <a:r>
              <a:rPr lang="zh-CN" altLang="en-US" sz="2200" dirty="0">
                <a:latin typeface="+mn-lt"/>
                <a:ea typeface="+mn-lt"/>
              </a:rPr>
              <a:t>省道</a:t>
            </a:r>
            <a:endParaRPr lang="zh-CN" altLang="en-US" sz="2200" dirty="0">
              <a:latin typeface="+mn-lt"/>
              <a:ea typeface="+mn-lt"/>
            </a:endParaRPr>
          </a:p>
        </p:txBody>
      </p:sp>
      <p:grpSp>
        <p:nvGrpSpPr>
          <p:cNvPr id="15" name="组合 14"/>
          <p:cNvGrpSpPr/>
          <p:nvPr/>
        </p:nvGrpSpPr>
        <p:grpSpPr>
          <a:xfrm>
            <a:off x="1019810" y="2350135"/>
            <a:ext cx="2564130" cy="2157095"/>
            <a:chOff x="1696" y="4130"/>
            <a:chExt cx="4038" cy="3397"/>
          </a:xfrm>
        </p:grpSpPr>
        <p:sp>
          <p:nvSpPr>
            <p:cNvPr id="16" name="文本框 15"/>
            <p:cNvSpPr txBox="1"/>
            <p:nvPr/>
          </p:nvSpPr>
          <p:spPr>
            <a:xfrm>
              <a:off x="2788" y="6850"/>
              <a:ext cx="1340" cy="677"/>
            </a:xfrm>
            <a:prstGeom prst="rect">
              <a:avLst/>
            </a:prstGeom>
            <a:noFill/>
          </p:spPr>
          <p:txBody>
            <a:bodyPr wrap="square" rtlCol="0">
              <a:spAutoFit/>
            </a:bodyPr>
            <a:p>
              <a:r>
                <a:rPr lang="zh-CN" altLang="en-US" sz="2200" dirty="0">
                  <a:latin typeface="+mn-lt"/>
                  <a:ea typeface="+mn-lt"/>
                </a:rPr>
                <a:t>国道</a:t>
              </a:r>
              <a:endParaRPr lang="zh-CN" altLang="en-US" sz="2200" dirty="0">
                <a:latin typeface="+mn-lt"/>
                <a:ea typeface="+mn-lt"/>
              </a:endParaRPr>
            </a:p>
          </p:txBody>
        </p:sp>
        <p:pic>
          <p:nvPicPr>
            <p:cNvPr id="17" name="图片 16"/>
            <p:cNvPicPr>
              <a:picLocks noChangeAspect="1"/>
            </p:cNvPicPr>
            <p:nvPr/>
          </p:nvPicPr>
          <p:blipFill>
            <a:blip r:embed="rId1"/>
            <a:stretch>
              <a:fillRect/>
            </a:stretch>
          </p:blipFill>
          <p:spPr>
            <a:xfrm>
              <a:off x="1696" y="4130"/>
              <a:ext cx="4038" cy="2617"/>
            </a:xfrm>
            <a:prstGeom prst="rect">
              <a:avLst/>
            </a:prstGeom>
            <a:ln w="76200">
              <a:solidFill>
                <a:schemeClr val="bg1">
                  <a:lumMod val="95000"/>
                </a:schemeClr>
              </a:solidFill>
            </a:ln>
          </p:spPr>
        </p:pic>
      </p:grpSp>
      <p:pic>
        <p:nvPicPr>
          <p:cNvPr id="18" name="图片 17"/>
          <p:cNvPicPr>
            <a:picLocks noChangeAspect="1"/>
          </p:cNvPicPr>
          <p:nvPr/>
        </p:nvPicPr>
        <p:blipFill>
          <a:blip r:embed="rId2"/>
          <a:stretch>
            <a:fillRect/>
          </a:stretch>
        </p:blipFill>
        <p:spPr>
          <a:xfrm>
            <a:off x="4162425" y="2350135"/>
            <a:ext cx="2569210" cy="1721485"/>
          </a:xfrm>
          <a:prstGeom prst="rect">
            <a:avLst/>
          </a:prstGeom>
          <a:ln w="76200">
            <a:solidFill>
              <a:schemeClr val="bg1">
                <a:lumMod val="85000"/>
              </a:schemeClr>
            </a:solidFill>
          </a:ln>
        </p:spPr>
      </p:pic>
      <p:sp>
        <p:nvSpPr>
          <p:cNvPr id="22" name="文本框 21"/>
          <p:cNvSpPr txBox="1"/>
          <p:nvPr/>
        </p:nvSpPr>
        <p:spPr>
          <a:xfrm>
            <a:off x="1731010" y="6245225"/>
            <a:ext cx="850900" cy="429895"/>
          </a:xfrm>
          <a:prstGeom prst="rect">
            <a:avLst/>
          </a:prstGeom>
          <a:noFill/>
        </p:spPr>
        <p:txBody>
          <a:bodyPr wrap="square" rtlCol="0">
            <a:spAutoFit/>
          </a:bodyPr>
          <a:p>
            <a:r>
              <a:rPr lang="zh-CN" altLang="en-US" sz="2200" dirty="0">
                <a:latin typeface="+mn-lt"/>
                <a:ea typeface="+mn-lt"/>
              </a:rPr>
              <a:t>县道</a:t>
            </a:r>
            <a:endParaRPr lang="zh-CN" altLang="en-US" sz="2200" dirty="0">
              <a:latin typeface="+mn-lt"/>
              <a:ea typeface="+mn-lt"/>
            </a:endParaRPr>
          </a:p>
        </p:txBody>
      </p:sp>
      <p:sp>
        <p:nvSpPr>
          <p:cNvPr id="24" name="文本框 23"/>
          <p:cNvSpPr txBox="1"/>
          <p:nvPr/>
        </p:nvSpPr>
        <p:spPr>
          <a:xfrm>
            <a:off x="5043170" y="6223635"/>
            <a:ext cx="796290" cy="429895"/>
          </a:xfrm>
          <a:prstGeom prst="rect">
            <a:avLst/>
          </a:prstGeom>
          <a:noFill/>
        </p:spPr>
        <p:txBody>
          <a:bodyPr wrap="square" rtlCol="0">
            <a:spAutoFit/>
          </a:bodyPr>
          <a:p>
            <a:r>
              <a:rPr lang="zh-CN" altLang="en-US" sz="2200" dirty="0">
                <a:latin typeface="+mn-lt"/>
                <a:ea typeface="+mn-lt"/>
              </a:rPr>
              <a:t>乡道</a:t>
            </a:r>
            <a:endParaRPr lang="zh-CN" altLang="en-US" sz="2200" dirty="0">
              <a:latin typeface="+mn-lt"/>
              <a:ea typeface="+mn-lt"/>
            </a:endParaRPr>
          </a:p>
        </p:txBody>
      </p:sp>
      <p:pic>
        <p:nvPicPr>
          <p:cNvPr id="25" name="图片 24"/>
          <p:cNvPicPr>
            <a:picLocks noChangeAspect="1"/>
          </p:cNvPicPr>
          <p:nvPr/>
        </p:nvPicPr>
        <p:blipFill>
          <a:blip r:embed="rId3"/>
          <a:stretch>
            <a:fillRect/>
          </a:stretch>
        </p:blipFill>
        <p:spPr>
          <a:xfrm>
            <a:off x="998220" y="4669155"/>
            <a:ext cx="2640965" cy="1426210"/>
          </a:xfrm>
          <a:prstGeom prst="rect">
            <a:avLst/>
          </a:prstGeom>
          <a:ln w="76200">
            <a:solidFill>
              <a:schemeClr val="bg1">
                <a:lumMod val="95000"/>
              </a:schemeClr>
            </a:solidFill>
          </a:ln>
        </p:spPr>
      </p:pic>
      <p:pic>
        <p:nvPicPr>
          <p:cNvPr id="26" name="图片 25"/>
          <p:cNvPicPr>
            <a:picLocks noChangeAspect="1"/>
          </p:cNvPicPr>
          <p:nvPr/>
        </p:nvPicPr>
        <p:blipFill>
          <a:blip r:embed="rId4"/>
          <a:stretch>
            <a:fillRect/>
          </a:stretch>
        </p:blipFill>
        <p:spPr>
          <a:xfrm>
            <a:off x="4162425" y="4605020"/>
            <a:ext cx="2569210" cy="1490345"/>
          </a:xfrm>
          <a:prstGeom prst="rect">
            <a:avLst/>
          </a:prstGeom>
          <a:ln w="76200">
            <a:solidFill>
              <a:schemeClr val="bg1">
                <a:lumMod val="95000"/>
              </a:schemeClr>
            </a:solidFill>
          </a:ln>
        </p:spPr>
      </p:pic>
      <p:graphicFrame>
        <p:nvGraphicFramePr>
          <p:cNvPr id="2" name="表格 1"/>
          <p:cNvGraphicFramePr/>
          <p:nvPr>
            <p:custDataLst>
              <p:tags r:id="rId5"/>
            </p:custDataLst>
          </p:nvPr>
        </p:nvGraphicFramePr>
        <p:xfrm>
          <a:off x="7213600" y="2712720"/>
          <a:ext cx="4781550" cy="3787775"/>
        </p:xfrm>
        <a:graphic>
          <a:graphicData uri="http://schemas.openxmlformats.org/drawingml/2006/table">
            <a:tbl>
              <a:tblPr firstRow="1" bandRow="1">
                <a:tableStyleId>{5C22544A-7EE6-4342-B048-85BDC9FD1C3A}</a:tableStyleId>
              </a:tblPr>
              <a:tblGrid>
                <a:gridCol w="1047750"/>
                <a:gridCol w="3733800"/>
              </a:tblGrid>
              <a:tr h="929005">
                <a:tc>
                  <a:txBody>
                    <a:bodyPr/>
                    <a:p>
                      <a:pPr algn="ctr">
                        <a:buNone/>
                      </a:pPr>
                      <a:r>
                        <a:rPr lang="zh-CN" altLang="en-US"/>
                        <a:t>国道</a:t>
                      </a:r>
                      <a:endParaRPr lang="zh-CN" altLang="en-US"/>
                    </a:p>
                  </a:txBody>
                  <a:tcPr anchor="ctr" anchorCtr="0"/>
                </a:tc>
                <a:tc>
                  <a:txBody>
                    <a:bodyPr/>
                    <a:p>
                      <a:pPr>
                        <a:buNone/>
                      </a:pPr>
                      <a:r>
                        <a:rPr lang="zh-CN" altLang="en-US"/>
                        <a:t>连接各大中型城市的道路，也是国家公路网的主要框架，</a:t>
                      </a:r>
                      <a:r>
                        <a:rPr lang="zh-CN" altLang="en-US" sz="1800">
                          <a:sym typeface="+mn-ea"/>
                        </a:rPr>
                        <a:t>以</a:t>
                      </a:r>
                      <a:r>
                        <a:rPr lang="en-US" altLang="zh-CN" sz="1800">
                          <a:sym typeface="+mn-ea"/>
                        </a:rPr>
                        <a:t>G</a:t>
                      </a:r>
                      <a:r>
                        <a:rPr lang="zh-CN" altLang="en-US" sz="1800">
                          <a:sym typeface="+mn-ea"/>
                        </a:rPr>
                        <a:t>为开头</a:t>
                      </a:r>
                      <a:endParaRPr lang="zh-CN" altLang="en-US"/>
                    </a:p>
                  </a:txBody>
                  <a:tcPr anchor="ctr" anchorCtr="0"/>
                </a:tc>
              </a:tr>
              <a:tr h="929640">
                <a:tc>
                  <a:txBody>
                    <a:bodyPr/>
                    <a:p>
                      <a:pPr algn="ctr">
                        <a:buNone/>
                      </a:pPr>
                      <a:r>
                        <a:rPr lang="zh-CN" altLang="en-US" sz="1800">
                          <a:solidFill>
                            <a:srgbClr val="FF0000"/>
                          </a:solidFill>
                          <a:sym typeface="+mn-ea"/>
                        </a:rPr>
                        <a:t>省道</a:t>
                      </a:r>
                      <a:endParaRPr lang="zh-CN" altLang="en-US" sz="1800" b="1">
                        <a:solidFill>
                          <a:schemeClr val="lt1"/>
                        </a:solidFill>
                      </a:endParaRPr>
                    </a:p>
                    <a:p>
                      <a:pPr algn="ctr">
                        <a:buNone/>
                      </a:pPr>
                      <a:endParaRPr lang="zh-CN" altLang="en-US"/>
                    </a:p>
                  </a:txBody>
                  <a:tcPr anchor="ctr" anchorCtr="0"/>
                </a:tc>
                <a:tc>
                  <a:txBody>
                    <a:bodyPr/>
                    <a:p>
                      <a:pPr>
                        <a:buNone/>
                      </a:pPr>
                      <a:r>
                        <a:rPr lang="zh-CN" altLang="en-US">
                          <a:solidFill>
                            <a:srgbClr val="FF0000"/>
                          </a:solidFill>
                        </a:rPr>
                        <a:t>省道是连接省内各大城市的主要干线，由省级公路部门管理</a:t>
                      </a:r>
                      <a:r>
                        <a:rPr lang="en-US" altLang="zh-CN">
                          <a:solidFill>
                            <a:srgbClr val="FF0000"/>
                          </a:solidFill>
                        </a:rPr>
                        <a:t>,</a:t>
                      </a:r>
                      <a:r>
                        <a:rPr lang="zh-CN" altLang="en-US" sz="1800">
                          <a:solidFill>
                            <a:srgbClr val="FF0000"/>
                          </a:solidFill>
                          <a:sym typeface="+mn-ea"/>
                        </a:rPr>
                        <a:t>以</a:t>
                      </a:r>
                      <a:r>
                        <a:rPr lang="en-US" altLang="zh-CN" sz="1800">
                          <a:solidFill>
                            <a:srgbClr val="FF0000"/>
                          </a:solidFill>
                          <a:sym typeface="+mn-ea"/>
                        </a:rPr>
                        <a:t>S</a:t>
                      </a:r>
                      <a:r>
                        <a:rPr lang="zh-CN" altLang="en-US" sz="1800">
                          <a:solidFill>
                            <a:srgbClr val="FF0000"/>
                          </a:solidFill>
                          <a:sym typeface="+mn-ea"/>
                        </a:rPr>
                        <a:t>为开头</a:t>
                      </a:r>
                      <a:endParaRPr lang="zh-CN" altLang="en-US" sz="1800">
                        <a:solidFill>
                          <a:srgbClr val="FF0000"/>
                        </a:solidFill>
                        <a:sym typeface="+mn-ea"/>
                      </a:endParaRPr>
                    </a:p>
                  </a:txBody>
                  <a:tcPr anchor="ctr" anchorCtr="0"/>
                </a:tc>
              </a:tr>
              <a:tr h="900430">
                <a:tc>
                  <a:txBody>
                    <a:bodyPr/>
                    <a:p>
                      <a:pPr algn="ctr">
                        <a:buNone/>
                      </a:pPr>
                      <a:r>
                        <a:rPr lang="zh-CN" altLang="en-US" sz="1800">
                          <a:solidFill>
                            <a:schemeClr val="accent6">
                              <a:lumMod val="75000"/>
                            </a:schemeClr>
                          </a:solidFill>
                          <a:sym typeface="+mn-ea"/>
                        </a:rPr>
                        <a:t>县</a:t>
                      </a:r>
                      <a:r>
                        <a:rPr lang="zh-CN" altLang="en-US" sz="1800">
                          <a:solidFill>
                            <a:schemeClr val="accent6">
                              <a:lumMod val="75000"/>
                            </a:schemeClr>
                          </a:solidFill>
                          <a:sym typeface="+mn-ea"/>
                        </a:rPr>
                        <a:t>道</a:t>
                      </a:r>
                      <a:endParaRPr lang="zh-CN" altLang="en-US"/>
                    </a:p>
                  </a:txBody>
                  <a:tcPr anchor="ctr" anchorCtr="0"/>
                </a:tc>
                <a:tc>
                  <a:txBody>
                    <a:bodyPr/>
                    <a:p>
                      <a:pPr>
                        <a:buNone/>
                      </a:pPr>
                      <a:r>
                        <a:rPr lang="zh-CN" altLang="en-US">
                          <a:solidFill>
                            <a:schemeClr val="accent6">
                              <a:lumMod val="75000"/>
                            </a:schemeClr>
                          </a:solidFill>
                        </a:rPr>
                        <a:t>是连接县城与其它乡镇的道路，以X为开头</a:t>
                      </a:r>
                      <a:endParaRPr lang="zh-CN" altLang="en-US">
                        <a:solidFill>
                          <a:schemeClr val="accent6">
                            <a:lumMod val="75000"/>
                          </a:schemeClr>
                        </a:solidFill>
                      </a:endParaRPr>
                    </a:p>
                  </a:txBody>
                  <a:tcPr anchor="ctr" anchorCtr="0"/>
                </a:tc>
              </a:tr>
              <a:tr h="1028700">
                <a:tc>
                  <a:txBody>
                    <a:bodyPr/>
                    <a:p>
                      <a:pPr algn="ctr">
                        <a:buNone/>
                      </a:pPr>
                      <a:r>
                        <a:rPr lang="zh-CN" altLang="en-US" sz="1800">
                          <a:solidFill>
                            <a:srgbClr val="0070C0"/>
                          </a:solidFill>
                          <a:sym typeface="+mn-ea"/>
                        </a:rPr>
                        <a:t>乡</a:t>
                      </a:r>
                      <a:r>
                        <a:rPr lang="zh-CN" altLang="en-US" sz="1800">
                          <a:solidFill>
                            <a:srgbClr val="0070C0"/>
                          </a:solidFill>
                          <a:sym typeface="+mn-ea"/>
                        </a:rPr>
                        <a:t>道</a:t>
                      </a:r>
                      <a:endParaRPr lang="zh-CN" altLang="en-US" sz="1800">
                        <a:solidFill>
                          <a:srgbClr val="0070C0"/>
                        </a:solidFill>
                        <a:sym typeface="+mn-ea"/>
                      </a:endParaRPr>
                    </a:p>
                  </a:txBody>
                  <a:tcPr anchor="ctr" anchorCtr="0"/>
                </a:tc>
                <a:tc>
                  <a:txBody>
                    <a:bodyPr/>
                    <a:p>
                      <a:pPr algn="l">
                        <a:buClrTx/>
                        <a:buSzTx/>
                        <a:buFontTx/>
                        <a:buNone/>
                      </a:pPr>
                      <a:r>
                        <a:rPr lang="zh-CN" altLang="en-US">
                          <a:solidFill>
                            <a:srgbClr val="0070C0"/>
                          </a:solidFill>
                        </a:rPr>
                        <a:t>是连接乡镇与乡镇的公路，以Y为开头</a:t>
                      </a:r>
                      <a:endParaRPr lang="zh-CN" altLang="en-US">
                        <a:solidFill>
                          <a:srgbClr val="0070C0"/>
                        </a:solidFill>
                      </a:endParaRPr>
                    </a:p>
                  </a:txBody>
                  <a:tcPr anchor="ctr" anchorCtr="0"/>
                </a:tc>
              </a:tr>
            </a:tbl>
          </a:graphicData>
        </a:graphic>
      </p:graphicFrame>
    </p:spTree>
  </p:cSld>
  <p:clrMapOvr>
    <a:masterClrMapping/>
  </p:clrMapOvr>
  <p:transition spd="slow" advTm="5000">
    <p:blinds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20484" name="矩形 1"/>
          <p:cNvSpPr/>
          <p:nvPr/>
        </p:nvSpPr>
        <p:spPr>
          <a:xfrm>
            <a:off x="10006330" y="93345"/>
            <a:ext cx="206883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公路基础知识</a:t>
            </a:r>
            <a:endParaRPr lang="zh-CN" altLang="en-US" sz="2400" b="1" dirty="0">
              <a:latin typeface="微软雅黑" panose="020B0503020204020204" pitchFamily="34" charset="-122"/>
              <a:ea typeface="微软雅黑" panose="020B0503020204020204" pitchFamily="34"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公路的等级</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grpSp>
        <p:nvGrpSpPr>
          <p:cNvPr id="11" name="组合 10"/>
          <p:cNvGrpSpPr/>
          <p:nvPr/>
        </p:nvGrpSpPr>
        <p:grpSpPr>
          <a:xfrm>
            <a:off x="958215" y="1605915"/>
            <a:ext cx="7595870" cy="559435"/>
            <a:chOff x="1509" y="2529"/>
            <a:chExt cx="11854" cy="881"/>
          </a:xfrm>
        </p:grpSpPr>
        <p:sp>
          <p:nvSpPr>
            <p:cNvPr id="3" name="圆角矩形 2"/>
            <p:cNvSpPr/>
            <p:nvPr/>
          </p:nvSpPr>
          <p:spPr>
            <a:xfrm>
              <a:off x="1509" y="2529"/>
              <a:ext cx="11854" cy="881"/>
            </a:xfrm>
            <a:prstGeom prst="roundRect">
              <a:avLst/>
            </a:prstGeom>
            <a:solidFill>
              <a:srgbClr val="0070C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en-US" altLang="zh-CN"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0" name="文本框 9"/>
            <p:cNvSpPr txBox="1"/>
            <p:nvPr/>
          </p:nvSpPr>
          <p:spPr>
            <a:xfrm>
              <a:off x="1698" y="2624"/>
              <a:ext cx="11474" cy="725"/>
            </a:xfrm>
            <a:prstGeom prst="rect">
              <a:avLst/>
            </a:prstGeom>
            <a:noFill/>
          </p:spPr>
          <p:txBody>
            <a:bodyPr wrap="square" rtlCol="0">
              <a:spAutoFit/>
            </a:bodyPr>
            <a:p>
              <a:r>
                <a:rPr lang="zh-CN" altLang="en-US" sz="2400">
                  <a:solidFill>
                    <a:schemeClr val="bg1"/>
                  </a:solidFill>
                  <a:latin typeface="+mn-lt"/>
                  <a:ea typeface="+mn-lt"/>
                </a:rPr>
                <a:t>根据在公路路网中的</a:t>
              </a:r>
              <a:r>
                <a:rPr lang="zh-CN" altLang="en-US" sz="2400">
                  <a:solidFill>
                    <a:schemeClr val="accent3"/>
                  </a:solidFill>
                  <a:latin typeface="+mn-lt"/>
                  <a:ea typeface="+mn-lt"/>
                </a:rPr>
                <a:t>地位和功能</a:t>
              </a:r>
              <a:r>
                <a:rPr lang="zh-CN" altLang="en-US" sz="2400">
                  <a:solidFill>
                    <a:schemeClr val="bg1"/>
                  </a:solidFill>
                  <a:latin typeface="+mn-lt"/>
                  <a:ea typeface="+mn-lt"/>
                </a:rPr>
                <a:t>，其行政等级可分为：</a:t>
              </a:r>
              <a:endParaRPr lang="zh-CN" altLang="en-US" sz="2400">
                <a:solidFill>
                  <a:schemeClr val="bg1"/>
                </a:solidFill>
                <a:latin typeface="+mn-lt"/>
                <a:ea typeface="+mn-lt"/>
              </a:endParaRPr>
            </a:p>
          </p:txBody>
        </p:sp>
      </p:grpSp>
      <p:sp>
        <p:nvSpPr>
          <p:cNvPr id="27" name="文本框 26"/>
          <p:cNvSpPr txBox="1"/>
          <p:nvPr/>
        </p:nvSpPr>
        <p:spPr>
          <a:xfrm>
            <a:off x="8328660" y="5808980"/>
            <a:ext cx="1318260" cy="429895"/>
          </a:xfrm>
          <a:prstGeom prst="rect">
            <a:avLst/>
          </a:prstGeom>
          <a:noFill/>
        </p:spPr>
        <p:txBody>
          <a:bodyPr wrap="square" rtlCol="0">
            <a:spAutoFit/>
          </a:bodyPr>
          <a:p>
            <a:pPr algn="l">
              <a:buClrTx/>
              <a:buSzTx/>
              <a:buFontTx/>
            </a:pPr>
            <a:r>
              <a:rPr lang="zh-CN" altLang="en-US" sz="2200" dirty="0">
                <a:latin typeface="+mn-lt"/>
                <a:ea typeface="+mn-lt"/>
              </a:rPr>
              <a:t>专用公路</a:t>
            </a:r>
            <a:endParaRPr lang="zh-CN" altLang="en-US" sz="2200" dirty="0">
              <a:latin typeface="+mn-lt"/>
              <a:ea typeface="+mn-lt"/>
            </a:endParaRPr>
          </a:p>
        </p:txBody>
      </p:sp>
      <p:pic>
        <p:nvPicPr>
          <p:cNvPr id="29" name="图片 28"/>
          <p:cNvPicPr>
            <a:picLocks noChangeAspect="1"/>
          </p:cNvPicPr>
          <p:nvPr/>
        </p:nvPicPr>
        <p:blipFill>
          <a:blip r:embed="rId1"/>
          <a:stretch>
            <a:fillRect/>
          </a:stretch>
        </p:blipFill>
        <p:spPr>
          <a:xfrm>
            <a:off x="6983095" y="2612390"/>
            <a:ext cx="4010025" cy="3009265"/>
          </a:xfrm>
          <a:prstGeom prst="rect">
            <a:avLst/>
          </a:prstGeom>
          <a:ln w="44450">
            <a:solidFill>
              <a:schemeClr val="bg1">
                <a:lumMod val="95000"/>
              </a:schemeClr>
            </a:solidFill>
          </a:ln>
        </p:spPr>
      </p:pic>
      <p:sp>
        <p:nvSpPr>
          <p:cNvPr id="30" name="文本框 29"/>
          <p:cNvSpPr txBox="1"/>
          <p:nvPr/>
        </p:nvSpPr>
        <p:spPr>
          <a:xfrm>
            <a:off x="1526540" y="3302000"/>
            <a:ext cx="4672965" cy="1630045"/>
          </a:xfrm>
          <a:prstGeom prst="rect">
            <a:avLst/>
          </a:prstGeom>
          <a:noFill/>
        </p:spPr>
        <p:txBody>
          <a:bodyPr wrap="square" rtlCol="0" anchor="t">
            <a:spAutoFit/>
          </a:bodyPr>
          <a:p>
            <a:pPr algn="just"/>
            <a:r>
              <a:rPr lang="zh-CN" altLang="en-US" sz="2000" b="0" kern="0" dirty="0" smtClean="0">
                <a:solidFill>
                  <a:srgbClr val="30311D"/>
                </a:solidFill>
                <a:latin typeface="微软雅黑" panose="020B0503020204020204" pitchFamily="34" charset="-122"/>
                <a:ea typeface="微软雅黑" panose="020B0503020204020204" pitchFamily="34" charset="-122"/>
                <a:cs typeface="微软雅黑" panose="020B0503020204020204" pitchFamily="34" charset="-122"/>
              </a:rPr>
              <a:t>由工矿、农林等部门投资修建，主要为该部门使用的公路。专用公路是指由企业或者其他单位建设、养护、管理，专为或者主要为本企业或者本单位提供运输服务的道路，称为</a:t>
            </a:r>
            <a:r>
              <a:rPr lang="zh-CN" altLang="en-US" sz="2000" b="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专用公路</a:t>
            </a:r>
            <a:r>
              <a:rPr lang="zh-CN" altLang="en-US" sz="2000" b="0" kern="0" dirty="0" smtClean="0">
                <a:solidFill>
                  <a:srgbClr val="30311D"/>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b="0" kern="0" dirty="0" smtClean="0">
              <a:solidFill>
                <a:srgbClr val="30311D"/>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bldLst>
      <p:bldP spid="30"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20484" name="矩形 1"/>
          <p:cNvSpPr/>
          <p:nvPr/>
        </p:nvSpPr>
        <p:spPr>
          <a:xfrm>
            <a:off x="10006330" y="93345"/>
            <a:ext cx="206883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公路基础知识</a:t>
            </a:r>
            <a:endParaRPr lang="zh-CN" altLang="en-US" sz="2400" b="1" dirty="0">
              <a:latin typeface="微软雅黑" panose="020B0503020204020204" pitchFamily="34" charset="-122"/>
              <a:ea typeface="微软雅黑" panose="020B0503020204020204" pitchFamily="34"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3</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公路建设现状</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pic>
        <p:nvPicPr>
          <p:cNvPr id="2" name="图片 1"/>
          <p:cNvPicPr>
            <a:picLocks noChangeAspect="1"/>
          </p:cNvPicPr>
          <p:nvPr/>
        </p:nvPicPr>
        <p:blipFill>
          <a:blip r:embed="rId1"/>
          <a:stretch>
            <a:fillRect/>
          </a:stretch>
        </p:blipFill>
        <p:spPr>
          <a:xfrm>
            <a:off x="455930" y="2791460"/>
            <a:ext cx="7733665" cy="3214370"/>
          </a:xfrm>
          <a:prstGeom prst="rect">
            <a:avLst/>
          </a:prstGeom>
        </p:spPr>
      </p:pic>
      <p:pic>
        <p:nvPicPr>
          <p:cNvPr id="4" name="图片 3"/>
          <p:cNvPicPr>
            <a:picLocks noChangeAspect="1"/>
          </p:cNvPicPr>
          <p:nvPr/>
        </p:nvPicPr>
        <p:blipFill>
          <a:blip r:embed="rId2"/>
          <a:stretch>
            <a:fillRect/>
          </a:stretch>
        </p:blipFill>
        <p:spPr>
          <a:xfrm>
            <a:off x="1318895" y="1663065"/>
            <a:ext cx="6438900" cy="895350"/>
          </a:xfrm>
          <a:prstGeom prst="rect">
            <a:avLst/>
          </a:prstGeom>
        </p:spPr>
      </p:pic>
      <p:sp>
        <p:nvSpPr>
          <p:cNvPr id="30" name="文本框 29"/>
          <p:cNvSpPr txBox="1"/>
          <p:nvPr/>
        </p:nvSpPr>
        <p:spPr>
          <a:xfrm>
            <a:off x="8472805" y="3453765"/>
            <a:ext cx="3465195" cy="1014730"/>
          </a:xfrm>
          <a:prstGeom prst="rect">
            <a:avLst/>
          </a:prstGeom>
          <a:noFill/>
        </p:spPr>
        <p:txBody>
          <a:bodyPr wrap="square" rtlCol="0" anchor="t">
            <a:spAutoFit/>
          </a:bodyPr>
          <a:p>
            <a:pPr algn="just"/>
            <a:r>
              <a:rPr lang="zh-CN" altLang="en-US" sz="2000" b="0" kern="0" dirty="0" smtClean="0">
                <a:latin typeface="微软雅黑" panose="020B0503020204020204" pitchFamily="34" charset="-122"/>
                <a:ea typeface="微软雅黑" panose="020B0503020204020204" pitchFamily="34" charset="-122"/>
                <a:cs typeface="微软雅黑" panose="020B0503020204020204" pitchFamily="34" charset="-122"/>
              </a:rPr>
              <a:t>截止到 2019年底，全国公路通车总里程达</a:t>
            </a:r>
            <a:r>
              <a:rPr lang="zh-CN" altLang="en-US" sz="2000" b="1" kern="0" dirty="0" smtClean="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501.25万</a:t>
            </a:r>
            <a:r>
              <a:rPr lang="zh-CN" altLang="en-US" sz="2000" b="0" kern="0" dirty="0" smtClean="0">
                <a:latin typeface="微软雅黑" panose="020B0503020204020204" pitchFamily="34" charset="-122"/>
                <a:ea typeface="微软雅黑" panose="020B0503020204020204" pitchFamily="34" charset="-122"/>
                <a:cs typeface="微软雅黑" panose="020B0503020204020204" pitchFamily="34" charset="-122"/>
              </a:rPr>
              <a:t>公里，高速公路达</a:t>
            </a:r>
            <a:r>
              <a:rPr lang="zh-CN" altLang="en-US" sz="2000" b="1" kern="0" dirty="0" smtClean="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14.96万</a:t>
            </a:r>
            <a:r>
              <a:rPr lang="zh-CN" altLang="en-US" sz="2000" b="0" kern="0" dirty="0" smtClean="0">
                <a:latin typeface="微软雅黑" panose="020B0503020204020204" pitchFamily="34" charset="-122"/>
                <a:ea typeface="微软雅黑" panose="020B0503020204020204" pitchFamily="34" charset="-122"/>
                <a:cs typeface="微软雅黑" panose="020B0503020204020204" pitchFamily="34" charset="-122"/>
              </a:rPr>
              <a:t>公里。</a:t>
            </a:r>
            <a:endParaRPr lang="zh-CN" altLang="en-US" sz="2000" b="0" kern="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20484" name="矩形 1"/>
          <p:cNvSpPr/>
          <p:nvPr/>
        </p:nvSpPr>
        <p:spPr>
          <a:xfrm>
            <a:off x="10006330" y="93345"/>
            <a:ext cx="206883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公路基础知识</a:t>
            </a:r>
            <a:endParaRPr lang="zh-CN" altLang="en-US" sz="2400" b="1" dirty="0">
              <a:latin typeface="微软雅黑" panose="020B0503020204020204" pitchFamily="34" charset="-122"/>
              <a:ea typeface="微软雅黑" panose="020B0503020204020204" pitchFamily="34"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3</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公路建设现状</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 name="文本框 1"/>
          <p:cNvSpPr txBox="1"/>
          <p:nvPr/>
        </p:nvSpPr>
        <p:spPr>
          <a:xfrm>
            <a:off x="468630" y="1929130"/>
            <a:ext cx="5618480" cy="4246245"/>
          </a:xfrm>
          <a:prstGeom prst="rect">
            <a:avLst/>
          </a:prstGeom>
          <a:noFill/>
        </p:spPr>
        <p:txBody>
          <a:bodyPr wrap="square" rtlCol="0" anchor="t">
            <a:spAutoFit/>
          </a:bodyPr>
          <a:p>
            <a:pPr algn="just">
              <a:lnSpc>
                <a:spcPct val="125000"/>
              </a:lnSpc>
              <a:spcBef>
                <a:spcPts val="0"/>
              </a:spcBef>
              <a:spcAft>
                <a:spcPts val="0"/>
              </a:spcAft>
            </a:pPr>
            <a:r>
              <a:rPr lang="zh-CN" altLang="en-US" sz="2400" kern="0" dirty="0" smtClean="0">
                <a:solidFill>
                  <a:srgbClr val="30311D"/>
                </a:solidFill>
                <a:latin typeface="微软雅黑" panose="020B0503020204020204" pitchFamily="34" charset="-122"/>
                <a:ea typeface="微软雅黑" panose="020B0503020204020204" pitchFamily="34" charset="-122"/>
                <a:cs typeface="微软雅黑" panose="020B0503020204020204" pitchFamily="34" charset="-122"/>
              </a:rPr>
              <a:t>2019年湖南省公路总里程达</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24.06万</a:t>
            </a:r>
            <a:r>
              <a:rPr lang="zh-CN" altLang="en-US" sz="2400" kern="0" dirty="0" smtClean="0">
                <a:solidFill>
                  <a:srgbClr val="30311D"/>
                </a:solidFill>
                <a:latin typeface="微软雅黑" panose="020B0503020204020204" pitchFamily="34" charset="-122"/>
                <a:ea typeface="微软雅黑" panose="020B0503020204020204" pitchFamily="34" charset="-122"/>
                <a:cs typeface="微软雅黑" panose="020B0503020204020204" pitchFamily="34" charset="-122"/>
              </a:rPr>
              <a:t>公里，同比2018年增加506公里，公里密度为</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113.58公里/百平方公里</a:t>
            </a:r>
            <a:r>
              <a:rPr lang="zh-CN" altLang="en-US" sz="2400" kern="0" dirty="0" smtClean="0">
                <a:solidFill>
                  <a:srgbClr val="30311D"/>
                </a:solidFill>
                <a:latin typeface="微软雅黑" panose="020B0503020204020204" pitchFamily="34" charset="-122"/>
                <a:ea typeface="微软雅黑" panose="020B0503020204020204" pitchFamily="34" charset="-122"/>
                <a:cs typeface="微软雅黑" panose="020B0503020204020204" pitchFamily="34" charset="-122"/>
              </a:rPr>
              <a:t>，同比2018年增加0.24公里/百平方公里。2019年湖南省农村公路里程201551公里，同比2018年增加427公里，其中县道36195公里（同比增181公里），乡道57009公里（同比增157公里），村道108347公里（同比增89公里）。</a:t>
            </a:r>
            <a:endParaRPr lang="zh-CN" altLang="en-US" sz="2400" kern="0" dirty="0" smtClean="0">
              <a:solidFill>
                <a:srgbClr val="30311D"/>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532880" y="2273935"/>
            <a:ext cx="5276215" cy="3302635"/>
          </a:xfrm>
          <a:prstGeom prst="rect">
            <a:avLst/>
          </a:prstGeom>
        </p:spPr>
      </p:pic>
    </p:spTree>
  </p:cSld>
  <p:clrMapOvr>
    <a:masterClrMapping/>
  </p:clrMapOvr>
  <p:transition spd="slow" advTm="5000">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20484" name="矩形 1"/>
          <p:cNvSpPr/>
          <p:nvPr/>
        </p:nvSpPr>
        <p:spPr>
          <a:xfrm>
            <a:off x="10006330" y="93345"/>
            <a:ext cx="206883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公路基础知识</a:t>
            </a:r>
            <a:endParaRPr lang="zh-CN" altLang="en-US" sz="2400" b="1" dirty="0">
              <a:latin typeface="微软雅黑" panose="020B0503020204020204" pitchFamily="34" charset="-122"/>
              <a:ea typeface="微软雅黑" panose="020B0503020204020204" pitchFamily="34"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3</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公路建设现状</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 name="文本框 1"/>
          <p:cNvSpPr txBox="1"/>
          <p:nvPr/>
        </p:nvSpPr>
        <p:spPr>
          <a:xfrm>
            <a:off x="878205" y="2225040"/>
            <a:ext cx="5257165" cy="2399665"/>
          </a:xfrm>
          <a:prstGeom prst="rect">
            <a:avLst/>
          </a:prstGeom>
          <a:noFill/>
        </p:spPr>
        <p:txBody>
          <a:bodyPr wrap="square" rtlCol="0" anchor="t">
            <a:spAutoFit/>
          </a:bodyPr>
          <a:p>
            <a:pPr algn="just">
              <a:lnSpc>
                <a:spcPct val="125000"/>
              </a:lnSpc>
              <a:spcBef>
                <a:spcPts val="0"/>
              </a:spcBef>
              <a:spcAft>
                <a:spcPts val="0"/>
              </a:spcAft>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截至2019年，湖南省高速公路里程达</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6802公里</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，同比2018年增加77公里；高速公路车道里程28059公里，同比增加310公里。国家高速公路4906公里，与2018年末一致。</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474460" y="2225040"/>
            <a:ext cx="5359400" cy="3353435"/>
          </a:xfrm>
          <a:prstGeom prst="rect">
            <a:avLst/>
          </a:prstGeom>
        </p:spPr>
      </p:pic>
    </p:spTree>
  </p:cSld>
  <p:clrMapOvr>
    <a:masterClrMapping/>
  </p:clrMapOvr>
  <p:transition spd="slow" advTm="5000">
    <p:blinds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20484" name="矩形 1"/>
          <p:cNvSpPr/>
          <p:nvPr/>
        </p:nvSpPr>
        <p:spPr>
          <a:xfrm>
            <a:off x="10006330" y="93345"/>
            <a:ext cx="206883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公路基础知识</a:t>
            </a:r>
            <a:endParaRPr lang="zh-CN" altLang="en-US" sz="2400" b="1" dirty="0">
              <a:latin typeface="微软雅黑" panose="020B0503020204020204" pitchFamily="34" charset="-122"/>
              <a:ea typeface="微软雅黑" panose="020B0503020204020204" pitchFamily="34"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3</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公路建设现状</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11" name="文本框 10"/>
          <p:cNvSpPr txBox="1"/>
          <p:nvPr/>
        </p:nvSpPr>
        <p:spPr>
          <a:xfrm>
            <a:off x="522986" y="1731268"/>
            <a:ext cx="2926080" cy="460375"/>
          </a:xfrm>
          <a:prstGeom prst="rect">
            <a:avLst/>
          </a:prstGeom>
          <a:noFill/>
        </p:spPr>
        <p:txBody>
          <a:bodyPr wrap="none" rtlCol="0">
            <a:spAutoFit/>
          </a:bodyPr>
          <a:p>
            <a:pPr indent="0" algn="l">
              <a:buClr>
                <a:schemeClr val="bg1"/>
              </a:buClr>
              <a:buFont typeface="Arial" panose="020B0604020202020204" pitchFamily="34" charset="0"/>
              <a:buNone/>
            </a:pPr>
            <a:r>
              <a:rPr kumimoji="1"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中国</a:t>
            </a:r>
            <a:r>
              <a:rPr kumimoji="1"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的那些</a:t>
            </a:r>
            <a:r>
              <a:rPr kumimoji="1"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最美公路</a:t>
            </a:r>
            <a:endParaRPr kumimoji="1"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7759065" y="2298700"/>
            <a:ext cx="4022725" cy="3476625"/>
          </a:xfrm>
          <a:prstGeom prst="rect">
            <a:avLst/>
          </a:prstGeom>
          <a:noFill/>
        </p:spPr>
        <p:txBody>
          <a:bodyPr wrap="square" rtlCol="0" anchor="t">
            <a:spAutoFit/>
          </a:bodyPr>
          <a:p>
            <a:pPr algn="just"/>
            <a:r>
              <a:rPr lang="zh-CN" altLang="en-US" sz="2000" kern="0" dirty="0" smtClean="0">
                <a:latin typeface="微软雅黑" panose="020B0503020204020204" pitchFamily="34" charset="-122"/>
                <a:ea typeface="微软雅黑" panose="020B0503020204020204" pitchFamily="34" charset="-122"/>
                <a:cs typeface="微软雅黑" panose="020B0503020204020204" pitchFamily="34" charset="-122"/>
              </a:rPr>
              <a:t>318国道，东起上海人民广场，西至中国与尼泊尔边界樟木口岸友谊桥，全长</a:t>
            </a:r>
            <a:r>
              <a:rPr lang="zh-CN" altLang="en-US" sz="2000" b="1" kern="0" dirty="0" smtClean="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5476公里</a:t>
            </a:r>
            <a:r>
              <a:rPr lang="zh-CN" altLang="en-US" sz="2000" kern="0" dirty="0" smtClean="0">
                <a:latin typeface="微软雅黑" panose="020B0503020204020204" pitchFamily="34" charset="-122"/>
                <a:ea typeface="微软雅黑" panose="020B0503020204020204" pitchFamily="34" charset="-122"/>
                <a:cs typeface="微软雅黑" panose="020B0503020204020204" pitchFamily="34" charset="-122"/>
              </a:rPr>
              <a:t>，是中国最长的国道。同时也是中国最美的国道。因其横跨中国东中西部，揽括了平原、丘陵、盆地、高原景观，包含了</a:t>
            </a:r>
            <a:r>
              <a:rPr lang="zh-CN" altLang="en-US" sz="2000" b="1" kern="0" dirty="0" smtClean="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江浙水乡、四川盆地、西藏人文</a:t>
            </a:r>
            <a:r>
              <a:rPr lang="zh-CN" altLang="en-US" sz="2000" kern="0" dirty="0" smtClean="0">
                <a:latin typeface="微软雅黑" panose="020B0503020204020204" pitchFamily="34" charset="-122"/>
                <a:ea typeface="微软雅黑" panose="020B0503020204020204" pitchFamily="34" charset="-122"/>
                <a:cs typeface="微软雅黑" panose="020B0503020204020204" pitchFamily="34" charset="-122"/>
              </a:rPr>
              <a:t>，拥有从成都平原到青藏高原的高山峡谷一路的惊、险、绝、美、雄、壮的景观。路虽人为，景乃天造，钟自然之大美，显人文之深奥。</a:t>
            </a:r>
            <a:endParaRPr lang="zh-CN" altLang="en-US" sz="2000" kern="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6" name="图片 17"/>
          <p:cNvPicPr>
            <a:picLocks noChangeAspect="1"/>
          </p:cNvPicPr>
          <p:nvPr/>
        </p:nvPicPr>
        <p:blipFill>
          <a:blip r:embed="rId1"/>
          <a:stretch>
            <a:fillRect/>
          </a:stretch>
        </p:blipFill>
        <p:spPr>
          <a:xfrm>
            <a:off x="621030" y="2353945"/>
            <a:ext cx="6757035" cy="3222625"/>
          </a:xfrm>
          <a:prstGeom prst="rect">
            <a:avLst/>
          </a:prstGeom>
          <a:noFill/>
          <a:ln>
            <a:noFill/>
          </a:ln>
        </p:spPr>
      </p:pic>
      <p:sp>
        <p:nvSpPr>
          <p:cNvPr id="28" name="文本框 27"/>
          <p:cNvSpPr txBox="1"/>
          <p:nvPr/>
        </p:nvSpPr>
        <p:spPr>
          <a:xfrm>
            <a:off x="2846070" y="5775325"/>
            <a:ext cx="2306955" cy="429895"/>
          </a:xfrm>
          <a:prstGeom prst="rect">
            <a:avLst/>
          </a:prstGeom>
          <a:noFill/>
        </p:spPr>
        <p:txBody>
          <a:bodyPr wrap="square" rtlCol="0">
            <a:spAutoFit/>
          </a:bodyPr>
          <a:p>
            <a:r>
              <a:rPr lang="zh-CN" altLang="en-US" sz="2200" dirty="0">
                <a:latin typeface="+mn-lt"/>
                <a:ea typeface="+mn-lt"/>
              </a:rPr>
              <a:t>318国道某路段</a:t>
            </a:r>
            <a:endParaRPr lang="zh-CN" altLang="en-US" sz="2200" dirty="0">
              <a:latin typeface="+mn-lt"/>
              <a:ea typeface="+mn-lt"/>
            </a:endParaRPr>
          </a:p>
        </p:txBody>
      </p:sp>
    </p:spTree>
  </p:cSld>
  <p:clrMapOvr>
    <a:masterClrMapping/>
  </p:clrMapOvr>
  <p:transition spd="slow" advTm="5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20484" name="矩形 1"/>
          <p:cNvSpPr/>
          <p:nvPr/>
        </p:nvSpPr>
        <p:spPr>
          <a:xfrm>
            <a:off x="9427210" y="93345"/>
            <a:ext cx="287909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机动车驾驶证业务</a:t>
            </a:r>
            <a:endParaRPr lang="zh-CN" altLang="en-US" sz="2400" b="1" dirty="0">
              <a:latin typeface="微软雅黑" panose="020B0503020204020204" pitchFamily="34" charset="-122"/>
              <a:ea typeface="微软雅黑" panose="020B0503020204020204" pitchFamily="34" charset="-122"/>
            </a:endParaRPr>
          </a:p>
        </p:txBody>
      </p:sp>
      <p:sp>
        <p:nvSpPr>
          <p:cNvPr id="9" name="标题 231425"/>
          <p:cNvSpPr>
            <a:spLocks noGrp="1"/>
          </p:cNvSpPr>
          <p:nvPr/>
        </p:nvSpPr>
        <p:spPr>
          <a:xfrm>
            <a:off x="330835" y="988695"/>
            <a:ext cx="2077085" cy="558800"/>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0</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引言</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10" name="文本框 9"/>
          <p:cNvSpPr txBox="1"/>
          <p:nvPr/>
        </p:nvSpPr>
        <p:spPr>
          <a:xfrm>
            <a:off x="1173480" y="1623060"/>
            <a:ext cx="10109200" cy="1014730"/>
          </a:xfrm>
          <a:prstGeom prst="rect">
            <a:avLst/>
          </a:prstGeom>
          <a:noFill/>
        </p:spPr>
        <p:txBody>
          <a:bodyPr wrap="square" rtlCol="0" anchor="t">
            <a:spAutoFit/>
          </a:bodyPr>
          <a:p>
            <a:pPr algn="just">
              <a:lnSpc>
                <a:spcPct val="125000"/>
              </a:lnSpc>
              <a:spcBef>
                <a:spcPts val="0"/>
              </a:spcBef>
              <a:spcAft>
                <a:spcPts val="0"/>
              </a:spcAft>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截止到 2019年底，全国机动车保有量达</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3.48亿</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辆，其中汽车</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2.6亿</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辆；机动车驾驶人</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4.35亿</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人，其中汽车驾驶人</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3.97亿</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人</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374140" y="2861945"/>
            <a:ext cx="4535805" cy="3219450"/>
          </a:xfrm>
          <a:prstGeom prst="rect">
            <a:avLst/>
          </a:prstGeom>
        </p:spPr>
      </p:pic>
      <p:pic>
        <p:nvPicPr>
          <p:cNvPr id="3" name="图片 2"/>
          <p:cNvPicPr>
            <a:picLocks noChangeAspect="1"/>
          </p:cNvPicPr>
          <p:nvPr/>
        </p:nvPicPr>
        <p:blipFill>
          <a:blip r:embed="rId2"/>
          <a:stretch>
            <a:fillRect/>
          </a:stretch>
        </p:blipFill>
        <p:spPr>
          <a:xfrm>
            <a:off x="6455410" y="2861945"/>
            <a:ext cx="4827905" cy="3218815"/>
          </a:xfrm>
          <a:prstGeom prst="rect">
            <a:avLst/>
          </a:prstGeom>
        </p:spPr>
      </p:pic>
    </p:spTree>
  </p:cSld>
  <p:clrMapOvr>
    <a:masterClrMapping/>
  </p:clrMapOvr>
  <p:transition spd="slow" advTm="5000">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20484" name="矩形 1"/>
          <p:cNvSpPr/>
          <p:nvPr/>
        </p:nvSpPr>
        <p:spPr>
          <a:xfrm>
            <a:off x="10006330" y="93345"/>
            <a:ext cx="206883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公路基础知识</a:t>
            </a:r>
            <a:endParaRPr lang="zh-CN" altLang="en-US" sz="2400" b="1" dirty="0">
              <a:latin typeface="微软雅黑" panose="020B0503020204020204" pitchFamily="34" charset="-122"/>
              <a:ea typeface="微软雅黑" panose="020B0503020204020204" pitchFamily="34"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3</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公路建设现状</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11" name="文本框 10"/>
          <p:cNvSpPr txBox="1"/>
          <p:nvPr/>
        </p:nvSpPr>
        <p:spPr>
          <a:xfrm>
            <a:off x="522986" y="1731268"/>
            <a:ext cx="2926080" cy="460375"/>
          </a:xfrm>
          <a:prstGeom prst="rect">
            <a:avLst/>
          </a:prstGeom>
          <a:noFill/>
        </p:spPr>
        <p:txBody>
          <a:bodyPr wrap="none" rtlCol="0">
            <a:spAutoFit/>
          </a:bodyPr>
          <a:p>
            <a:pPr indent="0" algn="l">
              <a:buClr>
                <a:schemeClr val="bg1"/>
              </a:buClr>
              <a:buFont typeface="Arial" panose="020B0604020202020204" pitchFamily="34" charset="0"/>
              <a:buNone/>
            </a:pPr>
            <a:r>
              <a:rPr kumimoji="1"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中国</a:t>
            </a:r>
            <a:r>
              <a:rPr kumimoji="1"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的那些</a:t>
            </a:r>
            <a:r>
              <a:rPr kumimoji="1"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最美公路</a:t>
            </a:r>
            <a:endParaRPr kumimoji="1"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7466965" y="2298700"/>
            <a:ext cx="4314825" cy="3476625"/>
          </a:xfrm>
          <a:prstGeom prst="rect">
            <a:avLst/>
          </a:prstGeom>
          <a:noFill/>
        </p:spPr>
        <p:txBody>
          <a:bodyPr wrap="square" rtlCol="0" anchor="t">
            <a:spAutoFit/>
          </a:bodyPr>
          <a:p>
            <a:pPr algn="just"/>
            <a:r>
              <a:rPr lang="zh-CN" altLang="en-US" sz="2000" kern="0" dirty="0" smtClean="0">
                <a:latin typeface="微软雅黑" panose="020B0503020204020204" pitchFamily="34" charset="-122"/>
                <a:ea typeface="微软雅黑" panose="020B0503020204020204" pitchFamily="34" charset="-122"/>
                <a:cs typeface="微软雅黑" panose="020B0503020204020204" pitchFamily="34" charset="-122"/>
              </a:rPr>
              <a:t>位于大山深处的广西河池都安瑶族自治县的县域面积89%为大石山，生活在这里的各族群众世代被大山“阻隔”，交通不便，制约了经济的发展。想致富，先修路。近年来，当为了改变出行条件，以“</a:t>
            </a:r>
            <a:r>
              <a:rPr lang="zh-CN" altLang="en-US" sz="2000" b="1" kern="0" dirty="0" smtClean="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雄心征服千层岭，壮志压倒万重山</a:t>
            </a:r>
            <a:r>
              <a:rPr lang="zh-CN" altLang="en-US" sz="2000" kern="0" dirty="0" smtClean="0">
                <a:latin typeface="微软雅黑" panose="020B0503020204020204" pitchFamily="34" charset="-122"/>
                <a:ea typeface="微软雅黑" panose="020B0503020204020204" pitchFamily="34" charset="-122"/>
                <a:cs typeface="微软雅黑" panose="020B0503020204020204" pitchFamily="34" charset="-122"/>
              </a:rPr>
              <a:t>”的精神，在崇山峻岭的悬崖间开山凿石，修筑起一条条脱贫路、致富路。空中俯瞰，一条条扶贫公路在山间百转千回，如同一条条银练在山中飞舞，蔚为壮观。</a:t>
            </a:r>
            <a:endParaRPr lang="zh-CN" altLang="en-US" sz="2000" kern="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8" name="图片 18"/>
          <p:cNvPicPr>
            <a:picLocks noChangeAspect="1"/>
          </p:cNvPicPr>
          <p:nvPr/>
        </p:nvPicPr>
        <p:blipFill>
          <a:blip r:embed="rId1"/>
          <a:stretch>
            <a:fillRect/>
          </a:stretch>
        </p:blipFill>
        <p:spPr>
          <a:xfrm>
            <a:off x="629920" y="2298700"/>
            <a:ext cx="6360160" cy="3825875"/>
          </a:xfrm>
          <a:prstGeom prst="rect">
            <a:avLst/>
          </a:prstGeom>
          <a:noFill/>
          <a:ln>
            <a:noFill/>
          </a:ln>
        </p:spPr>
      </p:pic>
      <p:sp>
        <p:nvSpPr>
          <p:cNvPr id="28" name="文本框 27"/>
          <p:cNvSpPr txBox="1"/>
          <p:nvPr/>
        </p:nvSpPr>
        <p:spPr>
          <a:xfrm>
            <a:off x="2525395" y="6142355"/>
            <a:ext cx="3305175" cy="429895"/>
          </a:xfrm>
          <a:prstGeom prst="rect">
            <a:avLst/>
          </a:prstGeom>
          <a:noFill/>
        </p:spPr>
        <p:txBody>
          <a:bodyPr wrap="square" rtlCol="0">
            <a:spAutoFit/>
          </a:bodyPr>
          <a:p>
            <a:r>
              <a:rPr lang="zh-CN" altLang="en-US" sz="2200" dirty="0">
                <a:latin typeface="+mn-lt"/>
                <a:ea typeface="+mn-lt"/>
              </a:rPr>
              <a:t>广西大石山区扶贫路</a:t>
            </a:r>
            <a:endParaRPr lang="zh-CN" altLang="en-US" sz="2200" dirty="0">
              <a:latin typeface="+mn-lt"/>
              <a:ea typeface="+mn-lt"/>
            </a:endParaRPr>
          </a:p>
        </p:txBody>
      </p:sp>
    </p:spTree>
  </p:cSld>
  <p:clrMapOvr>
    <a:masterClrMapping/>
  </p:clrMapOvr>
  <p:transition spd="slow" advTm="5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4450"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903595" y="964565"/>
            <a:ext cx="1330321" cy="558793"/>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rPr>
              <a:t>总结</a:t>
            </a:r>
            <a:endParaRPr kumimoji="0" lang="zh-CN"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pic>
        <p:nvPicPr>
          <p:cNvPr id="13" name="图片 12"/>
          <p:cNvPicPr>
            <a:picLocks noChangeAspect="1"/>
          </p:cNvPicPr>
          <p:nvPr/>
        </p:nvPicPr>
        <p:blipFill>
          <a:blip r:embed="rId1"/>
          <a:stretch>
            <a:fillRect/>
          </a:stretch>
        </p:blipFill>
        <p:spPr>
          <a:xfrm>
            <a:off x="1492250" y="1767840"/>
            <a:ext cx="9840595" cy="3889375"/>
          </a:xfrm>
          <a:prstGeom prst="rect">
            <a:avLst/>
          </a:prstGeom>
        </p:spPr>
      </p:pic>
      <p:sp>
        <p:nvSpPr>
          <p:cNvPr id="20484" name="矩形 1"/>
          <p:cNvSpPr/>
          <p:nvPr/>
        </p:nvSpPr>
        <p:spPr>
          <a:xfrm>
            <a:off x="10006330" y="93345"/>
            <a:ext cx="206883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公路基础知识</a:t>
            </a:r>
            <a:endParaRPr lang="zh-CN" altLang="en-US" sz="2400" b="1" dirty="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ransition spd="slow" advTm="5000">
    <p:blinds dir="vert"/>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752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课后巩固</a:t>
            </a:r>
            <a:endParaRPr lang="en-US" altLang="zh-CN" sz="3200" b="1" dirty="0">
              <a:solidFill>
                <a:srgbClr val="00A7E7"/>
              </a:solidFill>
              <a:latin typeface="Source Han Sans CN" charset="-122"/>
              <a:ea typeface="Source Han Sans CN" charset="-122"/>
            </a:endParaRPr>
          </a:p>
        </p:txBody>
      </p:sp>
      <p:sp>
        <p:nvSpPr>
          <p:cNvPr id="2" name="标题 231425"/>
          <p:cNvSpPr>
            <a:spLocks noGrp="1"/>
          </p:cNvSpPr>
          <p:nvPr/>
        </p:nvSpPr>
        <p:spPr>
          <a:xfrm>
            <a:off x="557524" y="1462397"/>
            <a:ext cx="2866394"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sz="2800" b="0"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rPr>
              <a:t>登录访问</a:t>
            </a:r>
            <a:endParaRPr kumimoji="0" lang="en-US" altLang="zh-CN" sz="2800" b="0"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3" name="矩形 2"/>
          <p:cNvSpPr/>
          <p:nvPr/>
        </p:nvSpPr>
        <p:spPr>
          <a:xfrm>
            <a:off x="557521" y="2244086"/>
            <a:ext cx="2254885" cy="368291"/>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sz="2800" b="0" i="0" u="none" strike="noStrike" kern="1200" cap="none" spc="0" normalizeH="0" baseline="0" noProof="1">
                <a:ln>
                  <a:noFill/>
                </a:ln>
                <a:solidFill>
                  <a:srgbClr val="FF0000"/>
                </a:solidFill>
                <a:effectLst/>
                <a:uLnTx/>
                <a:uFillTx/>
                <a:latin typeface="黑体" panose="02010609060101010101" pitchFamily="49" charset="-122"/>
                <a:ea typeface="微软雅黑" panose="020B0503020204020204" pitchFamily="34" charset="-122"/>
                <a:cs typeface="+mn-ea"/>
                <a:sym typeface="+mn-ea"/>
              </a:rPr>
              <a:t>学习通</a:t>
            </a:r>
            <a:endParaRPr kumimoji="0" lang="zh-CN" sz="2800" b="0" i="0" u="none" strike="noStrike" kern="1200" cap="none" spc="0" normalizeH="0" baseline="0" noProof="1">
              <a:ln>
                <a:noFill/>
              </a:ln>
              <a:solidFill>
                <a:srgbClr val="FF0000"/>
              </a:solidFill>
              <a:effectLst/>
              <a:uLnTx/>
              <a:uFillTx/>
              <a:latin typeface="黑体" panose="02010609060101010101" pitchFamily="49" charset="-122"/>
              <a:ea typeface="微软雅黑" panose="020B0503020204020204" pitchFamily="34" charset="-122"/>
              <a:cs typeface="+mn-ea"/>
              <a:sym typeface="+mn-ea"/>
            </a:endParaRPr>
          </a:p>
        </p:txBody>
      </p:sp>
      <p:sp>
        <p:nvSpPr>
          <p:cNvPr id="4" name="矩形 3"/>
          <p:cNvSpPr/>
          <p:nvPr/>
        </p:nvSpPr>
        <p:spPr>
          <a:xfrm>
            <a:off x="557517" y="3970016"/>
            <a:ext cx="2254885" cy="368297"/>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sz="2800" b="0" i="0" u="none" strike="noStrike" kern="1200" cap="none" spc="0" normalizeH="0" baseline="0" noProof="1">
                <a:ln>
                  <a:noFill/>
                </a:ln>
                <a:solidFill>
                  <a:srgbClr val="FF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微信公众号:</a:t>
            </a:r>
            <a:endParaRPr kumimoji="0" lang="zh-CN" sz="2800" b="0" i="0" u="none" strike="noStrike" kern="1200" cap="none" spc="0" normalizeH="0" baseline="0" noProof="1">
              <a:ln>
                <a:noFill/>
              </a:ln>
              <a:solidFill>
                <a:srgbClr val="FF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endParaRPr>
          </a:p>
        </p:txBody>
      </p:sp>
      <p:pic>
        <p:nvPicPr>
          <p:cNvPr id="107526" name="图片 6" descr="qrcode_for_gh_f2720ef3b31b_860"/>
          <p:cNvPicPr>
            <a:picLocks noChangeAspect="1"/>
          </p:cNvPicPr>
          <p:nvPr>
            <p:custDataLst>
              <p:tags r:id="rId1"/>
            </p:custDataLst>
          </p:nvPr>
        </p:nvPicPr>
        <p:blipFill>
          <a:blip r:embed="rId2"/>
          <a:srcRect l="2956" t="3957" r="3494" b="3957"/>
          <a:stretch>
            <a:fillRect/>
          </a:stretch>
        </p:blipFill>
        <p:spPr>
          <a:xfrm>
            <a:off x="2400300" y="4565650"/>
            <a:ext cx="1971675" cy="1938338"/>
          </a:xfrm>
          <a:prstGeom prst="rect">
            <a:avLst/>
          </a:prstGeom>
          <a:noFill/>
          <a:ln w="9525">
            <a:noFill/>
          </a:ln>
        </p:spPr>
      </p:pic>
      <p:grpSp>
        <p:nvGrpSpPr>
          <p:cNvPr id="107527" name="组合 5"/>
          <p:cNvGrpSpPr/>
          <p:nvPr/>
        </p:nvGrpSpPr>
        <p:grpSpPr>
          <a:xfrm>
            <a:off x="4932363" y="2079625"/>
            <a:ext cx="6797675" cy="2698750"/>
            <a:chOff x="1708" y="3556"/>
            <a:chExt cx="7593" cy="2529"/>
          </a:xfrm>
        </p:grpSpPr>
        <p:sp>
          <p:nvSpPr>
            <p:cNvPr id="8" name="矩形 7"/>
            <p:cNvSpPr/>
            <p:nvPr/>
          </p:nvSpPr>
          <p:spPr>
            <a:xfrm>
              <a:off x="1708" y="3556"/>
              <a:ext cx="7593" cy="2529"/>
            </a:xfrm>
            <a:prstGeom prst="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到</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1980</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年时，交警改指挥棒为手势指挥交通。</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1996</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年规定了</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11</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种交通指挥信号手势。从</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2007</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年</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10</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月</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日开始，现行</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11</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种指挥手势减为</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8</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种</a:t>
              </a: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7529" name="文本框 13"/>
            <p:cNvSpPr txBox="1"/>
            <p:nvPr/>
          </p:nvSpPr>
          <p:spPr>
            <a:xfrm>
              <a:off x="1708" y="3644"/>
              <a:ext cx="7593" cy="1456"/>
            </a:xfrm>
            <a:prstGeom prst="rect">
              <a:avLst/>
            </a:prstGeom>
            <a:noFill/>
            <a:ln w="9525">
              <a:noFill/>
            </a:ln>
          </p:spPr>
          <p:txBody>
            <a:bodyPr anchor="t">
              <a:spAutoFit/>
            </a:bodyPr>
            <a:p>
              <a:pPr>
                <a:lnSpc>
                  <a:spcPct val="125000"/>
                </a:lnSpc>
              </a:pPr>
              <a:r>
                <a:rPr lang="zh-CN" altLang="en-US" sz="2200" dirty="0">
                  <a:latin typeface="微软雅黑" panose="020B0503020204020204" pitchFamily="34" charset="-122"/>
                  <a:ea typeface="微软雅黑" panose="020B0503020204020204" pitchFamily="34" charset="-122"/>
                </a:rPr>
                <a:t>课后任务</a:t>
              </a:r>
              <a:endParaRPr lang="en-US" altLang="zh-CN" sz="2200" dirty="0">
                <a:latin typeface="微软雅黑" panose="020B0503020204020204" pitchFamily="34" charset="-122"/>
                <a:ea typeface="微软雅黑" panose="020B0503020204020204" pitchFamily="34" charset="-122"/>
              </a:endParaRPr>
            </a:p>
            <a:p>
              <a:pPr>
                <a:lnSpc>
                  <a:spcPct val="125000"/>
                </a:lnSpc>
              </a:pPr>
              <a:endParaRPr lang="en-US" altLang="zh-CN" sz="1000" dirty="0">
                <a:latin typeface="微软雅黑" panose="020B0503020204020204" pitchFamily="34" charset="-122"/>
                <a:ea typeface="微软雅黑" panose="020B0503020204020204" pitchFamily="34" charset="-122"/>
              </a:endParaRPr>
            </a:p>
            <a:p>
              <a:pPr>
                <a:lnSpc>
                  <a:spcPct val="125000"/>
                </a:lnSpc>
              </a:pPr>
              <a:r>
                <a:rPr lang="en-US" altLang="zh-CN" sz="2200" dirty="0">
                  <a:latin typeface="微软雅黑" panose="020B0503020204020204" pitchFamily="34" charset="-122"/>
                  <a:ea typeface="微软雅黑" panose="020B0503020204020204" pitchFamily="34" charset="-122"/>
                </a:rPr>
                <a:t>1. </a:t>
              </a:r>
              <a:r>
                <a:rPr lang="zh-CN" altLang="en-US" sz="2200" dirty="0">
                  <a:latin typeface="微软雅黑" panose="020B0503020204020204" pitchFamily="34" charset="-122"/>
                  <a:ea typeface="微软雅黑" panose="020B0503020204020204" pitchFamily="34" charset="-122"/>
                </a:rPr>
                <a:t>预习公路的编号和命名规则</a:t>
              </a:r>
              <a:r>
                <a:rPr lang="zh-CN" altLang="zh-CN" sz="2200" dirty="0">
                  <a:latin typeface="微软雅黑" panose="020B0503020204020204" pitchFamily="34" charset="-122"/>
                  <a:ea typeface="微软雅黑" panose="020B0503020204020204" pitchFamily="34" charset="-122"/>
                </a:rPr>
                <a:t>。</a:t>
              </a:r>
              <a:endParaRPr lang="zh-CN" altLang="zh-CN" sz="2200" dirty="0">
                <a:latin typeface="微软雅黑" panose="020B0503020204020204" pitchFamily="34" charset="-122"/>
                <a:ea typeface="微软雅黑" panose="020B0503020204020204" pitchFamily="34" charset="-122"/>
              </a:endParaRPr>
            </a:p>
            <a:p>
              <a:pPr>
                <a:lnSpc>
                  <a:spcPct val="125000"/>
                </a:lnSpc>
              </a:pPr>
              <a:r>
                <a:rPr lang="zh-CN" altLang="en-US" sz="2200" dirty="0">
                  <a:latin typeface="微软雅黑" panose="020B0503020204020204" pitchFamily="34" charset="-122"/>
                  <a:ea typeface="微软雅黑" panose="020B0503020204020204" pitchFamily="34" charset="-122"/>
                </a:rPr>
                <a:t>    </a:t>
              </a:r>
              <a:endParaRPr lang="zh-CN" altLang="en-US" sz="2200" dirty="0">
                <a:latin typeface="微软雅黑" panose="020B0503020204020204" pitchFamily="34" charset="-122"/>
                <a:ea typeface="微软雅黑" panose="020B0503020204020204" pitchFamily="34" charset="-122"/>
              </a:endParaRPr>
            </a:p>
          </p:txBody>
        </p:sp>
      </p:grpSp>
      <p:pic>
        <p:nvPicPr>
          <p:cNvPr id="107530" name="图片 5"/>
          <p:cNvPicPr>
            <a:picLocks noChangeAspect="1"/>
          </p:cNvPicPr>
          <p:nvPr>
            <p:custDataLst>
              <p:tags r:id="rId3"/>
            </p:custDataLst>
          </p:nvPr>
        </p:nvPicPr>
        <p:blipFill>
          <a:blip r:embed="rId4"/>
          <a:srcRect l="20784" t="12280" r="20731" b="9525"/>
          <a:stretch>
            <a:fillRect/>
          </a:stretch>
        </p:blipFill>
        <p:spPr>
          <a:xfrm>
            <a:off x="2476500" y="2244725"/>
            <a:ext cx="1614488" cy="1497013"/>
          </a:xfrm>
          <a:prstGeom prst="rect">
            <a:avLst/>
          </a:prstGeom>
          <a:noFill/>
          <a:ln w="9525">
            <a:noFill/>
          </a:ln>
        </p:spPr>
      </p:pic>
      <p:sp>
        <p:nvSpPr>
          <p:cNvPr id="20484" name="矩形 1"/>
          <p:cNvSpPr/>
          <p:nvPr/>
        </p:nvSpPr>
        <p:spPr>
          <a:xfrm>
            <a:off x="10006330" y="93345"/>
            <a:ext cx="206883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公路基础知识</a:t>
            </a:r>
            <a:endParaRPr lang="zh-CN" altLang="en-US" sz="2400" b="1" dirty="0">
              <a:latin typeface="微软雅黑" panose="020B0503020204020204" pitchFamily="34" charset="-122"/>
              <a:ea typeface="微软雅黑" panose="020B0503020204020204" pitchFamily="34" charset="-122"/>
            </a:endParaRPr>
          </a:p>
        </p:txBody>
      </p:sp>
    </p:spTree>
    <p:custDataLst>
      <p:tags r:id="rId5"/>
    </p:custDataLst>
  </p:cSld>
  <p:clrMapOvr>
    <a:masterClrMapping/>
  </p:clrMapOvr>
  <p:transition spd="slow" advTm="5000">
    <p:blinds dir="vert"/>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pic>
        <p:nvPicPr>
          <p:cNvPr id="12" name="图片 11"/>
          <p:cNvPicPr>
            <a:picLocks noChangeAspect="1"/>
          </p:cNvPicPr>
          <p:nvPr/>
        </p:nvPicPr>
        <p:blipFill rotWithShape="1">
          <a:blip r:embed="rId1"/>
          <a:srcRect l="-65"/>
          <a:stretch>
            <a:fillRect/>
          </a:stretch>
        </p:blipFill>
        <p:spPr>
          <a:xfrm>
            <a:off x="0" y="0"/>
            <a:ext cx="12202368" cy="6634762"/>
          </a:xfrm>
          <a:custGeom>
            <a:avLst/>
            <a:gdLst>
              <a:gd name="connsiteX0" fmla="*/ 0 w 12202368"/>
              <a:gd name="connsiteY0" fmla="*/ 0 h 6634774"/>
              <a:gd name="connsiteX1" fmla="*/ 12202368 w 12202368"/>
              <a:gd name="connsiteY1" fmla="*/ 0 h 6634774"/>
              <a:gd name="connsiteX2" fmla="*/ 12202368 w 12202368"/>
              <a:gd name="connsiteY2" fmla="*/ 6634774 h 6634774"/>
              <a:gd name="connsiteX3" fmla="*/ 8499231 w 12202368"/>
              <a:gd name="connsiteY3" fmla="*/ 3176954 h 6634774"/>
              <a:gd name="connsiteX4" fmla="*/ 4982308 w 12202368"/>
              <a:gd name="connsiteY4" fmla="*/ 4560277 h 6634774"/>
              <a:gd name="connsiteX5" fmla="*/ 23446 w 12202368"/>
              <a:gd name="connsiteY5" fmla="*/ 2555631 h 6634774"/>
              <a:gd name="connsiteX6" fmla="*/ 0 w 12202368"/>
              <a:gd name="connsiteY6" fmla="*/ 3399692 h 663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68" h="6634774">
                <a:moveTo>
                  <a:pt x="0" y="0"/>
                </a:moveTo>
                <a:lnTo>
                  <a:pt x="12202368" y="0"/>
                </a:lnTo>
                <a:lnTo>
                  <a:pt x="12202368" y="6634774"/>
                </a:lnTo>
                <a:lnTo>
                  <a:pt x="8499231" y="3176954"/>
                </a:lnTo>
                <a:lnTo>
                  <a:pt x="4982308" y="4560277"/>
                </a:lnTo>
                <a:lnTo>
                  <a:pt x="23446" y="2555631"/>
                </a:lnTo>
                <a:lnTo>
                  <a:pt x="0" y="3399692"/>
                </a:lnTo>
                <a:close/>
              </a:path>
            </a:pathLst>
          </a:custGeom>
        </p:spPr>
      </p:pic>
      <p:sp>
        <p:nvSpPr>
          <p:cNvPr id="6" name="三角形 5"/>
          <p:cNvSpPr/>
          <p:nvPr/>
        </p:nvSpPr>
        <p:spPr>
          <a:xfrm>
            <a:off x="1588" y="2552700"/>
            <a:ext cx="5530850" cy="1906588"/>
          </a:xfrm>
          <a:custGeom>
            <a:avLst/>
            <a:gdLst>
              <a:gd name="connsiteX0" fmla="*/ 0 w 4126523"/>
              <a:gd name="connsiteY0" fmla="*/ 1301261 h 1301261"/>
              <a:gd name="connsiteX1" fmla="*/ 2063262 w 4126523"/>
              <a:gd name="connsiteY1" fmla="*/ 0 h 1301261"/>
              <a:gd name="connsiteX2" fmla="*/ 4126523 w 4126523"/>
              <a:gd name="connsiteY2" fmla="*/ 1301261 h 1301261"/>
              <a:gd name="connsiteX3" fmla="*/ 0 w 4126523"/>
              <a:gd name="connsiteY3" fmla="*/ 1301261 h 1301261"/>
              <a:gd name="connsiteX0-1" fmla="*/ 0 w 4876800"/>
              <a:gd name="connsiteY0-2" fmla="*/ 0 h 1395046"/>
              <a:gd name="connsiteX1-3" fmla="*/ 2813539 w 4876800"/>
              <a:gd name="connsiteY1-4" fmla="*/ 93785 h 1395046"/>
              <a:gd name="connsiteX2-5" fmla="*/ 4876800 w 4876800"/>
              <a:gd name="connsiteY2-6" fmla="*/ 1395046 h 1395046"/>
              <a:gd name="connsiteX3-7" fmla="*/ 0 w 4876800"/>
              <a:gd name="connsiteY3-8" fmla="*/ 0 h 1395046"/>
              <a:gd name="connsiteX0-9" fmla="*/ 0 w 4478216"/>
              <a:gd name="connsiteY0-10" fmla="*/ 0 h 1875692"/>
              <a:gd name="connsiteX1-11" fmla="*/ 2813539 w 4478216"/>
              <a:gd name="connsiteY1-12" fmla="*/ 93785 h 1875692"/>
              <a:gd name="connsiteX2-13" fmla="*/ 4478216 w 4478216"/>
              <a:gd name="connsiteY2-14" fmla="*/ 1875692 h 1875692"/>
              <a:gd name="connsiteX3-15" fmla="*/ 0 w 4478216"/>
              <a:gd name="connsiteY3-16" fmla="*/ 0 h 1875692"/>
              <a:gd name="connsiteX0-17" fmla="*/ 0 w 5462954"/>
              <a:gd name="connsiteY0-18" fmla="*/ 0 h 1875692"/>
              <a:gd name="connsiteX1-19" fmla="*/ 5462954 w 5462954"/>
              <a:gd name="connsiteY1-20" fmla="*/ 820616 h 1875692"/>
              <a:gd name="connsiteX2-21" fmla="*/ 4478216 w 5462954"/>
              <a:gd name="connsiteY2-22" fmla="*/ 1875692 h 1875692"/>
              <a:gd name="connsiteX3-23" fmla="*/ 0 w 5462954"/>
              <a:gd name="connsiteY3-24" fmla="*/ 0 h 1875692"/>
              <a:gd name="connsiteX0-25" fmla="*/ 0 w 5439508"/>
              <a:gd name="connsiteY0-26" fmla="*/ 0 h 1887415"/>
              <a:gd name="connsiteX1-27" fmla="*/ 5439508 w 5439508"/>
              <a:gd name="connsiteY1-28" fmla="*/ 832339 h 1887415"/>
              <a:gd name="connsiteX2-29" fmla="*/ 4454770 w 5439508"/>
              <a:gd name="connsiteY2-30" fmla="*/ 1887415 h 1887415"/>
              <a:gd name="connsiteX3-31" fmla="*/ 0 w 5439508"/>
              <a:gd name="connsiteY3-32" fmla="*/ 0 h 1887415"/>
              <a:gd name="connsiteX0-33" fmla="*/ 0 w 5533293"/>
              <a:gd name="connsiteY0-34" fmla="*/ 0 h 1887415"/>
              <a:gd name="connsiteX1-35" fmla="*/ 5533293 w 5533293"/>
              <a:gd name="connsiteY1-36" fmla="*/ 879231 h 1887415"/>
              <a:gd name="connsiteX2-37" fmla="*/ 4454770 w 5533293"/>
              <a:gd name="connsiteY2-38" fmla="*/ 1887415 h 1887415"/>
              <a:gd name="connsiteX3-39" fmla="*/ 0 w 5533293"/>
              <a:gd name="connsiteY3-40" fmla="*/ 0 h 1887415"/>
              <a:gd name="connsiteX0-41" fmla="*/ 0 w 5533293"/>
              <a:gd name="connsiteY0-42" fmla="*/ 0 h 1922584"/>
              <a:gd name="connsiteX1-43" fmla="*/ 5533293 w 5533293"/>
              <a:gd name="connsiteY1-44" fmla="*/ 879231 h 1922584"/>
              <a:gd name="connsiteX2-45" fmla="*/ 4478216 w 5533293"/>
              <a:gd name="connsiteY2-46" fmla="*/ 1922584 h 1922584"/>
              <a:gd name="connsiteX3-47" fmla="*/ 0 w 5533293"/>
              <a:gd name="connsiteY3-48" fmla="*/ 0 h 1922584"/>
              <a:gd name="connsiteX0-49" fmla="*/ 0 w 5474678"/>
              <a:gd name="connsiteY0-50" fmla="*/ 0 h 1887415"/>
              <a:gd name="connsiteX1-51" fmla="*/ 5474678 w 5474678"/>
              <a:gd name="connsiteY1-52" fmla="*/ 844062 h 1887415"/>
              <a:gd name="connsiteX2-53" fmla="*/ 4419601 w 5474678"/>
              <a:gd name="connsiteY2-54" fmla="*/ 1887415 h 1887415"/>
              <a:gd name="connsiteX3-55" fmla="*/ 0 w 5474678"/>
              <a:gd name="connsiteY3-56" fmla="*/ 0 h 1887415"/>
            </a:gdLst>
            <a:ahLst/>
            <a:cxnLst>
              <a:cxn ang="0">
                <a:pos x="connsiteX0-1" y="connsiteY0-2"/>
              </a:cxn>
              <a:cxn ang="0">
                <a:pos x="connsiteX1-3" y="connsiteY1-4"/>
              </a:cxn>
              <a:cxn ang="0">
                <a:pos x="connsiteX2-5" y="connsiteY2-6"/>
              </a:cxn>
              <a:cxn ang="0">
                <a:pos x="connsiteX3-7" y="connsiteY3-8"/>
              </a:cxn>
            </a:cxnLst>
            <a:rect l="l" t="t" r="r" b="b"/>
            <a:pathLst>
              <a:path w="5474678" h="1887415">
                <a:moveTo>
                  <a:pt x="0" y="0"/>
                </a:moveTo>
                <a:lnTo>
                  <a:pt x="5474678" y="844062"/>
                </a:lnTo>
                <a:lnTo>
                  <a:pt x="4419601" y="1887415"/>
                </a:lnTo>
                <a:lnTo>
                  <a:pt x="0" y="0"/>
                </a:lnTo>
                <a:close/>
              </a:path>
            </a:pathLst>
          </a:custGeom>
          <a:solidFill>
            <a:srgbClr val="FFC003"/>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梯形 6"/>
          <p:cNvSpPr/>
          <p:nvPr/>
        </p:nvSpPr>
        <p:spPr>
          <a:xfrm>
            <a:off x="4437063" y="1879600"/>
            <a:ext cx="4070350" cy="2803525"/>
          </a:xfrm>
          <a:custGeom>
            <a:avLst/>
            <a:gdLst>
              <a:gd name="connsiteX0" fmla="*/ 0 w 1746738"/>
              <a:gd name="connsiteY0" fmla="*/ 527539 h 527539"/>
              <a:gd name="connsiteX1" fmla="*/ 131885 w 1746738"/>
              <a:gd name="connsiteY1" fmla="*/ 0 h 527539"/>
              <a:gd name="connsiteX2" fmla="*/ 1614853 w 1746738"/>
              <a:gd name="connsiteY2" fmla="*/ 0 h 527539"/>
              <a:gd name="connsiteX3" fmla="*/ 1746738 w 1746738"/>
              <a:gd name="connsiteY3" fmla="*/ 527539 h 527539"/>
              <a:gd name="connsiteX4" fmla="*/ 0 w 1746738"/>
              <a:gd name="connsiteY4" fmla="*/ 527539 h 527539"/>
              <a:gd name="connsiteX0-1" fmla="*/ 0 w 2001715"/>
              <a:gd name="connsiteY0-2" fmla="*/ 2625970 h 2625970"/>
              <a:gd name="connsiteX1-3" fmla="*/ 131885 w 2001715"/>
              <a:gd name="connsiteY1-4" fmla="*/ 2098431 h 2625970"/>
              <a:gd name="connsiteX2-5" fmla="*/ 2001715 w 2001715"/>
              <a:gd name="connsiteY2-6" fmla="*/ 0 h 2625970"/>
              <a:gd name="connsiteX3-7" fmla="*/ 1746738 w 2001715"/>
              <a:gd name="connsiteY3-8" fmla="*/ 2625970 h 2625970"/>
              <a:gd name="connsiteX4-9" fmla="*/ 0 w 2001715"/>
              <a:gd name="connsiteY4-10" fmla="*/ 2625970 h 2625970"/>
              <a:gd name="connsiteX0-11" fmla="*/ 0 w 3540369"/>
              <a:gd name="connsiteY0-12" fmla="*/ 2625970 h 2625970"/>
              <a:gd name="connsiteX1-13" fmla="*/ 131885 w 3540369"/>
              <a:gd name="connsiteY1-14" fmla="*/ 2098431 h 2625970"/>
              <a:gd name="connsiteX2-15" fmla="*/ 2001715 w 3540369"/>
              <a:gd name="connsiteY2-16" fmla="*/ 0 h 2625970"/>
              <a:gd name="connsiteX3-17" fmla="*/ 3540369 w 3540369"/>
              <a:gd name="connsiteY3-18" fmla="*/ 1477109 h 2625970"/>
              <a:gd name="connsiteX4-19" fmla="*/ 0 w 3540369"/>
              <a:gd name="connsiteY4-20" fmla="*/ 2625970 h 2625970"/>
              <a:gd name="connsiteX0-21" fmla="*/ 489438 w 4029807"/>
              <a:gd name="connsiteY0-22" fmla="*/ 2625970 h 2625970"/>
              <a:gd name="connsiteX1-23" fmla="*/ 0 w 4029807"/>
              <a:gd name="connsiteY1-24" fmla="*/ 2555631 h 2625970"/>
              <a:gd name="connsiteX2-25" fmla="*/ 2491153 w 4029807"/>
              <a:gd name="connsiteY2-26" fmla="*/ 0 h 2625970"/>
              <a:gd name="connsiteX3-27" fmla="*/ 4029807 w 4029807"/>
              <a:gd name="connsiteY3-28" fmla="*/ 1477109 h 2625970"/>
              <a:gd name="connsiteX4-29" fmla="*/ 489438 w 4029807"/>
              <a:gd name="connsiteY4-30" fmla="*/ 2625970 h 2625970"/>
              <a:gd name="connsiteX0-31" fmla="*/ 465992 w 4029807"/>
              <a:gd name="connsiteY0-32" fmla="*/ 2778370 h 2778370"/>
              <a:gd name="connsiteX1-33" fmla="*/ 0 w 4029807"/>
              <a:gd name="connsiteY1-34" fmla="*/ 2555631 h 2778370"/>
              <a:gd name="connsiteX2-35" fmla="*/ 2491153 w 4029807"/>
              <a:gd name="connsiteY2-36" fmla="*/ 0 h 2778370"/>
              <a:gd name="connsiteX3-37" fmla="*/ 4029807 w 4029807"/>
              <a:gd name="connsiteY3-38" fmla="*/ 1477109 h 2778370"/>
              <a:gd name="connsiteX4-39" fmla="*/ 465992 w 4029807"/>
              <a:gd name="connsiteY4-40" fmla="*/ 2778370 h 2778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29807" h="2778370">
                <a:moveTo>
                  <a:pt x="465992" y="2778370"/>
                </a:moveTo>
                <a:lnTo>
                  <a:pt x="0" y="2555631"/>
                </a:lnTo>
                <a:lnTo>
                  <a:pt x="2491153" y="0"/>
                </a:lnTo>
                <a:lnTo>
                  <a:pt x="4029807" y="1477109"/>
                </a:lnTo>
                <a:lnTo>
                  <a:pt x="465992" y="2778370"/>
                </a:lnTo>
                <a:close/>
              </a:path>
            </a:pathLst>
          </a:custGeom>
          <a:solidFill>
            <a:srgbClr val="88CE73"/>
          </a:solidFill>
          <a:ln>
            <a:noFill/>
          </a:ln>
          <a:effectLst>
            <a:outerShdw blurRad="50800" dist="762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直角三角形 7"/>
          <p:cNvSpPr/>
          <p:nvPr/>
        </p:nvSpPr>
        <p:spPr>
          <a:xfrm>
            <a:off x="6937375" y="1890713"/>
            <a:ext cx="5265738" cy="4983163"/>
          </a:xfrm>
          <a:custGeom>
            <a:avLst/>
            <a:gdLst>
              <a:gd name="connsiteX0" fmla="*/ 0 w 902677"/>
              <a:gd name="connsiteY0" fmla="*/ 562708 h 562708"/>
              <a:gd name="connsiteX1" fmla="*/ 0 w 902677"/>
              <a:gd name="connsiteY1" fmla="*/ 0 h 562708"/>
              <a:gd name="connsiteX2" fmla="*/ 902677 w 902677"/>
              <a:gd name="connsiteY2" fmla="*/ 562708 h 562708"/>
              <a:gd name="connsiteX3" fmla="*/ 0 w 902677"/>
              <a:gd name="connsiteY3" fmla="*/ 562708 h 562708"/>
              <a:gd name="connsiteX0-1" fmla="*/ 2004646 w 2907323"/>
              <a:gd name="connsiteY0-2" fmla="*/ 1441939 h 1441939"/>
              <a:gd name="connsiteX1-3" fmla="*/ 0 w 2907323"/>
              <a:gd name="connsiteY1-4" fmla="*/ 0 h 1441939"/>
              <a:gd name="connsiteX2-5" fmla="*/ 2907323 w 2907323"/>
              <a:gd name="connsiteY2-6" fmla="*/ 1441939 h 1441939"/>
              <a:gd name="connsiteX3-7" fmla="*/ 2004646 w 2907323"/>
              <a:gd name="connsiteY3-8" fmla="*/ 1441939 h 1441939"/>
              <a:gd name="connsiteX0-9" fmla="*/ 2004646 w 5181600"/>
              <a:gd name="connsiteY0-10" fmla="*/ 1441939 h 1582616"/>
              <a:gd name="connsiteX1-11" fmla="*/ 0 w 5181600"/>
              <a:gd name="connsiteY1-12" fmla="*/ 0 h 1582616"/>
              <a:gd name="connsiteX2-13" fmla="*/ 5181600 w 5181600"/>
              <a:gd name="connsiteY2-14" fmla="*/ 1582616 h 1582616"/>
              <a:gd name="connsiteX3-15" fmla="*/ 2004646 w 5181600"/>
              <a:gd name="connsiteY3-16" fmla="*/ 1441939 h 1582616"/>
              <a:gd name="connsiteX0-17" fmla="*/ 5169877 w 5181600"/>
              <a:gd name="connsiteY0-18" fmla="*/ 4935416 h 4935416"/>
              <a:gd name="connsiteX1-19" fmla="*/ 0 w 5181600"/>
              <a:gd name="connsiteY1-20" fmla="*/ 0 h 4935416"/>
              <a:gd name="connsiteX2-21" fmla="*/ 5181600 w 5181600"/>
              <a:gd name="connsiteY2-22" fmla="*/ 1582616 h 4935416"/>
              <a:gd name="connsiteX3-23" fmla="*/ 5169877 w 5181600"/>
              <a:gd name="connsiteY3-24" fmla="*/ 4935416 h 4935416"/>
              <a:gd name="connsiteX0-25" fmla="*/ 5169877 w 5181600"/>
              <a:gd name="connsiteY0-26" fmla="*/ 4935416 h 4935416"/>
              <a:gd name="connsiteX1-27" fmla="*/ 0 w 5181600"/>
              <a:gd name="connsiteY1-28" fmla="*/ 0 h 4935416"/>
              <a:gd name="connsiteX2-29" fmla="*/ 5181600 w 5181600"/>
              <a:gd name="connsiteY2-30" fmla="*/ 1582616 h 4935416"/>
              <a:gd name="connsiteX3-31" fmla="*/ 5169877 w 5181600"/>
              <a:gd name="connsiteY3-32" fmla="*/ 4935416 h 4935416"/>
              <a:gd name="connsiteX0-33" fmla="*/ 5169877 w 5181600"/>
              <a:gd name="connsiteY0-34" fmla="*/ 4935416 h 4935416"/>
              <a:gd name="connsiteX1-35" fmla="*/ 0 w 5181600"/>
              <a:gd name="connsiteY1-36" fmla="*/ 0 h 4935416"/>
              <a:gd name="connsiteX2-37" fmla="*/ 5181600 w 5181600"/>
              <a:gd name="connsiteY2-38" fmla="*/ 1582616 h 4935416"/>
              <a:gd name="connsiteX3-39" fmla="*/ 5169877 w 5181600"/>
              <a:gd name="connsiteY3-40" fmla="*/ 4935416 h 4935416"/>
            </a:gdLst>
            <a:ahLst/>
            <a:cxnLst>
              <a:cxn ang="0">
                <a:pos x="connsiteX0-1" y="connsiteY0-2"/>
              </a:cxn>
              <a:cxn ang="0">
                <a:pos x="connsiteX1-3" y="connsiteY1-4"/>
              </a:cxn>
              <a:cxn ang="0">
                <a:pos x="connsiteX2-5" y="connsiteY2-6"/>
              </a:cxn>
              <a:cxn ang="0">
                <a:pos x="connsiteX3-7" y="connsiteY3-8"/>
              </a:cxn>
            </a:cxnLst>
            <a:rect l="l" t="t" r="r" b="b"/>
            <a:pathLst>
              <a:path w="5181600" h="4935416">
                <a:moveTo>
                  <a:pt x="5169877" y="4935416"/>
                </a:moveTo>
                <a:lnTo>
                  <a:pt x="0" y="0"/>
                </a:lnTo>
                <a:lnTo>
                  <a:pt x="5181600" y="1582616"/>
                </a:lnTo>
                <a:cubicBezTo>
                  <a:pt x="5177692" y="2700216"/>
                  <a:pt x="5173785" y="3817816"/>
                  <a:pt x="5169877" y="4935416"/>
                </a:cubicBezTo>
                <a:close/>
              </a:path>
            </a:pathLst>
          </a:custGeom>
          <a:solidFill>
            <a:srgbClr val="00A7E7"/>
          </a:solidFill>
          <a:ln>
            <a:noFill/>
          </a:ln>
          <a:effectLst>
            <a:outerShdw blurRad="508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文本框 12"/>
          <p:cNvSpPr txBox="1"/>
          <p:nvPr/>
        </p:nvSpPr>
        <p:spPr>
          <a:xfrm>
            <a:off x="1833563" y="5094288"/>
            <a:ext cx="6065837" cy="862012"/>
          </a:xfrm>
          <a:prstGeom prst="rect">
            <a:avLst/>
          </a:prstGeom>
          <a:noFill/>
          <a:ln w="9525">
            <a:noFill/>
          </a:ln>
        </p:spPr>
        <p:txBody>
          <a:bodyPr anchor="t">
            <a:spAutoFit/>
          </a:bodyPr>
          <a:p>
            <a:pPr algn="dist"/>
            <a:r>
              <a:rPr lang="zh-CN" altLang="en-US" sz="5000" b="1" dirty="0">
                <a:solidFill>
                  <a:srgbClr val="04B2F2"/>
                </a:solidFill>
                <a:latin typeface="Source Han Sans CN" charset="-122"/>
                <a:ea typeface="Source Han Sans CN" charset="-122"/>
              </a:rPr>
              <a:t>感谢您的耐心聆听</a:t>
            </a:r>
            <a:endParaRPr lang="zh-CN" altLang="en-US" sz="5000" b="1" dirty="0">
              <a:solidFill>
                <a:srgbClr val="04B2F2"/>
              </a:solidFill>
              <a:latin typeface="Source Han Sans CN" charset="-122"/>
              <a:ea typeface="Source Han Sans CN" charset="-122"/>
            </a:endParaRPr>
          </a:p>
        </p:txBody>
      </p:sp>
      <p:sp>
        <p:nvSpPr>
          <p:cNvPr id="15" name="文本框 14"/>
          <p:cNvSpPr txBox="1"/>
          <p:nvPr/>
        </p:nvSpPr>
        <p:spPr>
          <a:xfrm>
            <a:off x="1893888" y="6153150"/>
            <a:ext cx="4287837" cy="398463"/>
          </a:xfrm>
          <a:prstGeom prst="rect">
            <a:avLst/>
          </a:prstGeom>
          <a:noFill/>
          <a:ln w="9525">
            <a:noFill/>
          </a:ln>
        </p:spPr>
        <p:txBody>
          <a:bodyPr anchor="t">
            <a:spAutoFit/>
          </a:bodyPr>
          <a:p>
            <a:pPr algn="dist"/>
            <a:r>
              <a:rPr lang="zh-CN" altLang="en-US" sz="2000" dirty="0">
                <a:solidFill>
                  <a:srgbClr val="04B2F2"/>
                </a:solidFill>
                <a:latin typeface="Source Han Sans CN Normal" charset="-122"/>
                <a:ea typeface="Source Han Sans CN Normal" charset="-122"/>
              </a:rPr>
              <a:t>湖南警察学院 交通管理系 方斌</a:t>
            </a:r>
            <a:endParaRPr lang="zh-CN" altLang="en-US" sz="2000" dirty="0">
              <a:solidFill>
                <a:srgbClr val="04B2F2"/>
              </a:solidFill>
              <a:latin typeface="Source Han Sans CN Normal" charset="-122"/>
              <a:ea typeface="Source Han Sans CN Normal" charset="-122"/>
            </a:endParaRPr>
          </a:p>
        </p:txBody>
      </p:sp>
      <p:pic>
        <p:nvPicPr>
          <p:cNvPr id="109576" name="图片 2" descr="logo"/>
          <p:cNvPicPr>
            <a:picLocks noChangeAspect="1"/>
          </p:cNvPicPr>
          <p:nvPr/>
        </p:nvPicPr>
        <p:blipFill>
          <a:blip r:embed="rId2"/>
          <a:stretch>
            <a:fillRect/>
          </a:stretch>
        </p:blipFill>
        <p:spPr>
          <a:xfrm>
            <a:off x="1588" y="5694363"/>
            <a:ext cx="1327150" cy="1141412"/>
          </a:xfrm>
          <a:prstGeom prst="rect">
            <a:avLst/>
          </a:prstGeom>
          <a:noFill/>
          <a:ln w="9525">
            <a:noFill/>
          </a:ln>
        </p:spPr>
      </p:pic>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childTnLst>
                          </p:cTn>
                        </p:par>
                        <p:par>
                          <p:cTn id="20" fill="hold">
                            <p:stCondLst>
                              <p:cond delay="2000"/>
                            </p:stCondLst>
                            <p:childTnLst>
                              <p:par>
                                <p:cTn id="21" presetID="23" presetClass="entr" presetSubtype="16" fill="hold" grpId="0" nodeType="afterEffect">
                                  <p:stCondLst>
                                    <p:cond delay="0"/>
                                  </p:stCondLst>
                                  <p:iterate type="lt">
                                    <p:tmPct val="10000"/>
                                  </p:iterate>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000000"/>
                                          </p:val>
                                        </p:tav>
                                        <p:tav tm="100000">
                                          <p:val>
                                            <p:strVal val="#ppt_w"/>
                                          </p:val>
                                        </p:tav>
                                      </p:tavLst>
                                    </p:anim>
                                    <p:anim calcmode="lin" valueType="num">
                                      <p:cBhvr>
                                        <p:cTn id="24" dur="500" fill="hold"/>
                                        <p:tgtEl>
                                          <p:spTgt spid="13"/>
                                        </p:tgtEl>
                                        <p:attrNameLst>
                                          <p:attrName>ppt_h</p:attrName>
                                        </p:attrNameLst>
                                      </p:cBhvr>
                                      <p:tavLst>
                                        <p:tav tm="0">
                                          <p:val>
                                            <p:fltVal val="0.000000"/>
                                          </p:val>
                                        </p:tav>
                                        <p:tav tm="100000">
                                          <p:val>
                                            <p:strVal val="#ppt_h"/>
                                          </p:val>
                                        </p:tav>
                                      </p:tavLst>
                                    </p:anim>
                                  </p:childTnLst>
                                </p:cTn>
                              </p:par>
                              <p:par>
                                <p:cTn id="25" presetID="27" presetClass="emph" presetSubtype="0" fill="remove" grpId="1" nodeType="withEffect">
                                  <p:stCondLst>
                                    <p:cond delay="500"/>
                                  </p:stCondLst>
                                  <p:iterate type="lt">
                                    <p:tmPct val="10000"/>
                                  </p:iterate>
                                  <p:childTnLst>
                                    <p:animClr clrSpc="rgb" dir="cw">
                                      <p:cBhvr override="childStyle">
                                        <p:cTn id="26" dur="500" autoRev="1" fill="remove"/>
                                        <p:tgtEl>
                                          <p:spTgt spid="13"/>
                                        </p:tgtEl>
                                        <p:attrNameLst>
                                          <p:attrName>style.color</p:attrName>
                                        </p:attrNameLst>
                                      </p:cBhvr>
                                      <p:to>
                                        <a:schemeClr val="bg1"/>
                                      </p:to>
                                    </p:animClr>
                                    <p:animClr clrSpc="rgb" dir="cw">
                                      <p:cBhvr>
                                        <p:cTn id="27" dur="500" autoRev="1" fill="remove"/>
                                        <p:tgtEl>
                                          <p:spTgt spid="13"/>
                                        </p:tgtEl>
                                        <p:attrNameLst>
                                          <p:attrName>fillcolor</p:attrName>
                                        </p:attrNameLst>
                                      </p:cBhvr>
                                      <p:to>
                                        <a:schemeClr val="bg1"/>
                                      </p:to>
                                    </p:animClr>
                                    <p:set>
                                      <p:cBhvr>
                                        <p:cTn id="28" dur="500" autoRev="1" fill="remove"/>
                                        <p:tgtEl>
                                          <p:spTgt spid="13"/>
                                        </p:tgtEl>
                                        <p:attrNameLst>
                                          <p:attrName>fill.type</p:attrName>
                                        </p:attrNameLst>
                                      </p:cBhvr>
                                      <p:to>
                                        <p:strVal val="solid"/>
                                      </p:to>
                                    </p:set>
                                    <p:set>
                                      <p:cBhvr>
                                        <p:cTn id="29" dur="500" autoRev="1" fill="remove"/>
                                        <p:tgtEl>
                                          <p:spTgt spid="13"/>
                                        </p:tgtEl>
                                        <p:attrNameLst>
                                          <p:attrName>fill.on</p:attrName>
                                        </p:attrNameLst>
                                      </p:cBhvr>
                                      <p:to>
                                        <p:strVal val="true"/>
                                      </p:to>
                                    </p:set>
                                  </p:childTnLst>
                                </p:cTn>
                              </p:par>
                            </p:childTnLst>
                          </p:cTn>
                        </p:par>
                        <p:par>
                          <p:cTn id="30" fill="hold">
                            <p:stCondLst>
                              <p:cond delay="4199"/>
                            </p:stCondLst>
                            <p:childTnLst>
                              <p:par>
                                <p:cTn id="31" presetID="55"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0.70"/>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a:srcRect l="-65"/>
          <a:stretch>
            <a:fillRect/>
          </a:stretch>
        </p:blipFill>
        <p:spPr>
          <a:xfrm>
            <a:off x="0" y="0"/>
            <a:ext cx="12202368" cy="6634762"/>
          </a:xfrm>
          <a:custGeom>
            <a:avLst/>
            <a:gdLst>
              <a:gd name="connsiteX0" fmla="*/ 0 w 12202368"/>
              <a:gd name="connsiteY0" fmla="*/ 0 h 6634774"/>
              <a:gd name="connsiteX1" fmla="*/ 12202368 w 12202368"/>
              <a:gd name="connsiteY1" fmla="*/ 0 h 6634774"/>
              <a:gd name="connsiteX2" fmla="*/ 12202368 w 12202368"/>
              <a:gd name="connsiteY2" fmla="*/ 6634774 h 6634774"/>
              <a:gd name="connsiteX3" fmla="*/ 8499231 w 12202368"/>
              <a:gd name="connsiteY3" fmla="*/ 3176954 h 6634774"/>
              <a:gd name="connsiteX4" fmla="*/ 4982308 w 12202368"/>
              <a:gd name="connsiteY4" fmla="*/ 4560277 h 6634774"/>
              <a:gd name="connsiteX5" fmla="*/ 23446 w 12202368"/>
              <a:gd name="connsiteY5" fmla="*/ 2555631 h 6634774"/>
              <a:gd name="connsiteX6" fmla="*/ 0 w 12202368"/>
              <a:gd name="connsiteY6" fmla="*/ 3399692 h 663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68" h="6634774">
                <a:moveTo>
                  <a:pt x="0" y="0"/>
                </a:moveTo>
                <a:lnTo>
                  <a:pt x="12202368" y="0"/>
                </a:lnTo>
                <a:lnTo>
                  <a:pt x="12202368" y="6634774"/>
                </a:lnTo>
                <a:lnTo>
                  <a:pt x="8499231" y="3176954"/>
                </a:lnTo>
                <a:lnTo>
                  <a:pt x="4982308" y="4560277"/>
                </a:lnTo>
                <a:lnTo>
                  <a:pt x="23446" y="2555631"/>
                </a:lnTo>
                <a:lnTo>
                  <a:pt x="0" y="3399692"/>
                </a:lnTo>
                <a:close/>
              </a:path>
            </a:pathLst>
          </a:custGeom>
        </p:spPr>
      </p:pic>
      <p:sp>
        <p:nvSpPr>
          <p:cNvPr id="6" name="三角形 5"/>
          <p:cNvSpPr/>
          <p:nvPr/>
        </p:nvSpPr>
        <p:spPr>
          <a:xfrm>
            <a:off x="1588" y="2552700"/>
            <a:ext cx="5530850" cy="1906588"/>
          </a:xfrm>
          <a:custGeom>
            <a:avLst/>
            <a:gdLst>
              <a:gd name="connsiteX0" fmla="*/ 0 w 4126523"/>
              <a:gd name="connsiteY0" fmla="*/ 1301261 h 1301261"/>
              <a:gd name="connsiteX1" fmla="*/ 2063262 w 4126523"/>
              <a:gd name="connsiteY1" fmla="*/ 0 h 1301261"/>
              <a:gd name="connsiteX2" fmla="*/ 4126523 w 4126523"/>
              <a:gd name="connsiteY2" fmla="*/ 1301261 h 1301261"/>
              <a:gd name="connsiteX3" fmla="*/ 0 w 4126523"/>
              <a:gd name="connsiteY3" fmla="*/ 1301261 h 1301261"/>
              <a:gd name="connsiteX0-1" fmla="*/ 0 w 4876800"/>
              <a:gd name="connsiteY0-2" fmla="*/ 0 h 1395046"/>
              <a:gd name="connsiteX1-3" fmla="*/ 2813539 w 4876800"/>
              <a:gd name="connsiteY1-4" fmla="*/ 93785 h 1395046"/>
              <a:gd name="connsiteX2-5" fmla="*/ 4876800 w 4876800"/>
              <a:gd name="connsiteY2-6" fmla="*/ 1395046 h 1395046"/>
              <a:gd name="connsiteX3-7" fmla="*/ 0 w 4876800"/>
              <a:gd name="connsiteY3-8" fmla="*/ 0 h 1395046"/>
              <a:gd name="connsiteX0-9" fmla="*/ 0 w 4478216"/>
              <a:gd name="connsiteY0-10" fmla="*/ 0 h 1875692"/>
              <a:gd name="connsiteX1-11" fmla="*/ 2813539 w 4478216"/>
              <a:gd name="connsiteY1-12" fmla="*/ 93785 h 1875692"/>
              <a:gd name="connsiteX2-13" fmla="*/ 4478216 w 4478216"/>
              <a:gd name="connsiteY2-14" fmla="*/ 1875692 h 1875692"/>
              <a:gd name="connsiteX3-15" fmla="*/ 0 w 4478216"/>
              <a:gd name="connsiteY3-16" fmla="*/ 0 h 1875692"/>
              <a:gd name="connsiteX0-17" fmla="*/ 0 w 5462954"/>
              <a:gd name="connsiteY0-18" fmla="*/ 0 h 1875692"/>
              <a:gd name="connsiteX1-19" fmla="*/ 5462954 w 5462954"/>
              <a:gd name="connsiteY1-20" fmla="*/ 820616 h 1875692"/>
              <a:gd name="connsiteX2-21" fmla="*/ 4478216 w 5462954"/>
              <a:gd name="connsiteY2-22" fmla="*/ 1875692 h 1875692"/>
              <a:gd name="connsiteX3-23" fmla="*/ 0 w 5462954"/>
              <a:gd name="connsiteY3-24" fmla="*/ 0 h 1875692"/>
              <a:gd name="connsiteX0-25" fmla="*/ 0 w 5439508"/>
              <a:gd name="connsiteY0-26" fmla="*/ 0 h 1887415"/>
              <a:gd name="connsiteX1-27" fmla="*/ 5439508 w 5439508"/>
              <a:gd name="connsiteY1-28" fmla="*/ 832339 h 1887415"/>
              <a:gd name="connsiteX2-29" fmla="*/ 4454770 w 5439508"/>
              <a:gd name="connsiteY2-30" fmla="*/ 1887415 h 1887415"/>
              <a:gd name="connsiteX3-31" fmla="*/ 0 w 5439508"/>
              <a:gd name="connsiteY3-32" fmla="*/ 0 h 1887415"/>
              <a:gd name="connsiteX0-33" fmla="*/ 0 w 5533293"/>
              <a:gd name="connsiteY0-34" fmla="*/ 0 h 1887415"/>
              <a:gd name="connsiteX1-35" fmla="*/ 5533293 w 5533293"/>
              <a:gd name="connsiteY1-36" fmla="*/ 879231 h 1887415"/>
              <a:gd name="connsiteX2-37" fmla="*/ 4454770 w 5533293"/>
              <a:gd name="connsiteY2-38" fmla="*/ 1887415 h 1887415"/>
              <a:gd name="connsiteX3-39" fmla="*/ 0 w 5533293"/>
              <a:gd name="connsiteY3-40" fmla="*/ 0 h 1887415"/>
              <a:gd name="connsiteX0-41" fmla="*/ 0 w 5533293"/>
              <a:gd name="connsiteY0-42" fmla="*/ 0 h 1922584"/>
              <a:gd name="connsiteX1-43" fmla="*/ 5533293 w 5533293"/>
              <a:gd name="connsiteY1-44" fmla="*/ 879231 h 1922584"/>
              <a:gd name="connsiteX2-45" fmla="*/ 4478216 w 5533293"/>
              <a:gd name="connsiteY2-46" fmla="*/ 1922584 h 1922584"/>
              <a:gd name="connsiteX3-47" fmla="*/ 0 w 5533293"/>
              <a:gd name="connsiteY3-48" fmla="*/ 0 h 1922584"/>
              <a:gd name="connsiteX0-49" fmla="*/ 0 w 5474678"/>
              <a:gd name="connsiteY0-50" fmla="*/ 0 h 1887415"/>
              <a:gd name="connsiteX1-51" fmla="*/ 5474678 w 5474678"/>
              <a:gd name="connsiteY1-52" fmla="*/ 844062 h 1887415"/>
              <a:gd name="connsiteX2-53" fmla="*/ 4419601 w 5474678"/>
              <a:gd name="connsiteY2-54" fmla="*/ 1887415 h 1887415"/>
              <a:gd name="connsiteX3-55" fmla="*/ 0 w 5474678"/>
              <a:gd name="connsiteY3-56" fmla="*/ 0 h 1887415"/>
            </a:gdLst>
            <a:ahLst/>
            <a:cxnLst>
              <a:cxn ang="0">
                <a:pos x="connsiteX0-1" y="connsiteY0-2"/>
              </a:cxn>
              <a:cxn ang="0">
                <a:pos x="connsiteX1-3" y="connsiteY1-4"/>
              </a:cxn>
              <a:cxn ang="0">
                <a:pos x="connsiteX2-5" y="connsiteY2-6"/>
              </a:cxn>
              <a:cxn ang="0">
                <a:pos x="connsiteX3-7" y="connsiteY3-8"/>
              </a:cxn>
            </a:cxnLst>
            <a:rect l="l" t="t" r="r" b="b"/>
            <a:pathLst>
              <a:path w="5474678" h="1887415">
                <a:moveTo>
                  <a:pt x="0" y="0"/>
                </a:moveTo>
                <a:lnTo>
                  <a:pt x="5474678" y="844062"/>
                </a:lnTo>
                <a:lnTo>
                  <a:pt x="4419601" y="1887415"/>
                </a:lnTo>
                <a:lnTo>
                  <a:pt x="0" y="0"/>
                </a:lnTo>
                <a:close/>
              </a:path>
            </a:pathLst>
          </a:custGeom>
          <a:solidFill>
            <a:srgbClr val="FFC003"/>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梯形 6"/>
          <p:cNvSpPr/>
          <p:nvPr/>
        </p:nvSpPr>
        <p:spPr>
          <a:xfrm>
            <a:off x="4437063" y="1879600"/>
            <a:ext cx="4070350" cy="2803525"/>
          </a:xfrm>
          <a:custGeom>
            <a:avLst/>
            <a:gdLst>
              <a:gd name="connsiteX0" fmla="*/ 0 w 1746738"/>
              <a:gd name="connsiteY0" fmla="*/ 527539 h 527539"/>
              <a:gd name="connsiteX1" fmla="*/ 131885 w 1746738"/>
              <a:gd name="connsiteY1" fmla="*/ 0 h 527539"/>
              <a:gd name="connsiteX2" fmla="*/ 1614853 w 1746738"/>
              <a:gd name="connsiteY2" fmla="*/ 0 h 527539"/>
              <a:gd name="connsiteX3" fmla="*/ 1746738 w 1746738"/>
              <a:gd name="connsiteY3" fmla="*/ 527539 h 527539"/>
              <a:gd name="connsiteX4" fmla="*/ 0 w 1746738"/>
              <a:gd name="connsiteY4" fmla="*/ 527539 h 527539"/>
              <a:gd name="connsiteX0-1" fmla="*/ 0 w 2001715"/>
              <a:gd name="connsiteY0-2" fmla="*/ 2625970 h 2625970"/>
              <a:gd name="connsiteX1-3" fmla="*/ 131885 w 2001715"/>
              <a:gd name="connsiteY1-4" fmla="*/ 2098431 h 2625970"/>
              <a:gd name="connsiteX2-5" fmla="*/ 2001715 w 2001715"/>
              <a:gd name="connsiteY2-6" fmla="*/ 0 h 2625970"/>
              <a:gd name="connsiteX3-7" fmla="*/ 1746738 w 2001715"/>
              <a:gd name="connsiteY3-8" fmla="*/ 2625970 h 2625970"/>
              <a:gd name="connsiteX4-9" fmla="*/ 0 w 2001715"/>
              <a:gd name="connsiteY4-10" fmla="*/ 2625970 h 2625970"/>
              <a:gd name="connsiteX0-11" fmla="*/ 0 w 3540369"/>
              <a:gd name="connsiteY0-12" fmla="*/ 2625970 h 2625970"/>
              <a:gd name="connsiteX1-13" fmla="*/ 131885 w 3540369"/>
              <a:gd name="connsiteY1-14" fmla="*/ 2098431 h 2625970"/>
              <a:gd name="connsiteX2-15" fmla="*/ 2001715 w 3540369"/>
              <a:gd name="connsiteY2-16" fmla="*/ 0 h 2625970"/>
              <a:gd name="connsiteX3-17" fmla="*/ 3540369 w 3540369"/>
              <a:gd name="connsiteY3-18" fmla="*/ 1477109 h 2625970"/>
              <a:gd name="connsiteX4-19" fmla="*/ 0 w 3540369"/>
              <a:gd name="connsiteY4-20" fmla="*/ 2625970 h 2625970"/>
              <a:gd name="connsiteX0-21" fmla="*/ 489438 w 4029807"/>
              <a:gd name="connsiteY0-22" fmla="*/ 2625970 h 2625970"/>
              <a:gd name="connsiteX1-23" fmla="*/ 0 w 4029807"/>
              <a:gd name="connsiteY1-24" fmla="*/ 2555631 h 2625970"/>
              <a:gd name="connsiteX2-25" fmla="*/ 2491153 w 4029807"/>
              <a:gd name="connsiteY2-26" fmla="*/ 0 h 2625970"/>
              <a:gd name="connsiteX3-27" fmla="*/ 4029807 w 4029807"/>
              <a:gd name="connsiteY3-28" fmla="*/ 1477109 h 2625970"/>
              <a:gd name="connsiteX4-29" fmla="*/ 489438 w 4029807"/>
              <a:gd name="connsiteY4-30" fmla="*/ 2625970 h 2625970"/>
              <a:gd name="connsiteX0-31" fmla="*/ 465992 w 4029807"/>
              <a:gd name="connsiteY0-32" fmla="*/ 2778370 h 2778370"/>
              <a:gd name="connsiteX1-33" fmla="*/ 0 w 4029807"/>
              <a:gd name="connsiteY1-34" fmla="*/ 2555631 h 2778370"/>
              <a:gd name="connsiteX2-35" fmla="*/ 2491153 w 4029807"/>
              <a:gd name="connsiteY2-36" fmla="*/ 0 h 2778370"/>
              <a:gd name="connsiteX3-37" fmla="*/ 4029807 w 4029807"/>
              <a:gd name="connsiteY3-38" fmla="*/ 1477109 h 2778370"/>
              <a:gd name="connsiteX4-39" fmla="*/ 465992 w 4029807"/>
              <a:gd name="connsiteY4-40" fmla="*/ 2778370 h 2778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29807" h="2778370">
                <a:moveTo>
                  <a:pt x="465992" y="2778370"/>
                </a:moveTo>
                <a:lnTo>
                  <a:pt x="0" y="2555631"/>
                </a:lnTo>
                <a:lnTo>
                  <a:pt x="2491153" y="0"/>
                </a:lnTo>
                <a:lnTo>
                  <a:pt x="4029807" y="1477109"/>
                </a:lnTo>
                <a:lnTo>
                  <a:pt x="465992" y="2778370"/>
                </a:lnTo>
                <a:close/>
              </a:path>
            </a:pathLst>
          </a:custGeom>
          <a:solidFill>
            <a:srgbClr val="88CE73"/>
          </a:solidFill>
          <a:ln>
            <a:noFill/>
          </a:ln>
          <a:effectLst>
            <a:outerShdw blurRad="50800" dist="762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直角三角形 7"/>
          <p:cNvSpPr/>
          <p:nvPr/>
        </p:nvSpPr>
        <p:spPr>
          <a:xfrm>
            <a:off x="6937375" y="1890713"/>
            <a:ext cx="5265738" cy="4983163"/>
          </a:xfrm>
          <a:custGeom>
            <a:avLst/>
            <a:gdLst>
              <a:gd name="connsiteX0" fmla="*/ 0 w 902677"/>
              <a:gd name="connsiteY0" fmla="*/ 562708 h 562708"/>
              <a:gd name="connsiteX1" fmla="*/ 0 w 902677"/>
              <a:gd name="connsiteY1" fmla="*/ 0 h 562708"/>
              <a:gd name="connsiteX2" fmla="*/ 902677 w 902677"/>
              <a:gd name="connsiteY2" fmla="*/ 562708 h 562708"/>
              <a:gd name="connsiteX3" fmla="*/ 0 w 902677"/>
              <a:gd name="connsiteY3" fmla="*/ 562708 h 562708"/>
              <a:gd name="connsiteX0-1" fmla="*/ 2004646 w 2907323"/>
              <a:gd name="connsiteY0-2" fmla="*/ 1441939 h 1441939"/>
              <a:gd name="connsiteX1-3" fmla="*/ 0 w 2907323"/>
              <a:gd name="connsiteY1-4" fmla="*/ 0 h 1441939"/>
              <a:gd name="connsiteX2-5" fmla="*/ 2907323 w 2907323"/>
              <a:gd name="connsiteY2-6" fmla="*/ 1441939 h 1441939"/>
              <a:gd name="connsiteX3-7" fmla="*/ 2004646 w 2907323"/>
              <a:gd name="connsiteY3-8" fmla="*/ 1441939 h 1441939"/>
              <a:gd name="connsiteX0-9" fmla="*/ 2004646 w 5181600"/>
              <a:gd name="connsiteY0-10" fmla="*/ 1441939 h 1582616"/>
              <a:gd name="connsiteX1-11" fmla="*/ 0 w 5181600"/>
              <a:gd name="connsiteY1-12" fmla="*/ 0 h 1582616"/>
              <a:gd name="connsiteX2-13" fmla="*/ 5181600 w 5181600"/>
              <a:gd name="connsiteY2-14" fmla="*/ 1582616 h 1582616"/>
              <a:gd name="connsiteX3-15" fmla="*/ 2004646 w 5181600"/>
              <a:gd name="connsiteY3-16" fmla="*/ 1441939 h 1582616"/>
              <a:gd name="connsiteX0-17" fmla="*/ 5169877 w 5181600"/>
              <a:gd name="connsiteY0-18" fmla="*/ 4935416 h 4935416"/>
              <a:gd name="connsiteX1-19" fmla="*/ 0 w 5181600"/>
              <a:gd name="connsiteY1-20" fmla="*/ 0 h 4935416"/>
              <a:gd name="connsiteX2-21" fmla="*/ 5181600 w 5181600"/>
              <a:gd name="connsiteY2-22" fmla="*/ 1582616 h 4935416"/>
              <a:gd name="connsiteX3-23" fmla="*/ 5169877 w 5181600"/>
              <a:gd name="connsiteY3-24" fmla="*/ 4935416 h 4935416"/>
              <a:gd name="connsiteX0-25" fmla="*/ 5169877 w 5181600"/>
              <a:gd name="connsiteY0-26" fmla="*/ 4935416 h 4935416"/>
              <a:gd name="connsiteX1-27" fmla="*/ 0 w 5181600"/>
              <a:gd name="connsiteY1-28" fmla="*/ 0 h 4935416"/>
              <a:gd name="connsiteX2-29" fmla="*/ 5181600 w 5181600"/>
              <a:gd name="connsiteY2-30" fmla="*/ 1582616 h 4935416"/>
              <a:gd name="connsiteX3-31" fmla="*/ 5169877 w 5181600"/>
              <a:gd name="connsiteY3-32" fmla="*/ 4935416 h 4935416"/>
              <a:gd name="connsiteX0-33" fmla="*/ 5169877 w 5181600"/>
              <a:gd name="connsiteY0-34" fmla="*/ 4935416 h 4935416"/>
              <a:gd name="connsiteX1-35" fmla="*/ 0 w 5181600"/>
              <a:gd name="connsiteY1-36" fmla="*/ 0 h 4935416"/>
              <a:gd name="connsiteX2-37" fmla="*/ 5181600 w 5181600"/>
              <a:gd name="connsiteY2-38" fmla="*/ 1582616 h 4935416"/>
              <a:gd name="connsiteX3-39" fmla="*/ 5169877 w 5181600"/>
              <a:gd name="connsiteY3-40" fmla="*/ 4935416 h 4935416"/>
            </a:gdLst>
            <a:ahLst/>
            <a:cxnLst>
              <a:cxn ang="0">
                <a:pos x="connsiteX0-1" y="connsiteY0-2"/>
              </a:cxn>
              <a:cxn ang="0">
                <a:pos x="connsiteX1-3" y="connsiteY1-4"/>
              </a:cxn>
              <a:cxn ang="0">
                <a:pos x="connsiteX2-5" y="connsiteY2-6"/>
              </a:cxn>
              <a:cxn ang="0">
                <a:pos x="connsiteX3-7" y="connsiteY3-8"/>
              </a:cxn>
            </a:cxnLst>
            <a:rect l="l" t="t" r="r" b="b"/>
            <a:pathLst>
              <a:path w="5181600" h="4935416">
                <a:moveTo>
                  <a:pt x="5169877" y="4935416"/>
                </a:moveTo>
                <a:lnTo>
                  <a:pt x="0" y="0"/>
                </a:lnTo>
                <a:lnTo>
                  <a:pt x="5181600" y="1582616"/>
                </a:lnTo>
                <a:cubicBezTo>
                  <a:pt x="5177692" y="2700216"/>
                  <a:pt x="5173785" y="3817816"/>
                  <a:pt x="5169877" y="4935416"/>
                </a:cubicBezTo>
                <a:close/>
              </a:path>
            </a:pathLst>
          </a:custGeom>
          <a:solidFill>
            <a:srgbClr val="00A7E7"/>
          </a:solidFill>
          <a:ln>
            <a:noFill/>
          </a:ln>
          <a:effectLst>
            <a:outerShdw blurRad="508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文本框 12"/>
          <p:cNvSpPr txBox="1"/>
          <p:nvPr/>
        </p:nvSpPr>
        <p:spPr>
          <a:xfrm>
            <a:off x="1662113" y="4873625"/>
            <a:ext cx="5465762" cy="860425"/>
          </a:xfrm>
          <a:prstGeom prst="rect">
            <a:avLst/>
          </a:prstGeom>
          <a:noFill/>
          <a:ln w="9525">
            <a:noFill/>
          </a:ln>
        </p:spPr>
        <p:txBody>
          <a:bodyPr anchor="t">
            <a:spAutoFit/>
          </a:bodyPr>
          <a:lstStyle/>
          <a:p>
            <a:pPr algn="dist"/>
            <a:r>
              <a:rPr lang="zh-CN" altLang="en-US" sz="5000" b="1" dirty="0">
                <a:solidFill>
                  <a:srgbClr val="04B2F2"/>
                </a:solidFill>
                <a:latin typeface="Source Han Sans CN" charset="-122"/>
                <a:ea typeface="Source Han Sans CN" charset="-122"/>
              </a:rPr>
              <a:t>道路交通管理</a:t>
            </a:r>
            <a:endParaRPr lang="zh-CN" altLang="en-US" sz="5000" b="1" dirty="0">
              <a:solidFill>
                <a:srgbClr val="04B2F2"/>
              </a:solidFill>
              <a:latin typeface="Source Han Sans CN" charset="-122"/>
              <a:ea typeface="Source Han Sans CN" charset="-122"/>
            </a:endParaRPr>
          </a:p>
        </p:txBody>
      </p:sp>
      <p:sp>
        <p:nvSpPr>
          <p:cNvPr id="15" name="文本框 14"/>
          <p:cNvSpPr txBox="1"/>
          <p:nvPr/>
        </p:nvSpPr>
        <p:spPr>
          <a:xfrm>
            <a:off x="1711325" y="5875338"/>
            <a:ext cx="4286250" cy="398462"/>
          </a:xfrm>
          <a:prstGeom prst="rect">
            <a:avLst/>
          </a:prstGeom>
          <a:noFill/>
          <a:ln w="9525">
            <a:noFill/>
          </a:ln>
        </p:spPr>
        <p:txBody>
          <a:bodyPr anchor="t">
            <a:spAutoFit/>
          </a:bodyPr>
          <a:lstStyle/>
          <a:p>
            <a:pPr algn="dist"/>
            <a:r>
              <a:rPr lang="zh-CN" altLang="en-US" sz="2000" dirty="0">
                <a:solidFill>
                  <a:srgbClr val="04B2F2"/>
                </a:solidFill>
                <a:latin typeface="Source Han Sans CN Normal" charset="-122"/>
                <a:ea typeface="Source Han Sans CN Normal" charset="-122"/>
              </a:rPr>
              <a:t>湖南警察学院 交通管理系 方斌</a:t>
            </a:r>
            <a:endParaRPr lang="zh-CN" altLang="en-US" sz="2000" dirty="0">
              <a:solidFill>
                <a:srgbClr val="04B2F2"/>
              </a:solidFill>
              <a:latin typeface="Source Han Sans CN Normal" charset="-122"/>
              <a:ea typeface="Source Han Sans CN Normal" charset="-122"/>
            </a:endParaRPr>
          </a:p>
        </p:txBody>
      </p:sp>
      <p:pic>
        <p:nvPicPr>
          <p:cNvPr id="2" name="media1.mp3">
            <a:hlinkClick r:id="" action="ppaction://media"/>
          </p:cNvPr>
          <p:cNvPicPr>
            <a:picLocks noChangeAspect="1"/>
          </p:cNvPicPr>
          <p:nvPr>
            <a:audioFile r:link="rId2"/>
            <p:extLst>
              <p:ext uri="{DAA4B4D4-6D71-4841-9C94-3DE7FCFB9230}">
                <p14:media xmlns:p14="http://schemas.microsoft.com/office/powerpoint/2010/main" r:link="rId3"/>
              </p:ext>
            </p:extLst>
          </p:nvPr>
        </p:nvPicPr>
        <p:blipFill>
          <a:blip r:embed="rId4"/>
          <a:stretch>
            <a:fillRect/>
          </a:stretch>
        </p:blipFill>
        <p:spPr>
          <a:xfrm>
            <a:off x="0" y="-812800"/>
            <a:ext cx="812800" cy="812800"/>
          </a:xfrm>
          <a:prstGeom prst="rect">
            <a:avLst/>
          </a:prstGeom>
          <a:noFill/>
          <a:ln w="9525">
            <a:noFill/>
          </a:ln>
        </p:spPr>
      </p:pic>
      <p:pic>
        <p:nvPicPr>
          <p:cNvPr id="14345" name="图片 2" descr="logo"/>
          <p:cNvPicPr>
            <a:picLocks noChangeAspect="1"/>
          </p:cNvPicPr>
          <p:nvPr/>
        </p:nvPicPr>
        <p:blipFill>
          <a:blip r:embed="rId5"/>
          <a:stretch>
            <a:fillRect/>
          </a:stretch>
        </p:blipFill>
        <p:spPr>
          <a:xfrm>
            <a:off x="1588" y="5694363"/>
            <a:ext cx="1327150" cy="1141412"/>
          </a:xfrm>
          <a:prstGeom prst="rect">
            <a:avLst/>
          </a:prstGeom>
          <a:noFill/>
          <a:ln w="9525">
            <a:noFill/>
          </a:ln>
        </p:spPr>
      </p:pic>
    </p:spTree>
    <p:custDataLst>
      <p:tags r:id="rId6"/>
    </p:custDataLst>
  </p:cSld>
  <p:clrMapOvr>
    <a:masterClrMapping/>
  </p:clrMapOvr>
  <p:transition spd="slow"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par>
                          <p:cTn id="19" fill="hold">
                            <p:stCondLst>
                              <p:cond delay="1500"/>
                            </p:stCondLst>
                            <p:childTnLst>
                              <p:par>
                                <p:cTn id="20" presetID="3"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par>
                          <p:cTn id="23" fill="hold">
                            <p:stCondLst>
                              <p:cond delay="2000"/>
                            </p:stCondLst>
                            <p:childTnLst>
                              <p:par>
                                <p:cTn id="24" presetID="23" presetClass="entr" presetSubtype="16" fill="hold" grpId="0" nodeType="afterEffect">
                                  <p:stCondLst>
                                    <p:cond delay="0"/>
                                  </p:stCondLst>
                                  <p:iterate type="lt">
                                    <p:tmPct val="10000"/>
                                  </p:iterate>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childTnLst>
                                </p:cTn>
                              </p:par>
                              <p:par>
                                <p:cTn id="28" presetID="27" presetClass="emph" presetSubtype="0" fill="remove" grpId="1" nodeType="withEffect">
                                  <p:stCondLst>
                                    <p:cond delay="500"/>
                                  </p:stCondLst>
                                  <p:iterate type="lt">
                                    <p:tmPct val="10000"/>
                                  </p:iterate>
                                  <p:childTnLst>
                                    <p:animClr clrSpc="rgb" dir="cw">
                                      <p:cBhvr override="childStyle">
                                        <p:cTn id="29" dur="500" autoRev="1" fill="remove"/>
                                        <p:tgtEl>
                                          <p:spTgt spid="13"/>
                                        </p:tgtEl>
                                        <p:attrNameLst>
                                          <p:attrName>style.color</p:attrName>
                                        </p:attrNameLst>
                                      </p:cBhvr>
                                      <p:to>
                                        <a:schemeClr val="bg1"/>
                                      </p:to>
                                    </p:animClr>
                                    <p:animClr clrSpc="rgb" dir="cw">
                                      <p:cBhvr>
                                        <p:cTn id="30" dur="500" autoRev="1" fill="remove"/>
                                        <p:tgtEl>
                                          <p:spTgt spid="13"/>
                                        </p:tgtEl>
                                        <p:attrNameLst>
                                          <p:attrName>fillcolor</p:attrName>
                                        </p:attrNameLst>
                                      </p:cBhvr>
                                      <p:to>
                                        <a:schemeClr val="bg1"/>
                                      </p:to>
                                    </p:animClr>
                                    <p:set>
                                      <p:cBhvr>
                                        <p:cTn id="31" dur="500" autoRev="1" fill="remove"/>
                                        <p:tgtEl>
                                          <p:spTgt spid="13"/>
                                        </p:tgtEl>
                                        <p:attrNameLst>
                                          <p:attrName>fill.type</p:attrName>
                                        </p:attrNameLst>
                                      </p:cBhvr>
                                      <p:to>
                                        <p:strVal val="solid"/>
                                      </p:to>
                                    </p:set>
                                    <p:set>
                                      <p:cBhvr>
                                        <p:cTn id="32" dur="500" autoRev="1" fill="remove"/>
                                        <p:tgtEl>
                                          <p:spTgt spid="13"/>
                                        </p:tgtEl>
                                        <p:attrNameLst>
                                          <p:attrName>fill.on</p:attrName>
                                        </p:attrNameLst>
                                      </p:cBhvr>
                                      <p:to>
                                        <p:strVal val="true"/>
                                      </p:to>
                                    </p:set>
                                  </p:childTnLst>
                                </p:cTn>
                              </p:par>
                            </p:childTnLst>
                          </p:cTn>
                        </p:par>
                        <p:par>
                          <p:cTn id="33" fill="hold">
                            <p:stCondLst>
                              <p:cond delay="4000"/>
                            </p:stCondLst>
                            <p:childTnLst>
                              <p:par>
                                <p:cTn id="34" presetID="55"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strVal val="#ppt_w*0.70"/>
                                          </p:val>
                                        </p:tav>
                                        <p:tav tm="100000">
                                          <p:val>
                                            <p:strVal val="#ppt_w"/>
                                          </p:val>
                                        </p:tav>
                                      </p:tavLst>
                                    </p:anim>
                                    <p:anim calcmode="lin" valueType="num">
                                      <p:cBhvr>
                                        <p:cTn id="37" dur="1000" fill="hold"/>
                                        <p:tgtEl>
                                          <p:spTgt spid="15"/>
                                        </p:tgtEl>
                                        <p:attrNameLst>
                                          <p:attrName>ppt_h</p:attrName>
                                        </p:attrNameLst>
                                      </p:cBhvr>
                                      <p:tavLst>
                                        <p:tav tm="0">
                                          <p:val>
                                            <p:strVal val="#ppt_h"/>
                                          </p:val>
                                        </p:tav>
                                        <p:tav tm="100000">
                                          <p:val>
                                            <p:strVal val="#ppt_h"/>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9" repeatCount="indefinite" fill="remove" display="0">
                  <p:stCondLst>
                    <p:cond delay="indefinite"/>
                  </p:stCondLst>
                  <p:endCondLst>
                    <p:cond evt="onStopAudio" delay="0">
                      <p:tgtEl>
                        <p:sldTgt/>
                      </p:tgtEl>
                    </p:cond>
                  </p:endCondLst>
                </p:cTn>
                <p:tgtEl>
                  <p:spTgt spid="2"/>
                </p:tgtEl>
              </p:cMediaNode>
            </p:audio>
          </p:childTnLst>
        </p:cTn>
      </p:par>
    </p:tnLst>
    <p:bldLst>
      <p:bldP spid="13" grpId="0"/>
      <p:bldP spid="13" grpId="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sym typeface="等线" panose="02010600030101010101" pitchFamily="2" charset="-122"/>
              </a:rPr>
              <a:t>内容讲解</a:t>
            </a:r>
            <a:endParaRPr lang="zh-CN" altLang="en-US" sz="3200" b="1" dirty="0">
              <a:solidFill>
                <a:srgbClr val="00A7E7"/>
              </a:solidFill>
              <a:latin typeface="Source Han Sans CN" charset="-122"/>
              <a:ea typeface="Source Han Sans CN" charset="-122"/>
            </a:endParaRPr>
          </a:p>
        </p:txBody>
      </p:sp>
      <p:sp>
        <p:nvSpPr>
          <p:cNvPr id="2" name="文本框 2"/>
          <p:cNvSpPr txBox="1"/>
          <p:nvPr/>
        </p:nvSpPr>
        <p:spPr>
          <a:xfrm>
            <a:off x="498475" y="2441575"/>
            <a:ext cx="3751263" cy="1322070"/>
          </a:xfrm>
          <a:prstGeom prst="rect">
            <a:avLst/>
          </a:prstGeom>
          <a:noFill/>
          <a:ln w="9525">
            <a:noFill/>
          </a:ln>
        </p:spPr>
        <p:txBody>
          <a:bodyPr>
            <a:spAutoFit/>
          </a:bodyPr>
          <a:lstStyle/>
          <a:p>
            <a:pPr marR="0" algn="just" defTabSz="914400" fontAlgn="auto">
              <a:lnSpc>
                <a:spcPct val="125000"/>
              </a:lnSpc>
              <a:buClrTx/>
              <a:buSzTx/>
              <a:buFontTx/>
              <a:defRPr/>
            </a:pPr>
            <a:r>
              <a:rPr kumimoji="0" lang="zh-CN" altLang="en-US" sz="3200" b="1" kern="1200" cap="none" spc="0" normalizeH="0" baseline="0" noProof="1">
                <a:solidFill>
                  <a:schemeClr val="accent4">
                    <a:lumMod val="50000"/>
                  </a:schemeClr>
                </a:solidFill>
                <a:latin typeface="微软雅黑" panose="020B0503020204020204" pitchFamily="34" charset="-122"/>
                <a:ea typeface="微软雅黑" panose="020B0503020204020204" pitchFamily="34" charset="-122"/>
                <a:cs typeface="+mn-cs"/>
              </a:rPr>
              <a:t>第一节</a:t>
            </a:r>
            <a:endParaRPr kumimoji="0" lang="zh-CN" altLang="en-US" sz="3200" kern="1200" cap="none" spc="0" normalizeH="0" baseline="0" noProof="1">
              <a:solidFill>
                <a:srgbClr val="FF0000"/>
              </a:solidFill>
              <a:latin typeface="微软雅黑" panose="020B0503020204020204" pitchFamily="34" charset="-122"/>
              <a:ea typeface="微软雅黑" panose="020B0503020204020204" pitchFamily="34" charset="-122"/>
              <a:cs typeface="+mn-cs"/>
            </a:endParaRPr>
          </a:p>
          <a:p>
            <a:pPr marR="0" algn="just" defTabSz="914400" fontAlgn="auto">
              <a:lnSpc>
                <a:spcPct val="125000"/>
              </a:lnSpc>
              <a:buClrTx/>
              <a:buSzTx/>
              <a:buFontTx/>
              <a:defRPr/>
            </a:pPr>
            <a:r>
              <a:rPr kumimoji="0" lang="zh-CN" altLang="en-US" sz="3200" kern="1200" cap="none" spc="0" normalizeH="0" baseline="0" noProof="1">
                <a:solidFill>
                  <a:srgbClr val="FF0000"/>
                </a:solidFill>
                <a:latin typeface="微软雅黑" panose="020B0503020204020204" pitchFamily="34" charset="-122"/>
                <a:ea typeface="微软雅黑" panose="020B0503020204020204" pitchFamily="34" charset="-122"/>
                <a:cs typeface="+mn-cs"/>
              </a:rPr>
              <a:t>道理交通概述</a:t>
            </a:r>
            <a:endParaRPr kumimoji="0" lang="zh-CN" altLang="en-US" sz="3200" kern="1200" cap="none" spc="0" normalizeH="0" baseline="0" noProof="1">
              <a:solidFill>
                <a:srgbClr val="FF0000"/>
              </a:solidFill>
              <a:latin typeface="微软雅黑" panose="020B0503020204020204" pitchFamily="34" charset="-122"/>
              <a:ea typeface="微软雅黑" panose="020B0503020204020204" pitchFamily="34" charset="-122"/>
              <a:cs typeface="+mn-cs"/>
            </a:endParaRPr>
          </a:p>
        </p:txBody>
      </p:sp>
      <p:pic>
        <p:nvPicPr>
          <p:cNvPr id="16388" name="图片 2">
            <a:hlinkClick r:id="rId1" action="ppaction://hlinkfile"/>
          </p:cNvPr>
          <p:cNvPicPr>
            <a:picLocks noChangeAspect="1"/>
          </p:cNvPicPr>
          <p:nvPr/>
        </p:nvPicPr>
        <p:blipFill>
          <a:blip r:embed="rId2"/>
          <a:stretch>
            <a:fillRect/>
          </a:stretch>
        </p:blipFill>
        <p:spPr>
          <a:xfrm>
            <a:off x="4756150" y="1371600"/>
            <a:ext cx="6772275" cy="4514850"/>
          </a:xfrm>
          <a:prstGeom prst="rect">
            <a:avLst/>
          </a:prstGeom>
          <a:noFill/>
          <a:ln w="9525">
            <a:noFill/>
          </a:ln>
        </p:spPr>
      </p:pic>
    </p:spTree>
  </p:cSld>
  <p:clrMapOvr>
    <a:masterClrMapping/>
  </p:clrMapOvr>
  <p:transition spd="slow" advTm="5000">
    <p:blinds dir="ver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20484" name="矩形 1"/>
          <p:cNvSpPr/>
          <p:nvPr/>
        </p:nvSpPr>
        <p:spPr>
          <a:xfrm>
            <a:off x="9897110" y="73660"/>
            <a:ext cx="2100580" cy="460375"/>
          </a:xfrm>
          <a:prstGeom prst="rect">
            <a:avLst/>
          </a:prstGeom>
          <a:noFill/>
          <a:ln w="9525">
            <a:noFill/>
          </a:ln>
        </p:spPr>
        <p:txBody>
          <a:bodyPr wrap="square" anchor="t">
            <a:spAutoFit/>
          </a:bodyPr>
          <a:lstStyle/>
          <a:p>
            <a:r>
              <a:rPr lang="zh-CN" altLang="en-US" sz="2400" b="1" dirty="0">
                <a:latin typeface="微软雅黑" panose="020B0503020204020204" pitchFamily="34" charset="-122"/>
                <a:ea typeface="微软雅黑" panose="020B0503020204020204" pitchFamily="34" charset="-122"/>
              </a:rPr>
              <a:t>道理交通概述</a:t>
            </a:r>
            <a:endParaRPr lang="zh-CN" altLang="en-US" sz="2400" b="1" dirty="0">
              <a:latin typeface="微软雅黑" panose="020B0503020204020204" pitchFamily="34" charset="-122"/>
              <a:ea typeface="微软雅黑" panose="020B0503020204020204" pitchFamily="34" charset="-122"/>
            </a:endParaRPr>
          </a:p>
        </p:txBody>
      </p:sp>
      <p:sp>
        <p:nvSpPr>
          <p:cNvPr id="9" name="标题 231425"/>
          <p:cNvSpPr>
            <a:spLocks noGrp="1"/>
          </p:cNvSpPr>
          <p:nvPr/>
        </p:nvSpPr>
        <p:spPr>
          <a:xfrm>
            <a:off x="330835" y="988695"/>
            <a:ext cx="2077085" cy="558800"/>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0.</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引言</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4" name="文本框 23"/>
          <p:cNvSpPr txBox="1"/>
          <p:nvPr/>
        </p:nvSpPr>
        <p:spPr>
          <a:xfrm>
            <a:off x="6917055" y="2026920"/>
            <a:ext cx="4909820" cy="3415030"/>
          </a:xfrm>
          <a:prstGeom prst="rect">
            <a:avLst/>
          </a:prstGeom>
          <a:noFill/>
        </p:spPr>
        <p:txBody>
          <a:bodyPr wrap="square" rtlCol="0" anchor="t">
            <a:spAutoFit/>
          </a:bodyPr>
          <a:lstStyle/>
          <a:p>
            <a:pPr algn="just"/>
            <a:r>
              <a:rPr lang="zh-CN" altLang="en-US" sz="2400">
                <a:latin typeface="微软雅黑" panose="020B0503020204020204" pitchFamily="34" charset="-122"/>
                <a:ea typeface="微软雅黑" panose="020B0503020204020204" pitchFamily="34" charset="-122"/>
                <a:sym typeface="+mn-ea"/>
              </a:rPr>
              <a:t>加强应用基础研究，拓展实施国家重大科技项目，突出关键共性技术、前沿引领技术、现代工程技术、颠覆性技术创新，为建设科技强国、质量强国、航天强国、网络强国、</a:t>
            </a:r>
            <a:r>
              <a:rPr lang="zh-CN" altLang="en-US" sz="2400">
                <a:solidFill>
                  <a:srgbClr val="FF0000"/>
                </a:solidFill>
                <a:latin typeface="微软雅黑" panose="020B0503020204020204" pitchFamily="34" charset="-122"/>
                <a:ea typeface="微软雅黑" panose="020B0503020204020204" pitchFamily="34" charset="-122"/>
                <a:sym typeface="+mn-ea"/>
              </a:rPr>
              <a:t>交通强国</a:t>
            </a:r>
            <a:r>
              <a:rPr lang="zh-CN" altLang="en-US" sz="2400">
                <a:latin typeface="微软雅黑" panose="020B0503020204020204" pitchFamily="34" charset="-122"/>
                <a:ea typeface="微软雅黑" panose="020B0503020204020204" pitchFamily="34" charset="-122"/>
                <a:sym typeface="+mn-ea"/>
              </a:rPr>
              <a:t>、数字中国、智慧社会提供有力支撑。</a:t>
            </a:r>
            <a:endParaRPr lang="zh-CN" altLang="en-US" sz="2400" b="0" kern="0" dirty="0" smtClean="0">
              <a:solidFill>
                <a:srgbClr val="003366"/>
              </a:solidFill>
              <a:latin typeface="微软雅黑" panose="020B0503020204020204" pitchFamily="34" charset="-122"/>
              <a:ea typeface="微软雅黑" panose="020B0503020204020204" pitchFamily="34" charset="-122"/>
              <a:cs typeface="微软雅黑" panose="020B0503020204020204" pitchFamily="34" charset="-122"/>
            </a:endParaRPr>
          </a:p>
          <a:p>
            <a:pPr algn="just"/>
            <a:endParaRPr lang="zh-CN" altLang="en-US" sz="2400" b="0" kern="0" dirty="0" smtClean="0">
              <a:solidFill>
                <a:srgbClr val="003366"/>
              </a:solidFill>
              <a:latin typeface="微软雅黑" panose="020B0503020204020204" pitchFamily="34" charset="-122"/>
              <a:ea typeface="微软雅黑" panose="020B0503020204020204" pitchFamily="34" charset="-122"/>
              <a:cs typeface="微软雅黑" panose="020B0503020204020204" pitchFamily="34" charset="-122"/>
            </a:endParaRPr>
          </a:p>
          <a:p>
            <a:pPr algn="just"/>
            <a:r>
              <a:rPr lang="zh-CN" altLang="en-US" sz="2400">
                <a:latin typeface="微软雅黑" panose="020B0503020204020204" pitchFamily="34" charset="-122"/>
                <a:ea typeface="微软雅黑" panose="020B0503020204020204" pitchFamily="34" charset="-122"/>
                <a:sym typeface="+mn-ea"/>
              </a:rPr>
              <a:t>----摘自习近平总书记19大报告</a:t>
            </a:r>
            <a:endParaRPr lang="zh-CN" altLang="en-US" sz="2400">
              <a:latin typeface="微软雅黑" panose="020B0503020204020204" pitchFamily="34" charset="-122"/>
              <a:ea typeface="微软雅黑" panose="020B0503020204020204" pitchFamily="34" charset="-122"/>
            </a:endParaRPr>
          </a:p>
        </p:txBody>
      </p:sp>
      <p:pic>
        <p:nvPicPr>
          <p:cNvPr id="25" name="图片 24"/>
          <p:cNvPicPr>
            <a:picLocks noChangeAspect="1"/>
          </p:cNvPicPr>
          <p:nvPr>
            <p:custDataLst>
              <p:tags r:id="rId1"/>
            </p:custDataLst>
          </p:nvPr>
        </p:nvPicPr>
        <p:blipFill>
          <a:blip r:embed="rId2"/>
          <a:stretch>
            <a:fillRect/>
          </a:stretch>
        </p:blipFill>
        <p:spPr>
          <a:xfrm>
            <a:off x="715645" y="2026920"/>
            <a:ext cx="5451475" cy="3653155"/>
          </a:xfrm>
          <a:prstGeom prst="rect">
            <a:avLst/>
          </a:prstGeom>
        </p:spPr>
      </p:pic>
    </p:spTree>
  </p:cSld>
  <p:clrMapOvr>
    <a:masterClrMapping/>
  </p:clrMapOvr>
  <p:transition spd="slow" advTm="5000">
    <p:blinds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9" name="标题 231425"/>
          <p:cNvSpPr>
            <a:spLocks noGrp="1"/>
          </p:cNvSpPr>
          <p:nvPr/>
        </p:nvSpPr>
        <p:spPr>
          <a:xfrm>
            <a:off x="330835" y="988695"/>
            <a:ext cx="2077085" cy="558800"/>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0.</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引言</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 name="文本框 1"/>
          <p:cNvSpPr txBox="1"/>
          <p:nvPr/>
        </p:nvSpPr>
        <p:spPr>
          <a:xfrm>
            <a:off x="817880" y="1677670"/>
            <a:ext cx="10771505" cy="706755"/>
          </a:xfrm>
          <a:prstGeom prst="rect">
            <a:avLst/>
          </a:prstGeom>
          <a:noFill/>
        </p:spPr>
        <p:txBody>
          <a:bodyPr wrap="square" rtlCol="0" anchor="t">
            <a:spAutoFit/>
          </a:bodyPr>
          <a:lstStyle/>
          <a:p>
            <a:pPr algn="just"/>
            <a:r>
              <a:rPr lang="zh-CN" altLang="en-US" sz="20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截止到 2019年底，全国公路通车总里程达</a:t>
            </a:r>
            <a:r>
              <a:rPr lang="zh-CN" altLang="en-US" sz="2000" b="1" kern="0" dirty="0" smtClean="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sym typeface="+mn-ea"/>
              </a:rPr>
              <a:t>501.25万</a:t>
            </a:r>
            <a:r>
              <a:rPr lang="zh-CN" altLang="en-US" sz="20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公里，高速公路达</a:t>
            </a:r>
            <a:r>
              <a:rPr lang="zh-CN" altLang="en-US" sz="2000" b="1" kern="0" dirty="0" smtClean="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sym typeface="+mn-ea"/>
              </a:rPr>
              <a:t>14.96万</a:t>
            </a:r>
            <a:r>
              <a:rPr lang="zh-CN" altLang="en-US" sz="20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公里。全国机动车保有量达3.48亿辆，其中汽车2.6亿辆；机动车驾驶人4.35亿人，其中汽车驾驶人3.97亿人。</a:t>
            </a:r>
            <a:endParaRPr lang="zh-CN" altLang="en-US" sz="2000" kern="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330835" y="3034030"/>
            <a:ext cx="5976620" cy="2973070"/>
          </a:xfrm>
          <a:prstGeom prst="rect">
            <a:avLst/>
          </a:prstGeom>
        </p:spPr>
      </p:pic>
      <p:pic>
        <p:nvPicPr>
          <p:cNvPr id="4" name="图片 3"/>
          <p:cNvPicPr>
            <a:picLocks noChangeAspect="1"/>
          </p:cNvPicPr>
          <p:nvPr/>
        </p:nvPicPr>
        <p:blipFill>
          <a:blip r:embed="rId2"/>
          <a:stretch>
            <a:fillRect/>
          </a:stretch>
        </p:blipFill>
        <p:spPr>
          <a:xfrm>
            <a:off x="7118985" y="3199130"/>
            <a:ext cx="4260850" cy="2807970"/>
          </a:xfrm>
          <a:prstGeom prst="rect">
            <a:avLst/>
          </a:prstGeom>
        </p:spPr>
      </p:pic>
      <p:sp>
        <p:nvSpPr>
          <p:cNvPr id="6" name="矩形 1"/>
          <p:cNvSpPr/>
          <p:nvPr/>
        </p:nvSpPr>
        <p:spPr>
          <a:xfrm>
            <a:off x="9897110" y="73660"/>
            <a:ext cx="2100580" cy="460375"/>
          </a:xfrm>
          <a:prstGeom prst="rect">
            <a:avLst/>
          </a:prstGeom>
          <a:noFill/>
          <a:ln w="9525">
            <a:noFill/>
          </a:ln>
        </p:spPr>
        <p:txBody>
          <a:bodyPr wrap="square" anchor="t">
            <a:spAutoFit/>
          </a:bodyPr>
          <a:lstStyle/>
          <a:p>
            <a:r>
              <a:rPr lang="zh-CN" altLang="en-US" sz="2400" b="1" dirty="0">
                <a:latin typeface="微软雅黑" panose="020B0503020204020204" pitchFamily="34" charset="-122"/>
                <a:ea typeface="微软雅黑" panose="020B0503020204020204" pitchFamily="34" charset="-122"/>
              </a:rPr>
              <a:t>道理交通概述</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1.</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lang="zh-CN" altLang="zh-CN" sz="2800" b="1">
                <a:ln>
                  <a:noFill/>
                </a:ln>
                <a:effectLst/>
                <a:uLnTx/>
                <a:uFillTx/>
                <a:latin typeface="黑体" panose="02010609060101010101" pitchFamily="49" charset="-122"/>
                <a:sym typeface="Impact" panose="020B0806030902050204" pitchFamily="34" charset="0"/>
              </a:rPr>
              <a:t>交通</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pic>
        <p:nvPicPr>
          <p:cNvPr id="3" name="图片 2"/>
          <p:cNvPicPr>
            <a:picLocks noChangeAspect="1"/>
          </p:cNvPicPr>
          <p:nvPr/>
        </p:nvPicPr>
        <p:blipFill>
          <a:blip r:embed="rId1"/>
          <a:stretch>
            <a:fillRect/>
          </a:stretch>
        </p:blipFill>
        <p:spPr>
          <a:xfrm>
            <a:off x="1657985" y="3335020"/>
            <a:ext cx="8369935" cy="2121535"/>
          </a:xfrm>
          <a:prstGeom prst="rect">
            <a:avLst/>
          </a:prstGeom>
        </p:spPr>
      </p:pic>
      <p:sp>
        <p:nvSpPr>
          <p:cNvPr id="4" name="文本框 3"/>
          <p:cNvSpPr txBox="1"/>
          <p:nvPr/>
        </p:nvSpPr>
        <p:spPr>
          <a:xfrm>
            <a:off x="980440" y="1657985"/>
            <a:ext cx="8366760" cy="1014730"/>
          </a:xfrm>
          <a:prstGeom prst="rect">
            <a:avLst/>
          </a:prstGeom>
          <a:noFill/>
        </p:spPr>
        <p:txBody>
          <a:bodyPr wrap="square" rtlCol="0" anchor="t">
            <a:spAutoFit/>
          </a:bodyPr>
          <a:lstStyle/>
          <a:p>
            <a:pPr algn="just">
              <a:lnSpc>
                <a:spcPct val="125000"/>
              </a:lnSpc>
              <a:buFont typeface="+mj-lt"/>
            </a:pPr>
            <a:r>
              <a:rPr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“行”，就是通常所说的交通。</a:t>
            </a:r>
            <a:endParaRPr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lnSpc>
                <a:spcPct val="125000"/>
              </a:lnSpc>
              <a:buFont typeface="+mj-lt"/>
            </a:pPr>
            <a:r>
              <a:rPr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交通是人们实现人或物的</a:t>
            </a:r>
            <a:r>
              <a:rPr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空间位置移动</a:t>
            </a:r>
            <a:r>
              <a:rPr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的一种社会活动。</a:t>
            </a:r>
            <a:endParaRPr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 name="矩形 1"/>
          <p:cNvSpPr/>
          <p:nvPr/>
        </p:nvSpPr>
        <p:spPr>
          <a:xfrm>
            <a:off x="9897110" y="73660"/>
            <a:ext cx="2100580" cy="460375"/>
          </a:xfrm>
          <a:prstGeom prst="rect">
            <a:avLst/>
          </a:prstGeom>
          <a:noFill/>
          <a:ln w="9525">
            <a:noFill/>
          </a:ln>
        </p:spPr>
        <p:txBody>
          <a:bodyPr wrap="square" anchor="t">
            <a:spAutoFit/>
          </a:bodyPr>
          <a:lstStyle/>
          <a:p>
            <a:r>
              <a:rPr lang="zh-CN" altLang="en-US" sz="2400" b="1" dirty="0">
                <a:latin typeface="微软雅黑" panose="020B0503020204020204" pitchFamily="34" charset="-122"/>
                <a:ea typeface="微软雅黑" panose="020B0503020204020204" pitchFamily="34" charset="-122"/>
              </a:rPr>
              <a:t>道理交通概述</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1.</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交通</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4" name="文本框 3"/>
          <p:cNvSpPr txBox="1"/>
          <p:nvPr/>
        </p:nvSpPr>
        <p:spPr>
          <a:xfrm>
            <a:off x="958215" y="1636395"/>
            <a:ext cx="6897370" cy="553085"/>
          </a:xfrm>
          <a:prstGeom prst="rect">
            <a:avLst/>
          </a:prstGeom>
          <a:noFill/>
        </p:spPr>
        <p:txBody>
          <a:bodyPr wrap="square" rtlCol="0" anchor="t">
            <a:spAutoFit/>
          </a:bodyPr>
          <a:lstStyle/>
          <a:p>
            <a:pPr algn="just">
              <a:lnSpc>
                <a:spcPct val="125000"/>
              </a:lnSpc>
              <a:buFont typeface="+mj-lt"/>
            </a:pPr>
            <a:r>
              <a:rPr 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按照交通途径和交通工具的不同，交通通常包括：</a:t>
            </a:r>
            <a:endParaRPr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8" name="图片 7"/>
          <p:cNvPicPr>
            <a:picLocks noChangeAspect="1"/>
          </p:cNvPicPr>
          <p:nvPr/>
        </p:nvPicPr>
        <p:blipFill>
          <a:blip r:embed="rId1"/>
          <a:srcRect l="79653" t="-1243"/>
          <a:stretch>
            <a:fillRect/>
          </a:stretch>
        </p:blipFill>
        <p:spPr>
          <a:xfrm>
            <a:off x="7566025" y="4387215"/>
            <a:ext cx="2030095" cy="2007235"/>
          </a:xfrm>
          <a:prstGeom prst="rect">
            <a:avLst/>
          </a:prstGeom>
        </p:spPr>
      </p:pic>
      <p:pic>
        <p:nvPicPr>
          <p:cNvPr id="9" name="图片 8">
            <a:hlinkClick r:id="rId2" action="ppaction://hlinkfile"/>
          </p:cNvPr>
          <p:cNvPicPr>
            <a:picLocks noChangeAspect="1"/>
          </p:cNvPicPr>
          <p:nvPr/>
        </p:nvPicPr>
        <p:blipFill>
          <a:blip r:embed="rId1"/>
          <a:srcRect l="1877" t="5617" r="78739" b="-406"/>
          <a:stretch>
            <a:fillRect/>
          </a:stretch>
        </p:blipFill>
        <p:spPr>
          <a:xfrm>
            <a:off x="1887220" y="2475230"/>
            <a:ext cx="1762125" cy="1799590"/>
          </a:xfrm>
          <a:prstGeom prst="rect">
            <a:avLst/>
          </a:prstGeom>
        </p:spPr>
      </p:pic>
      <p:pic>
        <p:nvPicPr>
          <p:cNvPr id="10" name="图片 9"/>
          <p:cNvPicPr>
            <a:picLocks noChangeAspect="1"/>
          </p:cNvPicPr>
          <p:nvPr/>
        </p:nvPicPr>
        <p:blipFill>
          <a:blip r:embed="rId1"/>
          <a:srcRect l="21690" t="6381" r="58831" b="335"/>
          <a:stretch>
            <a:fillRect/>
          </a:stretch>
        </p:blipFill>
        <p:spPr>
          <a:xfrm>
            <a:off x="4634865" y="2414905"/>
            <a:ext cx="1859915" cy="1859915"/>
          </a:xfrm>
          <a:prstGeom prst="rect">
            <a:avLst/>
          </a:prstGeom>
        </p:spPr>
      </p:pic>
      <p:pic>
        <p:nvPicPr>
          <p:cNvPr id="11" name="图片 10">
            <a:hlinkClick r:id="rId3"/>
          </p:cNvPr>
          <p:cNvPicPr>
            <a:picLocks noChangeAspect="1"/>
          </p:cNvPicPr>
          <p:nvPr/>
        </p:nvPicPr>
        <p:blipFill>
          <a:blip r:embed="rId1"/>
          <a:srcRect l="40735" t="3346" r="39741" b="2103"/>
          <a:stretch>
            <a:fillRect/>
          </a:stretch>
        </p:blipFill>
        <p:spPr>
          <a:xfrm>
            <a:off x="7565390" y="2367280"/>
            <a:ext cx="1932940" cy="1954530"/>
          </a:xfrm>
          <a:prstGeom prst="rect">
            <a:avLst/>
          </a:prstGeom>
        </p:spPr>
      </p:pic>
      <p:pic>
        <p:nvPicPr>
          <p:cNvPr id="12" name="图片 11">
            <a:hlinkClick r:id="rId4"/>
          </p:cNvPr>
          <p:cNvPicPr>
            <a:picLocks noChangeAspect="1"/>
          </p:cNvPicPr>
          <p:nvPr/>
        </p:nvPicPr>
        <p:blipFill>
          <a:blip r:embed="rId1"/>
          <a:srcRect l="60134" t="2964" r="20243" b="359"/>
          <a:stretch>
            <a:fillRect/>
          </a:stretch>
        </p:blipFill>
        <p:spPr>
          <a:xfrm>
            <a:off x="4634865" y="4467860"/>
            <a:ext cx="1863090" cy="1917700"/>
          </a:xfrm>
          <a:prstGeom prst="rect">
            <a:avLst/>
          </a:prstGeom>
        </p:spPr>
      </p:pic>
      <p:grpSp>
        <p:nvGrpSpPr>
          <p:cNvPr id="7" name="组合 6"/>
          <p:cNvGrpSpPr/>
          <p:nvPr/>
        </p:nvGrpSpPr>
        <p:grpSpPr>
          <a:xfrm>
            <a:off x="1861820" y="4485005"/>
            <a:ext cx="1747520" cy="1909734"/>
            <a:chOff x="1487" y="7401"/>
            <a:chExt cx="3009" cy="3268"/>
          </a:xfrm>
        </p:grpSpPr>
        <p:grpSp>
          <p:nvGrpSpPr>
            <p:cNvPr id="2" name="组合 1"/>
            <p:cNvGrpSpPr/>
            <p:nvPr/>
          </p:nvGrpSpPr>
          <p:grpSpPr>
            <a:xfrm>
              <a:off x="1487" y="7401"/>
              <a:ext cx="3009" cy="2292"/>
              <a:chOff x="1487" y="7401"/>
              <a:chExt cx="3009" cy="2292"/>
            </a:xfrm>
          </p:grpSpPr>
          <p:pic>
            <p:nvPicPr>
              <p:cNvPr id="13" name="图片 12"/>
              <p:cNvPicPr>
                <a:picLocks noChangeAspect="1"/>
              </p:cNvPicPr>
              <p:nvPr/>
            </p:nvPicPr>
            <p:blipFill>
              <a:blip r:embed="rId1"/>
              <a:srcRect l="1877" t="5617" r="79198" b="25347"/>
              <a:stretch>
                <a:fillRect/>
              </a:stretch>
            </p:blipFill>
            <p:spPr>
              <a:xfrm>
                <a:off x="1487" y="7401"/>
                <a:ext cx="3009" cy="2292"/>
              </a:xfrm>
              <a:prstGeom prst="rect">
                <a:avLst/>
              </a:prstGeom>
            </p:spPr>
          </p:pic>
          <p:pic>
            <p:nvPicPr>
              <p:cNvPr id="5" name="图片 4">
                <a:hlinkClick r:id="rId5"/>
              </p:cNvPr>
              <p:cNvPicPr>
                <a:picLocks noChangeAspect="1"/>
              </p:cNvPicPr>
              <p:nvPr/>
            </p:nvPicPr>
            <p:blipFill>
              <a:blip r:embed="rId6"/>
              <a:stretch>
                <a:fillRect/>
              </a:stretch>
            </p:blipFill>
            <p:spPr>
              <a:xfrm>
                <a:off x="1670" y="7691"/>
                <a:ext cx="2758" cy="1767"/>
              </a:xfrm>
              <a:prstGeom prst="rect">
                <a:avLst/>
              </a:prstGeom>
            </p:spPr>
          </p:pic>
        </p:grpSp>
        <p:sp>
          <p:nvSpPr>
            <p:cNvPr id="6" name="文本框 5"/>
            <p:cNvSpPr txBox="1"/>
            <p:nvPr/>
          </p:nvSpPr>
          <p:spPr>
            <a:xfrm>
              <a:off x="1956" y="9933"/>
              <a:ext cx="2471" cy="736"/>
            </a:xfrm>
            <a:prstGeom prst="rect">
              <a:avLst/>
            </a:prstGeom>
            <a:noFill/>
          </p:spPr>
          <p:txBody>
            <a:bodyPr wrap="square" rtlCol="0">
              <a:spAutoFit/>
            </a:bodyPr>
            <a:lstStyle/>
            <a:p>
              <a:r>
                <a:rPr lang="zh-CN" altLang="en-US" sz="2200" b="1" dirty="0">
                  <a:latin typeface="微软雅黑" panose="020B0503020204020204" pitchFamily="34" charset="-122"/>
                  <a:ea typeface="微软雅黑" panose="020B0503020204020204" pitchFamily="34" charset="-122"/>
                </a:rPr>
                <a:t>轨道交通</a:t>
              </a:r>
              <a:endParaRPr lang="zh-CN" altLang="en-US" sz="2200" b="1" dirty="0">
                <a:latin typeface="微软雅黑" panose="020B0503020204020204" pitchFamily="34" charset="-122"/>
                <a:ea typeface="微软雅黑" panose="020B0503020204020204" pitchFamily="34" charset="-122"/>
              </a:endParaRPr>
            </a:p>
          </p:txBody>
        </p:sp>
      </p:grpSp>
      <p:sp>
        <p:nvSpPr>
          <p:cNvPr id="3" name="矩形 1"/>
          <p:cNvSpPr/>
          <p:nvPr/>
        </p:nvSpPr>
        <p:spPr>
          <a:xfrm>
            <a:off x="9897110" y="73660"/>
            <a:ext cx="2100580" cy="460375"/>
          </a:xfrm>
          <a:prstGeom prst="rect">
            <a:avLst/>
          </a:prstGeom>
          <a:noFill/>
          <a:ln w="9525">
            <a:noFill/>
          </a:ln>
        </p:spPr>
        <p:txBody>
          <a:bodyPr wrap="square" anchor="t">
            <a:spAutoFit/>
          </a:bodyPr>
          <a:lstStyle/>
          <a:p>
            <a:r>
              <a:rPr lang="zh-CN" altLang="en-US" sz="2400" b="1" dirty="0">
                <a:latin typeface="微软雅黑" panose="020B0503020204020204" pitchFamily="34" charset="-122"/>
                <a:ea typeface="微软雅黑" panose="020B0503020204020204" pitchFamily="34" charset="-122"/>
              </a:rPr>
              <a:t>道理交通概述</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2" name="文本框 1"/>
          <p:cNvSpPr txBox="1"/>
          <p:nvPr/>
        </p:nvSpPr>
        <p:spPr>
          <a:xfrm>
            <a:off x="840105" y="1537335"/>
            <a:ext cx="10476230" cy="4523105"/>
          </a:xfrm>
          <a:prstGeom prst="rect">
            <a:avLst/>
          </a:prstGeom>
          <a:noFill/>
        </p:spPr>
        <p:txBody>
          <a:bodyPr wrap="square" rtlCol="0" anchor="t">
            <a:spAutoFit/>
          </a:bodyPr>
          <a:p>
            <a:pPr algn="just"/>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目前公安交通管理部门对驾驶人的管理，主要通过</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驾驶证制度</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来实施。</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驾驶机动车，应当依法取得机动车驾驶证。申请机动车驾驶证，应当符合国务院公安部门规定的驾驶许可条件；经考试合格后，由</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公安机关交通管理部门</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发给相应类别的机动车驾驶证。</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驾驶人应当按照驾驶证载明的</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准驾车型</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驾驶机动车；驾驶机动车时，</a:t>
            </a:r>
            <a:r>
              <a:rPr lang="zh-CN" altLang="en-US" sz="2400" kern="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应当</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随身携带</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机动车驾驶证。 公安机关交通管理部门以外的任何单位或者个人，不得收缴、扣留机动车驾驶证。</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r"/>
            <a:r>
              <a:rPr lang="en-US" altLang="zh-CN" sz="2400" b="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《道路交通安全法》第十九条</a:t>
            </a:r>
            <a:endParaRPr lang="zh-CN" altLang="en-US" sz="2400" b="0" kern="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1.</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驾驶证制度</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0484" name="矩形 1"/>
          <p:cNvSpPr/>
          <p:nvPr/>
        </p:nvSpPr>
        <p:spPr>
          <a:xfrm>
            <a:off x="9444990" y="93980"/>
            <a:ext cx="267970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机动车驾驶证业务</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linds(horizontal)">
                                      <p:cBhvr>
                                        <p:cTn id="12" dur="500"/>
                                        <p:tgtEl>
                                          <p:spTgt spid="2">
                                            <p:txEl>
                                              <p:pRg st="4" end="4"/>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blinds(horizontal)">
                                      <p:cBhvr>
                                        <p:cTn id="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1.</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交通</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4" name="文本框 3"/>
          <p:cNvSpPr txBox="1"/>
          <p:nvPr/>
        </p:nvSpPr>
        <p:spPr>
          <a:xfrm>
            <a:off x="6593840" y="2984500"/>
            <a:ext cx="5286375" cy="1476375"/>
          </a:xfrm>
          <a:prstGeom prst="rect">
            <a:avLst/>
          </a:prstGeom>
          <a:noFill/>
        </p:spPr>
        <p:txBody>
          <a:bodyPr wrap="square" rtlCol="0" anchor="t">
            <a:spAutoFit/>
          </a:bodyPr>
          <a:lstStyle/>
          <a:p>
            <a:pPr algn="just">
              <a:lnSpc>
                <a:spcPct val="125000"/>
              </a:lnSpc>
              <a:buFont typeface="+mj-lt"/>
            </a:pPr>
            <a:r>
              <a:rPr 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“信息”也可以成为一种“物”。因此，从广义上看，信息传输也</a:t>
            </a:r>
            <a:r>
              <a:rPr lang="zh-CN"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可以包含</a:t>
            </a:r>
            <a:r>
              <a:rPr 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在交通的概念之中。</a:t>
            </a:r>
            <a:endParaRPr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1"/>
          <a:srcRect l="13215" t="2930" r="12747" b="8498"/>
          <a:stretch>
            <a:fillRect/>
          </a:stretch>
        </p:blipFill>
        <p:spPr>
          <a:xfrm flipH="1">
            <a:off x="413385" y="1809115"/>
            <a:ext cx="770255" cy="1036955"/>
          </a:xfrm>
          <a:prstGeom prst="rect">
            <a:avLst/>
          </a:prstGeom>
        </p:spPr>
      </p:pic>
      <p:pic>
        <p:nvPicPr>
          <p:cNvPr id="14" name="图片 13"/>
          <p:cNvPicPr>
            <a:picLocks noChangeAspect="1"/>
          </p:cNvPicPr>
          <p:nvPr/>
        </p:nvPicPr>
        <p:blipFill>
          <a:blip r:embed="rId2"/>
          <a:srcRect r="-435" b="8716"/>
          <a:stretch>
            <a:fillRect/>
          </a:stretch>
        </p:blipFill>
        <p:spPr>
          <a:xfrm>
            <a:off x="1483995" y="2429510"/>
            <a:ext cx="4668520" cy="3479165"/>
          </a:xfrm>
          <a:prstGeom prst="rect">
            <a:avLst/>
          </a:prstGeom>
        </p:spPr>
      </p:pic>
      <p:sp>
        <p:nvSpPr>
          <p:cNvPr id="6" name="矩形 1"/>
          <p:cNvSpPr/>
          <p:nvPr/>
        </p:nvSpPr>
        <p:spPr>
          <a:xfrm>
            <a:off x="9897110" y="73660"/>
            <a:ext cx="2100580" cy="460375"/>
          </a:xfrm>
          <a:prstGeom prst="rect">
            <a:avLst/>
          </a:prstGeom>
          <a:noFill/>
          <a:ln w="9525">
            <a:noFill/>
          </a:ln>
        </p:spPr>
        <p:txBody>
          <a:bodyPr wrap="square" anchor="t">
            <a:spAutoFit/>
          </a:bodyPr>
          <a:lstStyle/>
          <a:p>
            <a:r>
              <a:rPr lang="zh-CN" altLang="en-US" sz="2400" b="1" dirty="0">
                <a:latin typeface="微软雅黑" panose="020B0503020204020204" pitchFamily="34" charset="-122"/>
                <a:ea typeface="微软雅黑" panose="020B0503020204020204" pitchFamily="34" charset="-122"/>
              </a:rPr>
              <a:t>道理交通概述</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1.</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交通</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pic>
        <p:nvPicPr>
          <p:cNvPr id="11" name="图片 10"/>
          <p:cNvPicPr>
            <a:picLocks noChangeAspect="1"/>
          </p:cNvPicPr>
          <p:nvPr/>
        </p:nvPicPr>
        <p:blipFill>
          <a:blip r:embed="rId1"/>
          <a:stretch>
            <a:fillRect/>
          </a:stretch>
        </p:blipFill>
        <p:spPr>
          <a:xfrm>
            <a:off x="1078230" y="2637155"/>
            <a:ext cx="2623185" cy="2947035"/>
          </a:xfrm>
          <a:prstGeom prst="rect">
            <a:avLst/>
          </a:prstGeom>
        </p:spPr>
      </p:pic>
      <p:pic>
        <p:nvPicPr>
          <p:cNvPr id="5" name="图片 4"/>
          <p:cNvPicPr>
            <a:picLocks noChangeAspect="1"/>
          </p:cNvPicPr>
          <p:nvPr/>
        </p:nvPicPr>
        <p:blipFill>
          <a:blip r:embed="rId2"/>
          <a:stretch>
            <a:fillRect/>
          </a:stretch>
        </p:blipFill>
        <p:spPr>
          <a:xfrm>
            <a:off x="5083175" y="3094990"/>
            <a:ext cx="6908800" cy="2293620"/>
          </a:xfrm>
          <a:prstGeom prst="rect">
            <a:avLst/>
          </a:prstGeom>
        </p:spPr>
      </p:pic>
      <p:sp>
        <p:nvSpPr>
          <p:cNvPr id="7" name="文本框 6"/>
          <p:cNvSpPr txBox="1"/>
          <p:nvPr/>
        </p:nvSpPr>
        <p:spPr>
          <a:xfrm>
            <a:off x="1078230" y="1729105"/>
            <a:ext cx="3751580" cy="553085"/>
          </a:xfrm>
          <a:prstGeom prst="rect">
            <a:avLst/>
          </a:prstGeom>
          <a:noFill/>
        </p:spPr>
        <p:txBody>
          <a:bodyPr wrap="square" rtlCol="0" anchor="t">
            <a:spAutoFit/>
          </a:bodyPr>
          <a:lstStyle/>
          <a:p>
            <a:pPr algn="just">
              <a:lnSpc>
                <a:spcPct val="125000"/>
              </a:lnSpc>
              <a:buFont typeface="+mj-lt"/>
            </a:pPr>
            <a:r>
              <a:rPr 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按照空间变化形式分类</a:t>
            </a:r>
            <a:endParaRPr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 name="文本框 7"/>
          <p:cNvSpPr txBox="1"/>
          <p:nvPr/>
        </p:nvSpPr>
        <p:spPr>
          <a:xfrm>
            <a:off x="5083175" y="2385695"/>
            <a:ext cx="5329555" cy="553085"/>
          </a:xfrm>
          <a:prstGeom prst="rect">
            <a:avLst/>
          </a:prstGeom>
          <a:noFill/>
        </p:spPr>
        <p:txBody>
          <a:bodyPr wrap="square" rtlCol="0" anchor="t">
            <a:spAutoFit/>
          </a:bodyPr>
          <a:lstStyle/>
          <a:p>
            <a:pPr algn="just">
              <a:lnSpc>
                <a:spcPct val="125000"/>
              </a:lnSpc>
              <a:buFont typeface="+mj-lt"/>
            </a:pPr>
            <a:r>
              <a:rPr 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点交通：在固定两点之间的交通</a:t>
            </a:r>
            <a:endParaRPr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 name="矩形 1"/>
          <p:cNvSpPr/>
          <p:nvPr/>
        </p:nvSpPr>
        <p:spPr>
          <a:xfrm>
            <a:off x="9897110" y="73660"/>
            <a:ext cx="2100580" cy="460375"/>
          </a:xfrm>
          <a:prstGeom prst="rect">
            <a:avLst/>
          </a:prstGeom>
          <a:noFill/>
          <a:ln w="9525">
            <a:noFill/>
          </a:ln>
        </p:spPr>
        <p:txBody>
          <a:bodyPr wrap="square" anchor="t">
            <a:spAutoFit/>
          </a:bodyPr>
          <a:lstStyle/>
          <a:p>
            <a:r>
              <a:rPr lang="zh-CN" altLang="en-US" sz="2400" b="1" dirty="0">
                <a:latin typeface="微软雅黑" panose="020B0503020204020204" pitchFamily="34" charset="-122"/>
                <a:ea typeface="微软雅黑" panose="020B0503020204020204" pitchFamily="34" charset="-122"/>
              </a:rPr>
              <a:t>道理交通概述</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1.</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交通</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pic>
        <p:nvPicPr>
          <p:cNvPr id="11" name="图片 10"/>
          <p:cNvPicPr>
            <a:picLocks noChangeAspect="1"/>
          </p:cNvPicPr>
          <p:nvPr/>
        </p:nvPicPr>
        <p:blipFill>
          <a:blip r:embed="rId1"/>
          <a:stretch>
            <a:fillRect/>
          </a:stretch>
        </p:blipFill>
        <p:spPr>
          <a:xfrm>
            <a:off x="1078230" y="2637155"/>
            <a:ext cx="2623185" cy="2947035"/>
          </a:xfrm>
          <a:prstGeom prst="rect">
            <a:avLst/>
          </a:prstGeom>
        </p:spPr>
      </p:pic>
      <p:sp>
        <p:nvSpPr>
          <p:cNvPr id="7" name="文本框 6"/>
          <p:cNvSpPr txBox="1"/>
          <p:nvPr/>
        </p:nvSpPr>
        <p:spPr>
          <a:xfrm>
            <a:off x="1078230" y="1729105"/>
            <a:ext cx="3751580" cy="553085"/>
          </a:xfrm>
          <a:prstGeom prst="rect">
            <a:avLst/>
          </a:prstGeom>
          <a:noFill/>
        </p:spPr>
        <p:txBody>
          <a:bodyPr wrap="square" rtlCol="0" anchor="t">
            <a:spAutoFit/>
          </a:bodyPr>
          <a:lstStyle/>
          <a:p>
            <a:pPr algn="just">
              <a:lnSpc>
                <a:spcPct val="125000"/>
              </a:lnSpc>
              <a:buFont typeface="+mj-lt"/>
            </a:pPr>
            <a:r>
              <a:rPr 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按照空间变化形式分类</a:t>
            </a:r>
            <a:endParaRPr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 name="文本框 7"/>
          <p:cNvSpPr txBox="1"/>
          <p:nvPr/>
        </p:nvSpPr>
        <p:spPr>
          <a:xfrm>
            <a:off x="5083175" y="2385695"/>
            <a:ext cx="5329555" cy="553085"/>
          </a:xfrm>
          <a:prstGeom prst="rect">
            <a:avLst/>
          </a:prstGeom>
          <a:noFill/>
        </p:spPr>
        <p:txBody>
          <a:bodyPr wrap="square" rtlCol="0" anchor="t">
            <a:spAutoFit/>
          </a:bodyPr>
          <a:lstStyle/>
          <a:p>
            <a:pPr algn="just">
              <a:lnSpc>
                <a:spcPct val="125000"/>
              </a:lnSpc>
              <a:buFont typeface="+mj-lt"/>
            </a:pPr>
            <a:r>
              <a:rPr 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线交通：在固定线路上的交通</a:t>
            </a:r>
            <a:endParaRPr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5083175" y="3453130"/>
            <a:ext cx="6793230" cy="1803400"/>
          </a:xfrm>
          <a:prstGeom prst="rect">
            <a:avLst/>
          </a:prstGeom>
        </p:spPr>
      </p:pic>
      <p:sp>
        <p:nvSpPr>
          <p:cNvPr id="6" name="矩形 1"/>
          <p:cNvSpPr/>
          <p:nvPr/>
        </p:nvSpPr>
        <p:spPr>
          <a:xfrm>
            <a:off x="9897110" y="73660"/>
            <a:ext cx="2100580" cy="460375"/>
          </a:xfrm>
          <a:prstGeom prst="rect">
            <a:avLst/>
          </a:prstGeom>
          <a:noFill/>
          <a:ln w="9525">
            <a:noFill/>
          </a:ln>
        </p:spPr>
        <p:txBody>
          <a:bodyPr wrap="square" anchor="t">
            <a:spAutoFit/>
          </a:bodyPr>
          <a:lstStyle/>
          <a:p>
            <a:r>
              <a:rPr lang="zh-CN" altLang="en-US" sz="2400" b="1" dirty="0">
                <a:latin typeface="微软雅黑" panose="020B0503020204020204" pitchFamily="34" charset="-122"/>
                <a:ea typeface="微软雅黑" panose="020B0503020204020204" pitchFamily="34" charset="-122"/>
              </a:rPr>
              <a:t>道理交通概述</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1.</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交通</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pic>
        <p:nvPicPr>
          <p:cNvPr id="11" name="图片 10"/>
          <p:cNvPicPr>
            <a:picLocks noChangeAspect="1"/>
          </p:cNvPicPr>
          <p:nvPr/>
        </p:nvPicPr>
        <p:blipFill>
          <a:blip r:embed="rId1"/>
          <a:stretch>
            <a:fillRect/>
          </a:stretch>
        </p:blipFill>
        <p:spPr>
          <a:xfrm>
            <a:off x="1078230" y="2637155"/>
            <a:ext cx="2623185" cy="2947035"/>
          </a:xfrm>
          <a:prstGeom prst="rect">
            <a:avLst/>
          </a:prstGeom>
        </p:spPr>
      </p:pic>
      <p:sp>
        <p:nvSpPr>
          <p:cNvPr id="7" name="文本框 6"/>
          <p:cNvSpPr txBox="1"/>
          <p:nvPr/>
        </p:nvSpPr>
        <p:spPr>
          <a:xfrm>
            <a:off x="1078230" y="1729105"/>
            <a:ext cx="3751580" cy="553085"/>
          </a:xfrm>
          <a:prstGeom prst="rect">
            <a:avLst/>
          </a:prstGeom>
          <a:noFill/>
        </p:spPr>
        <p:txBody>
          <a:bodyPr wrap="square" rtlCol="0" anchor="t">
            <a:spAutoFit/>
          </a:bodyPr>
          <a:lstStyle/>
          <a:p>
            <a:pPr algn="just">
              <a:lnSpc>
                <a:spcPct val="125000"/>
              </a:lnSpc>
              <a:buFont typeface="+mj-lt"/>
            </a:pPr>
            <a:r>
              <a:rPr 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按照空间变化形式分类</a:t>
            </a:r>
            <a:endParaRPr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 name="文本框 7"/>
          <p:cNvSpPr txBox="1"/>
          <p:nvPr/>
        </p:nvSpPr>
        <p:spPr>
          <a:xfrm>
            <a:off x="4993005" y="2407920"/>
            <a:ext cx="6645910" cy="553085"/>
          </a:xfrm>
          <a:prstGeom prst="rect">
            <a:avLst/>
          </a:prstGeom>
          <a:noFill/>
        </p:spPr>
        <p:txBody>
          <a:bodyPr wrap="square" rtlCol="0" anchor="t">
            <a:spAutoFit/>
          </a:bodyPr>
          <a:lstStyle/>
          <a:p>
            <a:pPr algn="just">
              <a:lnSpc>
                <a:spcPct val="125000"/>
              </a:lnSpc>
              <a:buFont typeface="+mj-lt"/>
            </a:pPr>
            <a:r>
              <a:rPr 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面交通：通达某一地区内任何地点之间的交通</a:t>
            </a:r>
            <a:endParaRPr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4993005" y="3152140"/>
            <a:ext cx="6776085" cy="2129790"/>
          </a:xfrm>
          <a:prstGeom prst="rect">
            <a:avLst/>
          </a:prstGeom>
        </p:spPr>
      </p:pic>
      <p:sp>
        <p:nvSpPr>
          <p:cNvPr id="6" name="矩形 1"/>
          <p:cNvSpPr/>
          <p:nvPr/>
        </p:nvSpPr>
        <p:spPr>
          <a:xfrm>
            <a:off x="9897110" y="73660"/>
            <a:ext cx="2100580" cy="460375"/>
          </a:xfrm>
          <a:prstGeom prst="rect">
            <a:avLst/>
          </a:prstGeom>
          <a:noFill/>
          <a:ln w="9525">
            <a:noFill/>
          </a:ln>
        </p:spPr>
        <p:txBody>
          <a:bodyPr wrap="square" anchor="t">
            <a:spAutoFit/>
          </a:bodyPr>
          <a:lstStyle/>
          <a:p>
            <a:r>
              <a:rPr lang="zh-CN" altLang="en-US" sz="2400" b="1" dirty="0">
                <a:latin typeface="微软雅黑" panose="020B0503020204020204" pitchFamily="34" charset="-122"/>
                <a:ea typeface="微软雅黑" panose="020B0503020204020204" pitchFamily="34" charset="-122"/>
              </a:rPr>
              <a:t>道理交通概述</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en-US"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道路</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交通</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7" name="文本框 6"/>
          <p:cNvSpPr txBox="1"/>
          <p:nvPr/>
        </p:nvSpPr>
        <p:spPr>
          <a:xfrm>
            <a:off x="914400" y="1696720"/>
            <a:ext cx="9835515" cy="1014730"/>
          </a:xfrm>
          <a:prstGeom prst="rect">
            <a:avLst/>
          </a:prstGeom>
          <a:noFill/>
        </p:spPr>
        <p:txBody>
          <a:bodyPr wrap="square" rtlCol="0" anchor="t">
            <a:spAutoFit/>
          </a:bodyPr>
          <a:lstStyle/>
          <a:p>
            <a:pPr algn="just">
              <a:lnSpc>
                <a:spcPct val="125000"/>
              </a:lnSpc>
              <a:buFont typeface="+mj-lt"/>
            </a:pPr>
            <a:r>
              <a:rPr 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道路交通是指人自身或者人利用交通工具，通过道路实现人或物位置转移的社会活动。</a:t>
            </a:r>
            <a:endParaRPr 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877060" y="3155315"/>
            <a:ext cx="8437245" cy="2682240"/>
          </a:xfrm>
          <a:prstGeom prst="rect">
            <a:avLst/>
          </a:prstGeom>
        </p:spPr>
      </p:pic>
      <p:sp>
        <p:nvSpPr>
          <p:cNvPr id="6" name="矩形 1"/>
          <p:cNvSpPr/>
          <p:nvPr/>
        </p:nvSpPr>
        <p:spPr>
          <a:xfrm>
            <a:off x="9897110" y="73660"/>
            <a:ext cx="2100580" cy="460375"/>
          </a:xfrm>
          <a:prstGeom prst="rect">
            <a:avLst/>
          </a:prstGeom>
          <a:noFill/>
          <a:ln w="9525">
            <a:noFill/>
          </a:ln>
        </p:spPr>
        <p:txBody>
          <a:bodyPr wrap="square" anchor="t">
            <a:spAutoFit/>
          </a:bodyPr>
          <a:lstStyle/>
          <a:p>
            <a:r>
              <a:rPr lang="zh-CN" altLang="en-US" sz="2400" b="1" dirty="0">
                <a:latin typeface="微软雅黑" panose="020B0503020204020204" pitchFamily="34" charset="-122"/>
                <a:ea typeface="微软雅黑" panose="020B0503020204020204" pitchFamily="34" charset="-122"/>
              </a:rPr>
              <a:t>道理交通概述</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en-US"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道路</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交通</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3" name="文本框 2"/>
          <p:cNvSpPr txBox="1"/>
          <p:nvPr/>
        </p:nvSpPr>
        <p:spPr>
          <a:xfrm>
            <a:off x="3728085" y="5100320"/>
            <a:ext cx="7738745" cy="553085"/>
          </a:xfrm>
          <a:prstGeom prst="rect">
            <a:avLst/>
          </a:prstGeom>
          <a:noFill/>
        </p:spPr>
        <p:txBody>
          <a:bodyPr wrap="square" rtlCol="0" anchor="t">
            <a:spAutoFit/>
          </a:bodyPr>
          <a:lstStyle/>
          <a:p>
            <a:pPr>
              <a:lnSpc>
                <a:spcPct val="125000"/>
              </a:lnSpc>
              <a:spcBef>
                <a:spcPts val="0"/>
              </a:spcBef>
              <a:spcAft>
                <a:spcPts val="0"/>
              </a:spcAft>
            </a:pPr>
            <a:r>
              <a:rPr lang="zh-CN" altLang="en-US" sz="2400" b="0" kern="0" dirty="0" smtClean="0">
                <a:solidFill>
                  <a:schemeClr val="tx1"/>
                </a:solidFill>
                <a:latin typeface="微软雅黑" panose="020B0503020204020204" pitchFamily="34" charset="-122"/>
                <a:ea typeface="微软雅黑" panose="020B0503020204020204" pitchFamily="34" charset="-122"/>
                <a:cs typeface="+mn-ea"/>
              </a:rPr>
              <a:t>行人、驾驶人、骑车人、乘车人和候车人（交通参与者</a:t>
            </a:r>
            <a:r>
              <a:rPr lang="zh-CN" altLang="en-US" sz="2000" b="0" kern="0" dirty="0" smtClean="0">
                <a:solidFill>
                  <a:schemeClr val="tx1"/>
                </a:solidFill>
                <a:latin typeface="+mn-lt"/>
                <a:ea typeface="+mn-ea"/>
                <a:cs typeface="+mn-ea"/>
              </a:rPr>
              <a:t>）</a:t>
            </a:r>
            <a:endParaRPr lang="zh-CN" altLang="en-US" sz="2000" b="0" kern="0" dirty="0" smtClean="0">
              <a:solidFill>
                <a:schemeClr val="tx1"/>
              </a:solidFill>
              <a:latin typeface="+mn-lt"/>
              <a:ea typeface="+mn-ea"/>
              <a:cs typeface="+mn-ea"/>
            </a:endParaRPr>
          </a:p>
        </p:txBody>
      </p:sp>
      <p:pic>
        <p:nvPicPr>
          <p:cNvPr id="4" name="图片 3"/>
          <p:cNvPicPr>
            <a:picLocks noChangeAspect="1"/>
          </p:cNvPicPr>
          <p:nvPr/>
        </p:nvPicPr>
        <p:blipFill>
          <a:blip r:embed="rId1"/>
          <a:srcRect r="76428" b="211"/>
          <a:stretch>
            <a:fillRect/>
          </a:stretch>
        </p:blipFill>
        <p:spPr>
          <a:xfrm>
            <a:off x="950595" y="2695575"/>
            <a:ext cx="1786890" cy="2404745"/>
          </a:xfrm>
          <a:prstGeom prst="rect">
            <a:avLst/>
          </a:prstGeom>
        </p:spPr>
      </p:pic>
      <p:pic>
        <p:nvPicPr>
          <p:cNvPr id="5" name="图片 4"/>
          <p:cNvPicPr>
            <a:picLocks noChangeAspect="1"/>
          </p:cNvPicPr>
          <p:nvPr/>
        </p:nvPicPr>
        <p:blipFill>
          <a:blip r:embed="rId2"/>
          <a:stretch>
            <a:fillRect/>
          </a:stretch>
        </p:blipFill>
        <p:spPr>
          <a:xfrm>
            <a:off x="3803650" y="2385695"/>
            <a:ext cx="3505835" cy="2291080"/>
          </a:xfrm>
          <a:prstGeom prst="rect">
            <a:avLst/>
          </a:prstGeom>
        </p:spPr>
      </p:pic>
      <p:pic>
        <p:nvPicPr>
          <p:cNvPr id="6" name="图片 5"/>
          <p:cNvPicPr>
            <a:picLocks noChangeAspect="1"/>
          </p:cNvPicPr>
          <p:nvPr/>
        </p:nvPicPr>
        <p:blipFill>
          <a:blip r:embed="rId3"/>
          <a:stretch>
            <a:fillRect/>
          </a:stretch>
        </p:blipFill>
        <p:spPr>
          <a:xfrm>
            <a:off x="7515860" y="2385695"/>
            <a:ext cx="3805555" cy="2291080"/>
          </a:xfrm>
          <a:prstGeom prst="rect">
            <a:avLst/>
          </a:prstGeom>
        </p:spPr>
      </p:pic>
      <p:sp>
        <p:nvSpPr>
          <p:cNvPr id="2" name="矩形 1"/>
          <p:cNvSpPr/>
          <p:nvPr/>
        </p:nvSpPr>
        <p:spPr>
          <a:xfrm>
            <a:off x="9897110" y="73660"/>
            <a:ext cx="2100580" cy="460375"/>
          </a:xfrm>
          <a:prstGeom prst="rect">
            <a:avLst/>
          </a:prstGeom>
          <a:noFill/>
          <a:ln w="9525">
            <a:noFill/>
          </a:ln>
        </p:spPr>
        <p:txBody>
          <a:bodyPr wrap="square" anchor="t">
            <a:spAutoFit/>
          </a:bodyPr>
          <a:lstStyle/>
          <a:p>
            <a:r>
              <a:rPr lang="zh-CN" altLang="en-US" sz="2400" b="1" dirty="0">
                <a:latin typeface="微软雅黑" panose="020B0503020204020204" pitchFamily="34" charset="-122"/>
                <a:ea typeface="微软雅黑" panose="020B0503020204020204" pitchFamily="34" charset="-122"/>
              </a:rPr>
              <a:t>道理交通概述</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en-US"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道路</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交通</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 name="文本框 1"/>
          <p:cNvSpPr txBox="1"/>
          <p:nvPr/>
        </p:nvSpPr>
        <p:spPr>
          <a:xfrm>
            <a:off x="3263265" y="2227580"/>
            <a:ext cx="8136890" cy="2861310"/>
          </a:xfrm>
          <a:prstGeom prst="rect">
            <a:avLst/>
          </a:prstGeom>
          <a:noFill/>
        </p:spPr>
        <p:txBody>
          <a:bodyPr wrap="square" rtlCol="0" anchor="t">
            <a:spAutoFit/>
          </a:bodyPr>
          <a:lstStyle/>
          <a:p>
            <a:pPr>
              <a:lnSpc>
                <a:spcPct val="125000"/>
              </a:lnSpc>
              <a:spcBef>
                <a:spcPts val="0"/>
              </a:spcBef>
              <a:spcAft>
                <a:spcPts val="0"/>
              </a:spcAft>
            </a:pPr>
            <a:r>
              <a:rPr lang="zh-CN" altLang="en-US" sz="2400" b="0" kern="0" dirty="0" smtClean="0">
                <a:solidFill>
                  <a:srgbClr val="FF0000"/>
                </a:solidFill>
                <a:latin typeface="微软雅黑" panose="020B0503020204020204" pitchFamily="34" charset="-122"/>
                <a:ea typeface="微软雅黑" panose="020B0503020204020204" pitchFamily="34" charset="-122"/>
                <a:cs typeface="+mn-ea"/>
              </a:rPr>
              <a:t>机动车</a:t>
            </a:r>
            <a:r>
              <a:rPr lang="zh-CN" altLang="en-US" sz="2400" b="0" kern="0" dirty="0" smtClean="0">
                <a:solidFill>
                  <a:schemeClr val="tx1"/>
                </a:solidFill>
                <a:latin typeface="微软雅黑" panose="020B0503020204020204" pitchFamily="34" charset="-122"/>
                <a:ea typeface="微软雅黑" panose="020B0503020204020204" pitchFamily="34" charset="-122"/>
                <a:cs typeface="+mn-ea"/>
              </a:rPr>
              <a:t>：以动力装置驱动或者牵引，上道路行驶的供人员乘用或者运送物品以及进行工程专项作业的</a:t>
            </a:r>
            <a:r>
              <a:rPr lang="zh-CN" altLang="en-US" sz="2400" b="0" kern="0" dirty="0" smtClean="0">
                <a:solidFill>
                  <a:srgbClr val="FF0000"/>
                </a:solidFill>
                <a:latin typeface="微软雅黑" panose="020B0503020204020204" pitchFamily="34" charset="-122"/>
                <a:ea typeface="微软雅黑" panose="020B0503020204020204" pitchFamily="34" charset="-122"/>
                <a:cs typeface="+mn-ea"/>
              </a:rPr>
              <a:t>轮式车辆</a:t>
            </a:r>
            <a:r>
              <a:rPr lang="zh-CN" altLang="en-US" sz="2400" b="0" kern="0" dirty="0" smtClean="0">
                <a:solidFill>
                  <a:schemeClr val="tx1"/>
                </a:solidFill>
                <a:latin typeface="微软雅黑" panose="020B0503020204020204" pitchFamily="34" charset="-122"/>
                <a:ea typeface="微软雅黑" panose="020B0503020204020204" pitchFamily="34" charset="-122"/>
                <a:cs typeface="+mn-ea"/>
              </a:rPr>
              <a:t>。</a:t>
            </a:r>
            <a:endParaRPr lang="zh-CN" altLang="en-US" sz="2400" b="0" kern="0" dirty="0" smtClean="0">
              <a:solidFill>
                <a:schemeClr val="tx1"/>
              </a:solidFill>
              <a:latin typeface="微软雅黑" panose="020B0503020204020204" pitchFamily="34" charset="-122"/>
              <a:ea typeface="微软雅黑" panose="020B0503020204020204" pitchFamily="34" charset="-122"/>
              <a:cs typeface="+mn-ea"/>
            </a:endParaRPr>
          </a:p>
          <a:p>
            <a:pPr>
              <a:lnSpc>
                <a:spcPct val="125000"/>
              </a:lnSpc>
              <a:spcBef>
                <a:spcPts val="0"/>
              </a:spcBef>
              <a:spcAft>
                <a:spcPts val="0"/>
              </a:spcAft>
            </a:pPr>
            <a:endParaRPr lang="zh-CN" altLang="en-US" sz="2400" b="0" kern="0" dirty="0" smtClean="0">
              <a:solidFill>
                <a:schemeClr val="tx1"/>
              </a:solidFill>
              <a:latin typeface="微软雅黑" panose="020B0503020204020204" pitchFamily="34" charset="-122"/>
              <a:ea typeface="微软雅黑" panose="020B0503020204020204" pitchFamily="34" charset="-122"/>
              <a:cs typeface="+mn-ea"/>
            </a:endParaRPr>
          </a:p>
          <a:p>
            <a:pPr>
              <a:lnSpc>
                <a:spcPct val="125000"/>
              </a:lnSpc>
              <a:spcBef>
                <a:spcPts val="0"/>
              </a:spcBef>
              <a:spcAft>
                <a:spcPts val="0"/>
              </a:spcAft>
            </a:pPr>
            <a:r>
              <a:rPr lang="zh-CN" altLang="en-US" sz="2400" b="0" kern="0" dirty="0" smtClean="0">
                <a:solidFill>
                  <a:srgbClr val="FF0000"/>
                </a:solidFill>
                <a:latin typeface="微软雅黑" panose="020B0503020204020204" pitchFamily="34" charset="-122"/>
                <a:ea typeface="微软雅黑" panose="020B0503020204020204" pitchFamily="34" charset="-122"/>
                <a:cs typeface="+mn-ea"/>
              </a:rPr>
              <a:t>非机动车</a:t>
            </a:r>
            <a:r>
              <a:rPr lang="zh-CN" altLang="en-US" sz="2400" b="0" kern="0" dirty="0" smtClean="0">
                <a:solidFill>
                  <a:schemeClr val="tx1"/>
                </a:solidFill>
                <a:latin typeface="微软雅黑" panose="020B0503020204020204" pitchFamily="34" charset="-122"/>
                <a:ea typeface="微软雅黑" panose="020B0503020204020204" pitchFamily="34" charset="-122"/>
                <a:cs typeface="+mn-ea"/>
              </a:rPr>
              <a:t>：是指以人力或者畜力驱动，上道路行驶的交通工具，以及符合国家标准的残疾人机动轮椅车、电动自行车等交通工具。</a:t>
            </a:r>
            <a:endParaRPr lang="zh-CN" altLang="en-US" sz="2400" b="0" kern="0" dirty="0" smtClean="0">
              <a:solidFill>
                <a:schemeClr val="tx1"/>
              </a:solidFill>
              <a:latin typeface="微软雅黑" panose="020B0503020204020204" pitchFamily="34" charset="-122"/>
              <a:ea typeface="微软雅黑" panose="020B0503020204020204" pitchFamily="34" charset="-122"/>
              <a:cs typeface="+mn-ea"/>
            </a:endParaRPr>
          </a:p>
        </p:txBody>
      </p:sp>
      <p:pic>
        <p:nvPicPr>
          <p:cNvPr id="7" name="图片 6"/>
          <p:cNvPicPr>
            <a:picLocks noChangeAspect="1"/>
          </p:cNvPicPr>
          <p:nvPr/>
        </p:nvPicPr>
        <p:blipFill>
          <a:blip r:embed="rId1"/>
          <a:srcRect l="24284" t="474" r="51994" b="-211"/>
          <a:stretch>
            <a:fillRect/>
          </a:stretch>
        </p:blipFill>
        <p:spPr>
          <a:xfrm>
            <a:off x="967740" y="2603500"/>
            <a:ext cx="1798320" cy="2403475"/>
          </a:xfrm>
          <a:prstGeom prst="rect">
            <a:avLst/>
          </a:prstGeom>
        </p:spPr>
      </p:pic>
      <p:sp>
        <p:nvSpPr>
          <p:cNvPr id="6" name="矩形 1"/>
          <p:cNvSpPr/>
          <p:nvPr/>
        </p:nvSpPr>
        <p:spPr>
          <a:xfrm>
            <a:off x="9897110" y="73660"/>
            <a:ext cx="2100580" cy="460375"/>
          </a:xfrm>
          <a:prstGeom prst="rect">
            <a:avLst/>
          </a:prstGeom>
          <a:noFill/>
          <a:ln w="9525">
            <a:noFill/>
          </a:ln>
        </p:spPr>
        <p:txBody>
          <a:bodyPr wrap="square" anchor="t">
            <a:spAutoFit/>
          </a:bodyPr>
          <a:lstStyle/>
          <a:p>
            <a:r>
              <a:rPr lang="zh-CN" altLang="en-US" sz="2400" b="1" dirty="0">
                <a:latin typeface="微软雅黑" panose="020B0503020204020204" pitchFamily="34" charset="-122"/>
                <a:ea typeface="微软雅黑" panose="020B0503020204020204" pitchFamily="34" charset="-122"/>
              </a:rPr>
              <a:t>道理交通概述</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en-US"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道路</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交通</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3" name="文本框 2"/>
          <p:cNvSpPr txBox="1"/>
          <p:nvPr/>
        </p:nvSpPr>
        <p:spPr>
          <a:xfrm>
            <a:off x="3522345" y="2194560"/>
            <a:ext cx="7788275" cy="3322955"/>
          </a:xfrm>
          <a:prstGeom prst="rect">
            <a:avLst/>
          </a:prstGeom>
          <a:noFill/>
        </p:spPr>
        <p:txBody>
          <a:bodyPr wrap="square" rtlCol="0" anchor="t">
            <a:spAutoFit/>
          </a:bodyPr>
          <a:lstStyle/>
          <a:p>
            <a:pPr algn="just">
              <a:lnSpc>
                <a:spcPct val="125000"/>
              </a:lnSpc>
              <a:spcBef>
                <a:spcPts val="0"/>
              </a:spcBef>
              <a:spcAft>
                <a:spcPts val="0"/>
              </a:spcAft>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mn-ea"/>
              </a:rPr>
              <a:t>我们今天所讲的道路跟大家日常生活中所理解的道路有所不同，它是特指《中华人民共和国道路交通安全法》 所定义的道路，范围通常比我们日常生活中所理解的道路范围要窄，在有些语境中也称之为“公共道路”。</a:t>
            </a:r>
            <a:endParaRPr lang="zh-CN" altLang="en-US" sz="2400" b="0" kern="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25000"/>
              </a:lnSpc>
              <a:spcBef>
                <a:spcPts val="0"/>
              </a:spcBef>
              <a:spcAft>
                <a:spcPts val="0"/>
              </a:spcAft>
            </a:pPr>
            <a:r>
              <a:rPr lang="zh-CN" altLang="en-US" sz="2400" b="0" kern="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“道路，包括公路，城市道路和虽在单位管辖范围内，但允许社会车辆通行的场所，包括广场、停车场等。</a:t>
            </a:r>
            <a:r>
              <a:rPr lang="en-US" altLang="zh-CN" sz="2400" b="0" kern="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0" kern="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《道路交通安全法》第</a:t>
            </a:r>
            <a:r>
              <a:rPr lang="en-US" altLang="zh-CN" sz="2400" b="0" kern="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119</a:t>
            </a:r>
            <a:r>
              <a:rPr lang="zh-CN" altLang="en-US" sz="2400" b="0" kern="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条</a:t>
            </a:r>
            <a:endParaRPr lang="zh-CN" altLang="en-US" sz="2400" b="0" kern="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078230" y="2611120"/>
            <a:ext cx="1704975" cy="2352675"/>
          </a:xfrm>
          <a:prstGeom prst="rect">
            <a:avLst/>
          </a:prstGeom>
        </p:spPr>
      </p:pic>
      <p:sp>
        <p:nvSpPr>
          <p:cNvPr id="6" name="矩形 1"/>
          <p:cNvSpPr/>
          <p:nvPr/>
        </p:nvSpPr>
        <p:spPr>
          <a:xfrm>
            <a:off x="9897110" y="73660"/>
            <a:ext cx="2100580" cy="460375"/>
          </a:xfrm>
          <a:prstGeom prst="rect">
            <a:avLst/>
          </a:prstGeom>
          <a:noFill/>
          <a:ln w="9525">
            <a:noFill/>
          </a:ln>
        </p:spPr>
        <p:txBody>
          <a:bodyPr wrap="square" anchor="t">
            <a:spAutoFit/>
          </a:bodyPr>
          <a:lstStyle/>
          <a:p>
            <a:r>
              <a:rPr lang="zh-CN" altLang="en-US" sz="2400" b="1" dirty="0">
                <a:latin typeface="微软雅黑" panose="020B0503020204020204" pitchFamily="34" charset="-122"/>
                <a:ea typeface="微软雅黑" panose="020B0503020204020204" pitchFamily="34" charset="-122"/>
              </a:rPr>
              <a:t>道理交通概述</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en-US"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道路</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交通</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 name="文本框 1"/>
          <p:cNvSpPr txBox="1"/>
          <p:nvPr/>
        </p:nvSpPr>
        <p:spPr>
          <a:xfrm>
            <a:off x="3260725" y="1986915"/>
            <a:ext cx="7753350" cy="1014730"/>
          </a:xfrm>
          <a:prstGeom prst="rect">
            <a:avLst/>
          </a:prstGeom>
          <a:noFill/>
        </p:spPr>
        <p:txBody>
          <a:bodyPr wrap="square" rtlCol="0" anchor="t">
            <a:spAutoFit/>
          </a:bodyPr>
          <a:lstStyle/>
          <a:p>
            <a:pPr algn="l">
              <a:lnSpc>
                <a:spcPct val="125000"/>
              </a:lnSpc>
              <a:spcBef>
                <a:spcPts val="0"/>
              </a:spcBef>
              <a:spcAft>
                <a:spcPts val="0"/>
              </a:spcAft>
            </a:pPr>
            <a:r>
              <a:rPr lang="zh-CN" altLang="en-US" sz="2400" b="0" kern="0" dirty="0" smtClean="0">
                <a:solidFill>
                  <a:srgbClr val="FF0000"/>
                </a:solidFill>
                <a:latin typeface="微软雅黑" panose="020B0503020204020204" pitchFamily="34" charset="-122"/>
                <a:ea typeface="微软雅黑" panose="020B0503020204020204" pitchFamily="34" charset="-122"/>
                <a:cs typeface="+mn-ea"/>
              </a:rPr>
              <a:t>自然环境</a:t>
            </a:r>
            <a:r>
              <a:rPr lang="zh-CN" altLang="en-US" sz="2400" b="0" kern="0" dirty="0" smtClean="0">
                <a:solidFill>
                  <a:schemeClr val="tx1"/>
                </a:solidFill>
                <a:latin typeface="微软雅黑" panose="020B0503020204020204" pitchFamily="34" charset="-122"/>
                <a:ea typeface="微软雅黑" panose="020B0503020204020204" pitchFamily="34" charset="-122"/>
                <a:cs typeface="+mn-ea"/>
              </a:rPr>
              <a:t>，跟交通有关的，如四季，天气，地形地貌等</a:t>
            </a:r>
            <a:endParaRPr lang="zh-CN" altLang="en-US" sz="2400" b="0" kern="0" dirty="0" smtClean="0">
              <a:solidFill>
                <a:schemeClr val="tx1"/>
              </a:solidFill>
              <a:latin typeface="微软雅黑" panose="020B0503020204020204" pitchFamily="34" charset="-122"/>
              <a:ea typeface="微软雅黑" panose="020B0503020204020204" pitchFamily="34" charset="-122"/>
              <a:cs typeface="+mn-ea"/>
            </a:endParaRPr>
          </a:p>
          <a:p>
            <a:pPr algn="l">
              <a:lnSpc>
                <a:spcPct val="125000"/>
              </a:lnSpc>
              <a:spcBef>
                <a:spcPts val="0"/>
              </a:spcBef>
              <a:spcAft>
                <a:spcPts val="0"/>
              </a:spcAft>
            </a:pPr>
            <a:r>
              <a:rPr lang="zh-CN" altLang="en-US" sz="2400" b="0" kern="0" dirty="0" smtClean="0">
                <a:solidFill>
                  <a:srgbClr val="FF0000"/>
                </a:solidFill>
                <a:latin typeface="微软雅黑" panose="020B0503020204020204" pitchFamily="34" charset="-122"/>
                <a:ea typeface="微软雅黑" panose="020B0503020204020204" pitchFamily="34" charset="-122"/>
                <a:cs typeface="+mn-ea"/>
              </a:rPr>
              <a:t>社会环境</a:t>
            </a:r>
            <a:r>
              <a:rPr lang="zh-CN" altLang="en-US" sz="2400" b="0" kern="0" dirty="0" smtClean="0">
                <a:solidFill>
                  <a:schemeClr val="tx1"/>
                </a:solidFill>
                <a:latin typeface="微软雅黑" panose="020B0503020204020204" pitchFamily="34" charset="-122"/>
                <a:ea typeface="微软雅黑" panose="020B0503020204020204" pitchFamily="34" charset="-122"/>
                <a:cs typeface="+mn-ea"/>
              </a:rPr>
              <a:t>，举例说明，如公民素质，创文创卫</a:t>
            </a:r>
            <a:endParaRPr lang="zh-CN" altLang="en-US" sz="2400" b="0" kern="0" dirty="0" smtClean="0">
              <a:solidFill>
                <a:schemeClr val="tx1"/>
              </a:solidFill>
              <a:latin typeface="微软雅黑" panose="020B0503020204020204" pitchFamily="34" charset="-122"/>
              <a:ea typeface="微软雅黑" panose="020B0503020204020204" pitchFamily="34" charset="-122"/>
              <a:cs typeface="+mn-ea"/>
            </a:endParaRPr>
          </a:p>
        </p:txBody>
      </p:sp>
      <p:pic>
        <p:nvPicPr>
          <p:cNvPr id="4" name="图片 3"/>
          <p:cNvPicPr>
            <a:picLocks noChangeAspect="1"/>
          </p:cNvPicPr>
          <p:nvPr/>
        </p:nvPicPr>
        <p:blipFill>
          <a:blip r:embed="rId1"/>
          <a:srcRect l="72937" t="4032" r="3761" b="2161"/>
          <a:stretch>
            <a:fillRect/>
          </a:stretch>
        </p:blipFill>
        <p:spPr>
          <a:xfrm>
            <a:off x="592455" y="2508885"/>
            <a:ext cx="1766570" cy="2260600"/>
          </a:xfrm>
          <a:prstGeom prst="rect">
            <a:avLst/>
          </a:prstGeom>
        </p:spPr>
      </p:pic>
      <p:pic>
        <p:nvPicPr>
          <p:cNvPr id="5" name="图片 4"/>
          <p:cNvPicPr>
            <a:picLocks noChangeAspect="1"/>
          </p:cNvPicPr>
          <p:nvPr/>
        </p:nvPicPr>
        <p:blipFill>
          <a:blip r:embed="rId2"/>
          <a:stretch>
            <a:fillRect/>
          </a:stretch>
        </p:blipFill>
        <p:spPr>
          <a:xfrm>
            <a:off x="3401695" y="4004945"/>
            <a:ext cx="2998470" cy="2068830"/>
          </a:xfrm>
          <a:prstGeom prst="rect">
            <a:avLst/>
          </a:prstGeom>
        </p:spPr>
      </p:pic>
      <p:pic>
        <p:nvPicPr>
          <p:cNvPr id="7" name="图片 6"/>
          <p:cNvPicPr>
            <a:picLocks noChangeAspect="1"/>
          </p:cNvPicPr>
          <p:nvPr/>
        </p:nvPicPr>
        <p:blipFill>
          <a:blip r:embed="rId3"/>
          <a:stretch>
            <a:fillRect/>
          </a:stretch>
        </p:blipFill>
        <p:spPr>
          <a:xfrm>
            <a:off x="7232650" y="4004945"/>
            <a:ext cx="3401060" cy="2068830"/>
          </a:xfrm>
          <a:prstGeom prst="rect">
            <a:avLst/>
          </a:prstGeom>
        </p:spPr>
      </p:pic>
      <p:sp>
        <p:nvSpPr>
          <p:cNvPr id="6" name="矩形 1"/>
          <p:cNvSpPr/>
          <p:nvPr/>
        </p:nvSpPr>
        <p:spPr>
          <a:xfrm>
            <a:off x="9897110" y="73660"/>
            <a:ext cx="2100580" cy="460375"/>
          </a:xfrm>
          <a:prstGeom prst="rect">
            <a:avLst/>
          </a:prstGeom>
          <a:noFill/>
          <a:ln w="9525">
            <a:noFill/>
          </a:ln>
        </p:spPr>
        <p:txBody>
          <a:bodyPr wrap="square" anchor="t">
            <a:spAutoFit/>
          </a:bodyPr>
          <a:lstStyle/>
          <a:p>
            <a:r>
              <a:rPr lang="zh-CN" altLang="en-US" sz="2400" b="1" dirty="0">
                <a:latin typeface="微软雅黑" panose="020B0503020204020204" pitchFamily="34" charset="-122"/>
                <a:ea typeface="微软雅黑" panose="020B0503020204020204" pitchFamily="34" charset="-122"/>
              </a:rPr>
              <a:t>道理交通概述</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903595" y="964565"/>
            <a:ext cx="1330321" cy="558793"/>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rPr>
              <a:t>总结</a:t>
            </a:r>
            <a:endParaRPr kumimoji="0" lang="zh-CN"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pic>
        <p:nvPicPr>
          <p:cNvPr id="3" name="图片 2"/>
          <p:cNvPicPr>
            <a:picLocks noChangeAspect="1"/>
          </p:cNvPicPr>
          <p:nvPr/>
        </p:nvPicPr>
        <p:blipFill>
          <a:blip r:embed="rId1"/>
          <a:stretch>
            <a:fillRect/>
          </a:stretch>
        </p:blipFill>
        <p:spPr>
          <a:xfrm>
            <a:off x="903605" y="1979295"/>
            <a:ext cx="10017125" cy="3507105"/>
          </a:xfrm>
          <a:prstGeom prst="rect">
            <a:avLst/>
          </a:prstGeom>
        </p:spPr>
      </p:pic>
      <p:sp>
        <p:nvSpPr>
          <p:cNvPr id="6" name="矩形 1"/>
          <p:cNvSpPr/>
          <p:nvPr/>
        </p:nvSpPr>
        <p:spPr>
          <a:xfrm>
            <a:off x="9897110" y="73660"/>
            <a:ext cx="2100580" cy="460375"/>
          </a:xfrm>
          <a:prstGeom prst="rect">
            <a:avLst/>
          </a:prstGeom>
          <a:noFill/>
          <a:ln w="9525">
            <a:noFill/>
          </a:ln>
        </p:spPr>
        <p:txBody>
          <a:bodyPr wrap="square" anchor="t">
            <a:spAutoFit/>
          </a:bodyPr>
          <a:lstStyle/>
          <a:p>
            <a:r>
              <a:rPr lang="zh-CN" altLang="en-US" sz="2400" b="1" dirty="0">
                <a:latin typeface="微软雅黑" panose="020B0503020204020204" pitchFamily="34" charset="-122"/>
                <a:ea typeface="微软雅黑" panose="020B0503020204020204" pitchFamily="34" charset="-122"/>
              </a:rPr>
              <a:t>道理交通概述</a:t>
            </a:r>
            <a:endParaRPr lang="zh-CN" altLang="en-US" sz="2400" b="1" dirty="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ransition spd="slow" advTm="5000">
    <p:blinds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驾驶证业务</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 name="文本框 1"/>
          <p:cNvSpPr txBox="1"/>
          <p:nvPr/>
        </p:nvSpPr>
        <p:spPr>
          <a:xfrm>
            <a:off x="840105" y="1537335"/>
            <a:ext cx="10476230" cy="1938020"/>
          </a:xfrm>
          <a:prstGeom prst="rect">
            <a:avLst/>
          </a:prstGeom>
          <a:noFill/>
        </p:spPr>
        <p:txBody>
          <a:bodyPr wrap="square" rtlCol="0" anchor="t">
            <a:spAutoFit/>
          </a:bodyPr>
          <a:p>
            <a:pPr algn="just">
              <a:lnSpc>
                <a:spcPct val="125000"/>
              </a:lnSpc>
              <a:buFont typeface="+mj-lt"/>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）机动车驾驶证申领业务</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lnSpc>
                <a:spcPct val="125000"/>
              </a:lnSpc>
              <a:buFont typeface="+mj-lt"/>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主要包括：办理</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初次申领</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业务；办理</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增加准驾</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车型申领业务；办理持</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军队、武装警察</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部队机动车驾驶证申领业务；办理持</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境外机动车驾驶证</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申领业务。</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lnSpc>
                <a:spcPct val="125000"/>
              </a:lnSpc>
              <a:buFont typeface="+mj-lt"/>
            </a:pP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1"/>
          <a:srcRect l="33186" t="4057" r="35149" b="33832"/>
          <a:stretch>
            <a:fillRect/>
          </a:stretch>
        </p:blipFill>
        <p:spPr>
          <a:xfrm>
            <a:off x="1256030" y="3331210"/>
            <a:ext cx="3578860" cy="2218690"/>
          </a:xfrm>
          <a:prstGeom prst="rect">
            <a:avLst/>
          </a:prstGeom>
          <a:ln w="85725">
            <a:solidFill>
              <a:schemeClr val="bg1">
                <a:lumMod val="95000"/>
              </a:schemeClr>
            </a:solidFill>
          </a:ln>
        </p:spPr>
      </p:pic>
      <p:pic>
        <p:nvPicPr>
          <p:cNvPr id="4" name="图片 3"/>
          <p:cNvPicPr>
            <a:picLocks noChangeAspect="1"/>
          </p:cNvPicPr>
          <p:nvPr/>
        </p:nvPicPr>
        <p:blipFill>
          <a:blip r:embed="rId2"/>
          <a:srcRect r="67269" b="28483"/>
          <a:stretch>
            <a:fillRect/>
          </a:stretch>
        </p:blipFill>
        <p:spPr>
          <a:xfrm>
            <a:off x="7242175" y="3331210"/>
            <a:ext cx="3489960" cy="2218690"/>
          </a:xfrm>
          <a:prstGeom prst="rect">
            <a:avLst/>
          </a:prstGeom>
          <a:ln w="85725">
            <a:solidFill>
              <a:schemeClr val="bg1">
                <a:lumMod val="95000"/>
              </a:schemeClr>
            </a:solidFill>
          </a:ln>
        </p:spPr>
      </p:pic>
      <p:sp>
        <p:nvSpPr>
          <p:cNvPr id="10" name="文本框 9"/>
          <p:cNvSpPr txBox="1"/>
          <p:nvPr/>
        </p:nvSpPr>
        <p:spPr>
          <a:xfrm>
            <a:off x="1617345" y="5654040"/>
            <a:ext cx="2855595" cy="706755"/>
          </a:xfrm>
          <a:prstGeom prst="rect">
            <a:avLst/>
          </a:prstGeom>
          <a:noFill/>
        </p:spPr>
        <p:txBody>
          <a:bodyPr wrap="square" rtlCol="0">
            <a:spAutoFit/>
          </a:bodyPr>
          <a:p>
            <a:pPr lvl="0" algn="l">
              <a:buClrTx/>
              <a:buSzTx/>
              <a:buFontTx/>
            </a:pPr>
            <a:r>
              <a:rPr lang="zh-CN" altLang="en-US" sz="2000">
                <a:latin typeface="微软雅黑" panose="020B0503020204020204" pitchFamily="34" charset="-122"/>
                <a:ea typeface="微软雅黑" panose="020B0503020204020204" pitchFamily="34" charset="-122"/>
                <a:sym typeface="+mn-ea"/>
              </a:rPr>
              <a:t>接受驾驶申请，组织驾驶人考试</a:t>
            </a:r>
            <a:endParaRPr lang="zh-CN" altLang="en-US" sz="2000">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8189595" y="5808345"/>
            <a:ext cx="1594485" cy="398780"/>
          </a:xfrm>
          <a:prstGeom prst="rect">
            <a:avLst/>
          </a:prstGeom>
          <a:noFill/>
        </p:spPr>
        <p:txBody>
          <a:bodyPr wrap="square" rtlCol="0">
            <a:spAutoFit/>
          </a:bodyPr>
          <a:p>
            <a:r>
              <a:rPr lang="zh-CN" altLang="en-US" sz="2000">
                <a:latin typeface="微软雅黑" panose="020B0503020204020204" pitchFamily="34" charset="-122"/>
                <a:ea typeface="微软雅黑" panose="020B0503020204020204" pitchFamily="34" charset="-122"/>
              </a:rPr>
              <a:t>核发驾驶证</a:t>
            </a:r>
            <a:endParaRPr lang="zh-CN" altLang="en-US" sz="2000">
              <a:latin typeface="微软雅黑" panose="020B0503020204020204" pitchFamily="34" charset="-122"/>
              <a:ea typeface="微软雅黑" panose="020B0503020204020204" pitchFamily="34" charset="-122"/>
            </a:endParaRPr>
          </a:p>
        </p:txBody>
      </p:sp>
      <p:sp>
        <p:nvSpPr>
          <p:cNvPr id="20484" name="矩形 1"/>
          <p:cNvSpPr/>
          <p:nvPr/>
        </p:nvSpPr>
        <p:spPr>
          <a:xfrm>
            <a:off x="9393555" y="93345"/>
            <a:ext cx="272034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机动车驾驶证业务</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文本框 8"/>
          <p:cNvSpPr txBox="1"/>
          <p:nvPr/>
        </p:nvSpPr>
        <p:spPr>
          <a:xfrm>
            <a:off x="1077913" y="227013"/>
            <a:ext cx="1816100" cy="584200"/>
          </a:xfrm>
          <a:prstGeom prst="rect">
            <a:avLst/>
          </a:prstGeom>
          <a:noFill/>
          <a:ln w="9525">
            <a:noFill/>
          </a:ln>
        </p:spPr>
        <p:txBody>
          <a:bodyPr wrap="none" anchor="t">
            <a:spAutoFit/>
          </a:bodyPr>
          <a:lstStyle/>
          <a:p>
            <a:r>
              <a:rPr lang="zh-CN" altLang="en-US" sz="3200" b="1" dirty="0">
                <a:solidFill>
                  <a:srgbClr val="00A7E7"/>
                </a:solidFill>
                <a:latin typeface="Source Han Sans CN" charset="-122"/>
                <a:ea typeface="Source Han Sans CN" charset="-122"/>
              </a:rPr>
              <a:t>课后巩固</a:t>
            </a:r>
            <a:endParaRPr lang="en-US" altLang="zh-CN" sz="3200" b="1" dirty="0">
              <a:solidFill>
                <a:srgbClr val="00A7E7"/>
              </a:solidFill>
              <a:latin typeface="Source Han Sans CN" charset="-122"/>
              <a:ea typeface="Source Han Sans CN" charset="-122"/>
            </a:endParaRPr>
          </a:p>
        </p:txBody>
      </p:sp>
      <p:sp>
        <p:nvSpPr>
          <p:cNvPr id="2" name="标题 231425"/>
          <p:cNvSpPr>
            <a:spLocks noGrp="1"/>
          </p:cNvSpPr>
          <p:nvPr/>
        </p:nvSpPr>
        <p:spPr>
          <a:xfrm>
            <a:off x="557524" y="1462397"/>
            <a:ext cx="2866394"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sz="2800" b="0"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rPr>
              <a:t>登录访问</a:t>
            </a:r>
            <a:endParaRPr kumimoji="0" lang="en-US" altLang="zh-CN" sz="2800" b="0"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3" name="矩形 2"/>
          <p:cNvSpPr/>
          <p:nvPr/>
        </p:nvSpPr>
        <p:spPr>
          <a:xfrm>
            <a:off x="557521" y="2244086"/>
            <a:ext cx="2254885" cy="368291"/>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sz="2800" b="0" i="0" u="none" strike="noStrike" kern="1200" cap="none" spc="0" normalizeH="0" baseline="0" noProof="1">
                <a:ln>
                  <a:noFill/>
                </a:ln>
                <a:solidFill>
                  <a:srgbClr val="FF0000"/>
                </a:solidFill>
                <a:effectLst/>
                <a:uLnTx/>
                <a:uFillTx/>
                <a:latin typeface="黑体" panose="02010609060101010101" pitchFamily="49" charset="-122"/>
                <a:ea typeface="微软雅黑" panose="020B0503020204020204" pitchFamily="34" charset="-122"/>
                <a:cs typeface="+mn-ea"/>
                <a:sym typeface="+mn-ea"/>
              </a:rPr>
              <a:t>学习通</a:t>
            </a:r>
            <a:endParaRPr kumimoji="0" lang="zh-CN" sz="2800" b="0" i="0" u="none" strike="noStrike" kern="1200" cap="none" spc="0" normalizeH="0" baseline="0" noProof="1">
              <a:ln>
                <a:noFill/>
              </a:ln>
              <a:solidFill>
                <a:srgbClr val="FF0000"/>
              </a:solidFill>
              <a:effectLst/>
              <a:uLnTx/>
              <a:uFillTx/>
              <a:latin typeface="黑体" panose="02010609060101010101" pitchFamily="49" charset="-122"/>
              <a:ea typeface="微软雅黑" panose="020B0503020204020204" pitchFamily="34" charset="-122"/>
              <a:cs typeface="+mn-ea"/>
              <a:sym typeface="+mn-ea"/>
            </a:endParaRPr>
          </a:p>
        </p:txBody>
      </p:sp>
      <p:sp>
        <p:nvSpPr>
          <p:cNvPr id="4" name="矩形 3"/>
          <p:cNvSpPr/>
          <p:nvPr/>
        </p:nvSpPr>
        <p:spPr>
          <a:xfrm>
            <a:off x="557517" y="3970016"/>
            <a:ext cx="2254885" cy="368297"/>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sz="2800" b="0" i="0" u="none" strike="noStrike" kern="1200" cap="none" spc="0" normalizeH="0" baseline="0" noProof="1">
                <a:ln>
                  <a:noFill/>
                </a:ln>
                <a:solidFill>
                  <a:srgbClr val="FF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微信公众号:</a:t>
            </a:r>
            <a:endParaRPr kumimoji="0" lang="zh-CN" sz="2800" b="0" i="0" u="none" strike="noStrike" kern="1200" cap="none" spc="0" normalizeH="0" baseline="0" noProof="1">
              <a:ln>
                <a:noFill/>
              </a:ln>
              <a:solidFill>
                <a:srgbClr val="FF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endParaRPr>
          </a:p>
        </p:txBody>
      </p:sp>
      <p:pic>
        <p:nvPicPr>
          <p:cNvPr id="107526" name="图片 6" descr="qrcode_for_gh_f2720ef3b31b_860"/>
          <p:cNvPicPr>
            <a:picLocks noChangeAspect="1"/>
          </p:cNvPicPr>
          <p:nvPr>
            <p:custDataLst>
              <p:tags r:id="rId1"/>
            </p:custDataLst>
          </p:nvPr>
        </p:nvPicPr>
        <p:blipFill>
          <a:blip r:embed="rId2"/>
          <a:srcRect l="2956" t="3957" r="3494" b="3957"/>
          <a:stretch>
            <a:fillRect/>
          </a:stretch>
        </p:blipFill>
        <p:spPr>
          <a:xfrm>
            <a:off x="2400300" y="4565650"/>
            <a:ext cx="1971675" cy="1938338"/>
          </a:xfrm>
          <a:prstGeom prst="rect">
            <a:avLst/>
          </a:prstGeom>
          <a:noFill/>
          <a:ln w="9525">
            <a:noFill/>
          </a:ln>
        </p:spPr>
      </p:pic>
      <p:grpSp>
        <p:nvGrpSpPr>
          <p:cNvPr id="107527" name="组合 5"/>
          <p:cNvGrpSpPr/>
          <p:nvPr/>
        </p:nvGrpSpPr>
        <p:grpSpPr>
          <a:xfrm>
            <a:off x="4932363" y="2079625"/>
            <a:ext cx="6797675" cy="2698750"/>
            <a:chOff x="1708" y="3556"/>
            <a:chExt cx="7593" cy="2529"/>
          </a:xfrm>
        </p:grpSpPr>
        <p:sp>
          <p:nvSpPr>
            <p:cNvPr id="8" name="矩形 7"/>
            <p:cNvSpPr/>
            <p:nvPr/>
          </p:nvSpPr>
          <p:spPr>
            <a:xfrm>
              <a:off x="1708" y="3556"/>
              <a:ext cx="7593" cy="2529"/>
            </a:xfrm>
            <a:prstGeom prst="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到</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1980</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年时，交警改指挥棒为手势指挥交通。</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1996</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年规定了</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11</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种交通指挥信号手势。从</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2007</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年</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10</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月</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日开始，现行</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11</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种指挥手势减为</a:t>
              </a:r>
              <a:r>
                <a:rPr kumimoji="0" lang="en-US" altLang="zh-CN"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8</a:t>
              </a:r>
              <a:r>
                <a:rPr kumimoji="0" lang="zh-CN" altLang="en-US" sz="1800" b="0" i="0" u="none" strike="noStrike" kern="1200" cap="none" spc="0" normalizeH="0" baseline="0" noProof="1">
                  <a:ln>
                    <a:noFill/>
                  </a:ln>
                  <a:solidFill>
                    <a:schemeClr val="lt1"/>
                  </a:solidFill>
                  <a:effectLst/>
                  <a:uLnTx/>
                  <a:uFillTx/>
                  <a:latin typeface="华文行楷" panose="02010800040101010101" pitchFamily="2" charset="-122"/>
                  <a:ea typeface="华文行楷" panose="02010800040101010101" pitchFamily="2" charset="-122"/>
                  <a:cs typeface="+mn-cs"/>
                  <a:sym typeface="+mn-ea"/>
                </a:rPr>
                <a:t>种</a:t>
              </a: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7529" name="文本框 13"/>
            <p:cNvSpPr txBox="1"/>
            <p:nvPr/>
          </p:nvSpPr>
          <p:spPr>
            <a:xfrm>
              <a:off x="1708" y="3644"/>
              <a:ext cx="7593" cy="1456"/>
            </a:xfrm>
            <a:prstGeom prst="rect">
              <a:avLst/>
            </a:prstGeom>
            <a:noFill/>
            <a:ln w="9525">
              <a:noFill/>
            </a:ln>
          </p:spPr>
          <p:txBody>
            <a:bodyPr anchor="t">
              <a:spAutoFit/>
            </a:bodyPr>
            <a:lstStyle/>
            <a:p>
              <a:pPr>
                <a:lnSpc>
                  <a:spcPct val="125000"/>
                </a:lnSpc>
              </a:pPr>
              <a:r>
                <a:rPr lang="zh-CN" altLang="en-US" sz="2200" dirty="0">
                  <a:latin typeface="微软雅黑" panose="020B0503020204020204" pitchFamily="34" charset="-122"/>
                  <a:ea typeface="微软雅黑" panose="020B0503020204020204" pitchFamily="34" charset="-122"/>
                </a:rPr>
                <a:t>课后任务</a:t>
              </a:r>
              <a:endParaRPr lang="en-US" altLang="zh-CN" sz="2200" dirty="0">
                <a:latin typeface="微软雅黑" panose="020B0503020204020204" pitchFamily="34" charset="-122"/>
                <a:ea typeface="微软雅黑" panose="020B0503020204020204" pitchFamily="34" charset="-122"/>
              </a:endParaRPr>
            </a:p>
            <a:p>
              <a:pPr>
                <a:lnSpc>
                  <a:spcPct val="125000"/>
                </a:lnSpc>
              </a:pPr>
              <a:endParaRPr lang="en-US" altLang="zh-CN" sz="1000" dirty="0">
                <a:latin typeface="微软雅黑" panose="020B0503020204020204" pitchFamily="34" charset="-122"/>
                <a:ea typeface="微软雅黑" panose="020B0503020204020204" pitchFamily="34" charset="-122"/>
              </a:endParaRPr>
            </a:p>
            <a:p>
              <a:pPr>
                <a:lnSpc>
                  <a:spcPct val="125000"/>
                </a:lnSpc>
              </a:pPr>
              <a:r>
                <a:rPr lang="en-US" altLang="zh-CN" sz="2200" dirty="0">
                  <a:latin typeface="微软雅黑" panose="020B0503020204020204" pitchFamily="34" charset="-122"/>
                  <a:ea typeface="微软雅黑" panose="020B0503020204020204" pitchFamily="34" charset="-122"/>
                </a:rPr>
                <a:t>1. </a:t>
              </a:r>
              <a:r>
                <a:rPr lang="zh-CN" altLang="en-US" sz="2200" dirty="0">
                  <a:latin typeface="微软雅黑" panose="020B0503020204020204" pitchFamily="34" charset="-122"/>
                  <a:ea typeface="微软雅黑" panose="020B0503020204020204" pitchFamily="34" charset="-122"/>
                </a:rPr>
                <a:t>预习道路交通管理的主要工作内容</a:t>
              </a:r>
              <a:endParaRPr lang="zh-CN" altLang="zh-CN" sz="2200" dirty="0">
                <a:latin typeface="微软雅黑" panose="020B0503020204020204" pitchFamily="34" charset="-122"/>
                <a:ea typeface="微软雅黑" panose="020B0503020204020204" pitchFamily="34" charset="-122"/>
              </a:endParaRPr>
            </a:p>
            <a:p>
              <a:pPr>
                <a:lnSpc>
                  <a:spcPct val="125000"/>
                </a:lnSpc>
              </a:pPr>
              <a:r>
                <a:rPr lang="zh-CN" altLang="en-US" sz="2200" dirty="0">
                  <a:latin typeface="微软雅黑" panose="020B0503020204020204" pitchFamily="34" charset="-122"/>
                  <a:ea typeface="微软雅黑" panose="020B0503020204020204" pitchFamily="34" charset="-122"/>
                </a:rPr>
                <a:t>    </a:t>
              </a:r>
              <a:endParaRPr lang="zh-CN" altLang="en-US" sz="2200" dirty="0">
                <a:latin typeface="微软雅黑" panose="020B0503020204020204" pitchFamily="34" charset="-122"/>
                <a:ea typeface="微软雅黑" panose="020B0503020204020204" pitchFamily="34" charset="-122"/>
              </a:endParaRPr>
            </a:p>
          </p:txBody>
        </p:sp>
      </p:grpSp>
      <p:pic>
        <p:nvPicPr>
          <p:cNvPr id="107530" name="图片 5"/>
          <p:cNvPicPr>
            <a:picLocks noChangeAspect="1"/>
          </p:cNvPicPr>
          <p:nvPr>
            <p:custDataLst>
              <p:tags r:id="rId3"/>
            </p:custDataLst>
          </p:nvPr>
        </p:nvPicPr>
        <p:blipFill>
          <a:blip r:embed="rId4"/>
          <a:srcRect l="20784" t="12280" r="20731" b="9525"/>
          <a:stretch>
            <a:fillRect/>
          </a:stretch>
        </p:blipFill>
        <p:spPr>
          <a:xfrm>
            <a:off x="2476500" y="2244725"/>
            <a:ext cx="1614488" cy="1497013"/>
          </a:xfrm>
          <a:prstGeom prst="rect">
            <a:avLst/>
          </a:prstGeom>
          <a:noFill/>
          <a:ln w="9525">
            <a:noFill/>
          </a:ln>
        </p:spPr>
      </p:pic>
    </p:spTree>
    <p:custDataLst>
      <p:tags r:id="rId5"/>
    </p:custDataLst>
  </p:cSld>
  <p:clrMapOvr>
    <a:masterClrMapping/>
  </p:clrMapOvr>
  <p:transition spd="slow" advTm="5000">
    <p:blinds dir="vert"/>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a:srcRect l="-65"/>
          <a:stretch>
            <a:fillRect/>
          </a:stretch>
        </p:blipFill>
        <p:spPr>
          <a:xfrm>
            <a:off x="0" y="0"/>
            <a:ext cx="12202368" cy="6634762"/>
          </a:xfrm>
          <a:custGeom>
            <a:avLst/>
            <a:gdLst>
              <a:gd name="connsiteX0" fmla="*/ 0 w 12202368"/>
              <a:gd name="connsiteY0" fmla="*/ 0 h 6634774"/>
              <a:gd name="connsiteX1" fmla="*/ 12202368 w 12202368"/>
              <a:gd name="connsiteY1" fmla="*/ 0 h 6634774"/>
              <a:gd name="connsiteX2" fmla="*/ 12202368 w 12202368"/>
              <a:gd name="connsiteY2" fmla="*/ 6634774 h 6634774"/>
              <a:gd name="connsiteX3" fmla="*/ 8499231 w 12202368"/>
              <a:gd name="connsiteY3" fmla="*/ 3176954 h 6634774"/>
              <a:gd name="connsiteX4" fmla="*/ 4982308 w 12202368"/>
              <a:gd name="connsiteY4" fmla="*/ 4560277 h 6634774"/>
              <a:gd name="connsiteX5" fmla="*/ 23446 w 12202368"/>
              <a:gd name="connsiteY5" fmla="*/ 2555631 h 6634774"/>
              <a:gd name="connsiteX6" fmla="*/ 0 w 12202368"/>
              <a:gd name="connsiteY6" fmla="*/ 3399692 h 663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68" h="6634774">
                <a:moveTo>
                  <a:pt x="0" y="0"/>
                </a:moveTo>
                <a:lnTo>
                  <a:pt x="12202368" y="0"/>
                </a:lnTo>
                <a:lnTo>
                  <a:pt x="12202368" y="6634774"/>
                </a:lnTo>
                <a:lnTo>
                  <a:pt x="8499231" y="3176954"/>
                </a:lnTo>
                <a:lnTo>
                  <a:pt x="4982308" y="4560277"/>
                </a:lnTo>
                <a:lnTo>
                  <a:pt x="23446" y="2555631"/>
                </a:lnTo>
                <a:lnTo>
                  <a:pt x="0" y="3399692"/>
                </a:lnTo>
                <a:close/>
              </a:path>
            </a:pathLst>
          </a:custGeom>
        </p:spPr>
      </p:pic>
      <p:sp>
        <p:nvSpPr>
          <p:cNvPr id="6" name="三角形 5"/>
          <p:cNvSpPr/>
          <p:nvPr/>
        </p:nvSpPr>
        <p:spPr>
          <a:xfrm>
            <a:off x="1588" y="2552700"/>
            <a:ext cx="5530850" cy="1906588"/>
          </a:xfrm>
          <a:custGeom>
            <a:avLst/>
            <a:gdLst>
              <a:gd name="connsiteX0" fmla="*/ 0 w 4126523"/>
              <a:gd name="connsiteY0" fmla="*/ 1301261 h 1301261"/>
              <a:gd name="connsiteX1" fmla="*/ 2063262 w 4126523"/>
              <a:gd name="connsiteY1" fmla="*/ 0 h 1301261"/>
              <a:gd name="connsiteX2" fmla="*/ 4126523 w 4126523"/>
              <a:gd name="connsiteY2" fmla="*/ 1301261 h 1301261"/>
              <a:gd name="connsiteX3" fmla="*/ 0 w 4126523"/>
              <a:gd name="connsiteY3" fmla="*/ 1301261 h 1301261"/>
              <a:gd name="connsiteX0-1" fmla="*/ 0 w 4876800"/>
              <a:gd name="connsiteY0-2" fmla="*/ 0 h 1395046"/>
              <a:gd name="connsiteX1-3" fmla="*/ 2813539 w 4876800"/>
              <a:gd name="connsiteY1-4" fmla="*/ 93785 h 1395046"/>
              <a:gd name="connsiteX2-5" fmla="*/ 4876800 w 4876800"/>
              <a:gd name="connsiteY2-6" fmla="*/ 1395046 h 1395046"/>
              <a:gd name="connsiteX3-7" fmla="*/ 0 w 4876800"/>
              <a:gd name="connsiteY3-8" fmla="*/ 0 h 1395046"/>
              <a:gd name="connsiteX0-9" fmla="*/ 0 w 4478216"/>
              <a:gd name="connsiteY0-10" fmla="*/ 0 h 1875692"/>
              <a:gd name="connsiteX1-11" fmla="*/ 2813539 w 4478216"/>
              <a:gd name="connsiteY1-12" fmla="*/ 93785 h 1875692"/>
              <a:gd name="connsiteX2-13" fmla="*/ 4478216 w 4478216"/>
              <a:gd name="connsiteY2-14" fmla="*/ 1875692 h 1875692"/>
              <a:gd name="connsiteX3-15" fmla="*/ 0 w 4478216"/>
              <a:gd name="connsiteY3-16" fmla="*/ 0 h 1875692"/>
              <a:gd name="connsiteX0-17" fmla="*/ 0 w 5462954"/>
              <a:gd name="connsiteY0-18" fmla="*/ 0 h 1875692"/>
              <a:gd name="connsiteX1-19" fmla="*/ 5462954 w 5462954"/>
              <a:gd name="connsiteY1-20" fmla="*/ 820616 h 1875692"/>
              <a:gd name="connsiteX2-21" fmla="*/ 4478216 w 5462954"/>
              <a:gd name="connsiteY2-22" fmla="*/ 1875692 h 1875692"/>
              <a:gd name="connsiteX3-23" fmla="*/ 0 w 5462954"/>
              <a:gd name="connsiteY3-24" fmla="*/ 0 h 1875692"/>
              <a:gd name="connsiteX0-25" fmla="*/ 0 w 5439508"/>
              <a:gd name="connsiteY0-26" fmla="*/ 0 h 1887415"/>
              <a:gd name="connsiteX1-27" fmla="*/ 5439508 w 5439508"/>
              <a:gd name="connsiteY1-28" fmla="*/ 832339 h 1887415"/>
              <a:gd name="connsiteX2-29" fmla="*/ 4454770 w 5439508"/>
              <a:gd name="connsiteY2-30" fmla="*/ 1887415 h 1887415"/>
              <a:gd name="connsiteX3-31" fmla="*/ 0 w 5439508"/>
              <a:gd name="connsiteY3-32" fmla="*/ 0 h 1887415"/>
              <a:gd name="connsiteX0-33" fmla="*/ 0 w 5533293"/>
              <a:gd name="connsiteY0-34" fmla="*/ 0 h 1887415"/>
              <a:gd name="connsiteX1-35" fmla="*/ 5533293 w 5533293"/>
              <a:gd name="connsiteY1-36" fmla="*/ 879231 h 1887415"/>
              <a:gd name="connsiteX2-37" fmla="*/ 4454770 w 5533293"/>
              <a:gd name="connsiteY2-38" fmla="*/ 1887415 h 1887415"/>
              <a:gd name="connsiteX3-39" fmla="*/ 0 w 5533293"/>
              <a:gd name="connsiteY3-40" fmla="*/ 0 h 1887415"/>
              <a:gd name="connsiteX0-41" fmla="*/ 0 w 5533293"/>
              <a:gd name="connsiteY0-42" fmla="*/ 0 h 1922584"/>
              <a:gd name="connsiteX1-43" fmla="*/ 5533293 w 5533293"/>
              <a:gd name="connsiteY1-44" fmla="*/ 879231 h 1922584"/>
              <a:gd name="connsiteX2-45" fmla="*/ 4478216 w 5533293"/>
              <a:gd name="connsiteY2-46" fmla="*/ 1922584 h 1922584"/>
              <a:gd name="connsiteX3-47" fmla="*/ 0 w 5533293"/>
              <a:gd name="connsiteY3-48" fmla="*/ 0 h 1922584"/>
              <a:gd name="connsiteX0-49" fmla="*/ 0 w 5474678"/>
              <a:gd name="connsiteY0-50" fmla="*/ 0 h 1887415"/>
              <a:gd name="connsiteX1-51" fmla="*/ 5474678 w 5474678"/>
              <a:gd name="connsiteY1-52" fmla="*/ 844062 h 1887415"/>
              <a:gd name="connsiteX2-53" fmla="*/ 4419601 w 5474678"/>
              <a:gd name="connsiteY2-54" fmla="*/ 1887415 h 1887415"/>
              <a:gd name="connsiteX3-55" fmla="*/ 0 w 5474678"/>
              <a:gd name="connsiteY3-56" fmla="*/ 0 h 1887415"/>
            </a:gdLst>
            <a:ahLst/>
            <a:cxnLst>
              <a:cxn ang="0">
                <a:pos x="connsiteX0-1" y="connsiteY0-2"/>
              </a:cxn>
              <a:cxn ang="0">
                <a:pos x="connsiteX1-3" y="connsiteY1-4"/>
              </a:cxn>
              <a:cxn ang="0">
                <a:pos x="connsiteX2-5" y="connsiteY2-6"/>
              </a:cxn>
              <a:cxn ang="0">
                <a:pos x="connsiteX3-7" y="connsiteY3-8"/>
              </a:cxn>
            </a:cxnLst>
            <a:rect l="l" t="t" r="r" b="b"/>
            <a:pathLst>
              <a:path w="5474678" h="1887415">
                <a:moveTo>
                  <a:pt x="0" y="0"/>
                </a:moveTo>
                <a:lnTo>
                  <a:pt x="5474678" y="844062"/>
                </a:lnTo>
                <a:lnTo>
                  <a:pt x="4419601" y="1887415"/>
                </a:lnTo>
                <a:lnTo>
                  <a:pt x="0" y="0"/>
                </a:lnTo>
                <a:close/>
              </a:path>
            </a:pathLst>
          </a:custGeom>
          <a:solidFill>
            <a:srgbClr val="FFC003"/>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梯形 6"/>
          <p:cNvSpPr/>
          <p:nvPr/>
        </p:nvSpPr>
        <p:spPr>
          <a:xfrm>
            <a:off x="4437063" y="1879600"/>
            <a:ext cx="4070350" cy="2803525"/>
          </a:xfrm>
          <a:custGeom>
            <a:avLst/>
            <a:gdLst>
              <a:gd name="connsiteX0" fmla="*/ 0 w 1746738"/>
              <a:gd name="connsiteY0" fmla="*/ 527539 h 527539"/>
              <a:gd name="connsiteX1" fmla="*/ 131885 w 1746738"/>
              <a:gd name="connsiteY1" fmla="*/ 0 h 527539"/>
              <a:gd name="connsiteX2" fmla="*/ 1614853 w 1746738"/>
              <a:gd name="connsiteY2" fmla="*/ 0 h 527539"/>
              <a:gd name="connsiteX3" fmla="*/ 1746738 w 1746738"/>
              <a:gd name="connsiteY3" fmla="*/ 527539 h 527539"/>
              <a:gd name="connsiteX4" fmla="*/ 0 w 1746738"/>
              <a:gd name="connsiteY4" fmla="*/ 527539 h 527539"/>
              <a:gd name="connsiteX0-1" fmla="*/ 0 w 2001715"/>
              <a:gd name="connsiteY0-2" fmla="*/ 2625970 h 2625970"/>
              <a:gd name="connsiteX1-3" fmla="*/ 131885 w 2001715"/>
              <a:gd name="connsiteY1-4" fmla="*/ 2098431 h 2625970"/>
              <a:gd name="connsiteX2-5" fmla="*/ 2001715 w 2001715"/>
              <a:gd name="connsiteY2-6" fmla="*/ 0 h 2625970"/>
              <a:gd name="connsiteX3-7" fmla="*/ 1746738 w 2001715"/>
              <a:gd name="connsiteY3-8" fmla="*/ 2625970 h 2625970"/>
              <a:gd name="connsiteX4-9" fmla="*/ 0 w 2001715"/>
              <a:gd name="connsiteY4-10" fmla="*/ 2625970 h 2625970"/>
              <a:gd name="connsiteX0-11" fmla="*/ 0 w 3540369"/>
              <a:gd name="connsiteY0-12" fmla="*/ 2625970 h 2625970"/>
              <a:gd name="connsiteX1-13" fmla="*/ 131885 w 3540369"/>
              <a:gd name="connsiteY1-14" fmla="*/ 2098431 h 2625970"/>
              <a:gd name="connsiteX2-15" fmla="*/ 2001715 w 3540369"/>
              <a:gd name="connsiteY2-16" fmla="*/ 0 h 2625970"/>
              <a:gd name="connsiteX3-17" fmla="*/ 3540369 w 3540369"/>
              <a:gd name="connsiteY3-18" fmla="*/ 1477109 h 2625970"/>
              <a:gd name="connsiteX4-19" fmla="*/ 0 w 3540369"/>
              <a:gd name="connsiteY4-20" fmla="*/ 2625970 h 2625970"/>
              <a:gd name="connsiteX0-21" fmla="*/ 489438 w 4029807"/>
              <a:gd name="connsiteY0-22" fmla="*/ 2625970 h 2625970"/>
              <a:gd name="connsiteX1-23" fmla="*/ 0 w 4029807"/>
              <a:gd name="connsiteY1-24" fmla="*/ 2555631 h 2625970"/>
              <a:gd name="connsiteX2-25" fmla="*/ 2491153 w 4029807"/>
              <a:gd name="connsiteY2-26" fmla="*/ 0 h 2625970"/>
              <a:gd name="connsiteX3-27" fmla="*/ 4029807 w 4029807"/>
              <a:gd name="connsiteY3-28" fmla="*/ 1477109 h 2625970"/>
              <a:gd name="connsiteX4-29" fmla="*/ 489438 w 4029807"/>
              <a:gd name="connsiteY4-30" fmla="*/ 2625970 h 2625970"/>
              <a:gd name="connsiteX0-31" fmla="*/ 465992 w 4029807"/>
              <a:gd name="connsiteY0-32" fmla="*/ 2778370 h 2778370"/>
              <a:gd name="connsiteX1-33" fmla="*/ 0 w 4029807"/>
              <a:gd name="connsiteY1-34" fmla="*/ 2555631 h 2778370"/>
              <a:gd name="connsiteX2-35" fmla="*/ 2491153 w 4029807"/>
              <a:gd name="connsiteY2-36" fmla="*/ 0 h 2778370"/>
              <a:gd name="connsiteX3-37" fmla="*/ 4029807 w 4029807"/>
              <a:gd name="connsiteY3-38" fmla="*/ 1477109 h 2778370"/>
              <a:gd name="connsiteX4-39" fmla="*/ 465992 w 4029807"/>
              <a:gd name="connsiteY4-40" fmla="*/ 2778370 h 2778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29807" h="2778370">
                <a:moveTo>
                  <a:pt x="465992" y="2778370"/>
                </a:moveTo>
                <a:lnTo>
                  <a:pt x="0" y="2555631"/>
                </a:lnTo>
                <a:lnTo>
                  <a:pt x="2491153" y="0"/>
                </a:lnTo>
                <a:lnTo>
                  <a:pt x="4029807" y="1477109"/>
                </a:lnTo>
                <a:lnTo>
                  <a:pt x="465992" y="2778370"/>
                </a:lnTo>
                <a:close/>
              </a:path>
            </a:pathLst>
          </a:custGeom>
          <a:solidFill>
            <a:srgbClr val="88CE73"/>
          </a:solidFill>
          <a:ln>
            <a:noFill/>
          </a:ln>
          <a:effectLst>
            <a:outerShdw blurRad="50800" dist="762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直角三角形 7"/>
          <p:cNvSpPr/>
          <p:nvPr/>
        </p:nvSpPr>
        <p:spPr>
          <a:xfrm>
            <a:off x="6937375" y="1890713"/>
            <a:ext cx="5265738" cy="4983163"/>
          </a:xfrm>
          <a:custGeom>
            <a:avLst/>
            <a:gdLst>
              <a:gd name="connsiteX0" fmla="*/ 0 w 902677"/>
              <a:gd name="connsiteY0" fmla="*/ 562708 h 562708"/>
              <a:gd name="connsiteX1" fmla="*/ 0 w 902677"/>
              <a:gd name="connsiteY1" fmla="*/ 0 h 562708"/>
              <a:gd name="connsiteX2" fmla="*/ 902677 w 902677"/>
              <a:gd name="connsiteY2" fmla="*/ 562708 h 562708"/>
              <a:gd name="connsiteX3" fmla="*/ 0 w 902677"/>
              <a:gd name="connsiteY3" fmla="*/ 562708 h 562708"/>
              <a:gd name="connsiteX0-1" fmla="*/ 2004646 w 2907323"/>
              <a:gd name="connsiteY0-2" fmla="*/ 1441939 h 1441939"/>
              <a:gd name="connsiteX1-3" fmla="*/ 0 w 2907323"/>
              <a:gd name="connsiteY1-4" fmla="*/ 0 h 1441939"/>
              <a:gd name="connsiteX2-5" fmla="*/ 2907323 w 2907323"/>
              <a:gd name="connsiteY2-6" fmla="*/ 1441939 h 1441939"/>
              <a:gd name="connsiteX3-7" fmla="*/ 2004646 w 2907323"/>
              <a:gd name="connsiteY3-8" fmla="*/ 1441939 h 1441939"/>
              <a:gd name="connsiteX0-9" fmla="*/ 2004646 w 5181600"/>
              <a:gd name="connsiteY0-10" fmla="*/ 1441939 h 1582616"/>
              <a:gd name="connsiteX1-11" fmla="*/ 0 w 5181600"/>
              <a:gd name="connsiteY1-12" fmla="*/ 0 h 1582616"/>
              <a:gd name="connsiteX2-13" fmla="*/ 5181600 w 5181600"/>
              <a:gd name="connsiteY2-14" fmla="*/ 1582616 h 1582616"/>
              <a:gd name="connsiteX3-15" fmla="*/ 2004646 w 5181600"/>
              <a:gd name="connsiteY3-16" fmla="*/ 1441939 h 1582616"/>
              <a:gd name="connsiteX0-17" fmla="*/ 5169877 w 5181600"/>
              <a:gd name="connsiteY0-18" fmla="*/ 4935416 h 4935416"/>
              <a:gd name="connsiteX1-19" fmla="*/ 0 w 5181600"/>
              <a:gd name="connsiteY1-20" fmla="*/ 0 h 4935416"/>
              <a:gd name="connsiteX2-21" fmla="*/ 5181600 w 5181600"/>
              <a:gd name="connsiteY2-22" fmla="*/ 1582616 h 4935416"/>
              <a:gd name="connsiteX3-23" fmla="*/ 5169877 w 5181600"/>
              <a:gd name="connsiteY3-24" fmla="*/ 4935416 h 4935416"/>
              <a:gd name="connsiteX0-25" fmla="*/ 5169877 w 5181600"/>
              <a:gd name="connsiteY0-26" fmla="*/ 4935416 h 4935416"/>
              <a:gd name="connsiteX1-27" fmla="*/ 0 w 5181600"/>
              <a:gd name="connsiteY1-28" fmla="*/ 0 h 4935416"/>
              <a:gd name="connsiteX2-29" fmla="*/ 5181600 w 5181600"/>
              <a:gd name="connsiteY2-30" fmla="*/ 1582616 h 4935416"/>
              <a:gd name="connsiteX3-31" fmla="*/ 5169877 w 5181600"/>
              <a:gd name="connsiteY3-32" fmla="*/ 4935416 h 4935416"/>
              <a:gd name="connsiteX0-33" fmla="*/ 5169877 w 5181600"/>
              <a:gd name="connsiteY0-34" fmla="*/ 4935416 h 4935416"/>
              <a:gd name="connsiteX1-35" fmla="*/ 0 w 5181600"/>
              <a:gd name="connsiteY1-36" fmla="*/ 0 h 4935416"/>
              <a:gd name="connsiteX2-37" fmla="*/ 5181600 w 5181600"/>
              <a:gd name="connsiteY2-38" fmla="*/ 1582616 h 4935416"/>
              <a:gd name="connsiteX3-39" fmla="*/ 5169877 w 5181600"/>
              <a:gd name="connsiteY3-40" fmla="*/ 4935416 h 4935416"/>
            </a:gdLst>
            <a:ahLst/>
            <a:cxnLst>
              <a:cxn ang="0">
                <a:pos x="connsiteX0-1" y="connsiteY0-2"/>
              </a:cxn>
              <a:cxn ang="0">
                <a:pos x="connsiteX1-3" y="connsiteY1-4"/>
              </a:cxn>
              <a:cxn ang="0">
                <a:pos x="connsiteX2-5" y="connsiteY2-6"/>
              </a:cxn>
              <a:cxn ang="0">
                <a:pos x="connsiteX3-7" y="connsiteY3-8"/>
              </a:cxn>
            </a:cxnLst>
            <a:rect l="l" t="t" r="r" b="b"/>
            <a:pathLst>
              <a:path w="5181600" h="4935416">
                <a:moveTo>
                  <a:pt x="5169877" y="4935416"/>
                </a:moveTo>
                <a:lnTo>
                  <a:pt x="0" y="0"/>
                </a:lnTo>
                <a:lnTo>
                  <a:pt x="5181600" y="1582616"/>
                </a:lnTo>
                <a:cubicBezTo>
                  <a:pt x="5177692" y="2700216"/>
                  <a:pt x="5173785" y="3817816"/>
                  <a:pt x="5169877" y="4935416"/>
                </a:cubicBezTo>
                <a:close/>
              </a:path>
            </a:pathLst>
          </a:custGeom>
          <a:solidFill>
            <a:srgbClr val="00A7E7"/>
          </a:solidFill>
          <a:ln>
            <a:noFill/>
          </a:ln>
          <a:effectLst>
            <a:outerShdw blurRad="508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文本框 12"/>
          <p:cNvSpPr txBox="1"/>
          <p:nvPr/>
        </p:nvSpPr>
        <p:spPr>
          <a:xfrm>
            <a:off x="1833563" y="5094288"/>
            <a:ext cx="6065837" cy="862012"/>
          </a:xfrm>
          <a:prstGeom prst="rect">
            <a:avLst/>
          </a:prstGeom>
          <a:noFill/>
          <a:ln w="9525">
            <a:noFill/>
          </a:ln>
        </p:spPr>
        <p:txBody>
          <a:bodyPr anchor="t">
            <a:spAutoFit/>
          </a:bodyPr>
          <a:lstStyle/>
          <a:p>
            <a:pPr algn="dist"/>
            <a:r>
              <a:rPr lang="zh-CN" altLang="en-US" sz="5000" b="1" dirty="0">
                <a:solidFill>
                  <a:srgbClr val="04B2F2"/>
                </a:solidFill>
                <a:latin typeface="Source Han Sans CN" charset="-122"/>
                <a:ea typeface="Source Han Sans CN" charset="-122"/>
              </a:rPr>
              <a:t>感谢您的耐心聆听</a:t>
            </a:r>
            <a:endParaRPr lang="zh-CN" altLang="en-US" sz="5000" b="1" dirty="0">
              <a:solidFill>
                <a:srgbClr val="04B2F2"/>
              </a:solidFill>
              <a:latin typeface="Source Han Sans CN" charset="-122"/>
              <a:ea typeface="Source Han Sans CN" charset="-122"/>
            </a:endParaRPr>
          </a:p>
        </p:txBody>
      </p:sp>
      <p:sp>
        <p:nvSpPr>
          <p:cNvPr id="15" name="文本框 14"/>
          <p:cNvSpPr txBox="1"/>
          <p:nvPr/>
        </p:nvSpPr>
        <p:spPr>
          <a:xfrm>
            <a:off x="1893888" y="6153150"/>
            <a:ext cx="4287837" cy="398463"/>
          </a:xfrm>
          <a:prstGeom prst="rect">
            <a:avLst/>
          </a:prstGeom>
          <a:noFill/>
          <a:ln w="9525">
            <a:noFill/>
          </a:ln>
        </p:spPr>
        <p:txBody>
          <a:bodyPr anchor="t">
            <a:spAutoFit/>
          </a:bodyPr>
          <a:lstStyle/>
          <a:p>
            <a:pPr algn="dist"/>
            <a:r>
              <a:rPr lang="zh-CN" altLang="en-US" sz="2000" dirty="0">
                <a:solidFill>
                  <a:srgbClr val="04B2F2"/>
                </a:solidFill>
                <a:latin typeface="Source Han Sans CN Normal" charset="-122"/>
                <a:ea typeface="Source Han Sans CN Normal" charset="-122"/>
              </a:rPr>
              <a:t>湖南警察学院 交通管理系 方斌</a:t>
            </a:r>
            <a:endParaRPr lang="zh-CN" altLang="en-US" sz="2000" dirty="0">
              <a:solidFill>
                <a:srgbClr val="04B2F2"/>
              </a:solidFill>
              <a:latin typeface="Source Han Sans CN Normal" charset="-122"/>
              <a:ea typeface="Source Han Sans CN Normal" charset="-122"/>
            </a:endParaRPr>
          </a:p>
        </p:txBody>
      </p:sp>
      <p:pic>
        <p:nvPicPr>
          <p:cNvPr id="109576" name="图片 2" descr="logo"/>
          <p:cNvPicPr>
            <a:picLocks noChangeAspect="1"/>
          </p:cNvPicPr>
          <p:nvPr/>
        </p:nvPicPr>
        <p:blipFill>
          <a:blip r:embed="rId2"/>
          <a:stretch>
            <a:fillRect/>
          </a:stretch>
        </p:blipFill>
        <p:spPr>
          <a:xfrm>
            <a:off x="1588" y="5694363"/>
            <a:ext cx="1327150" cy="1141412"/>
          </a:xfrm>
          <a:prstGeom prst="rect">
            <a:avLst/>
          </a:prstGeom>
          <a:noFill/>
          <a:ln w="9525">
            <a:noFill/>
          </a:ln>
        </p:spPr>
      </p:pic>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childTnLst>
                          </p:cTn>
                        </p:par>
                        <p:par>
                          <p:cTn id="20" fill="hold">
                            <p:stCondLst>
                              <p:cond delay="2000"/>
                            </p:stCondLst>
                            <p:childTnLst>
                              <p:par>
                                <p:cTn id="21" presetID="23" presetClass="entr" presetSubtype="16" fill="hold" grpId="0" nodeType="afterEffect">
                                  <p:stCondLst>
                                    <p:cond delay="0"/>
                                  </p:stCondLst>
                                  <p:iterate type="lt">
                                    <p:tmPct val="10000"/>
                                  </p:iterate>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par>
                                <p:cTn id="25" presetID="27" presetClass="emph" presetSubtype="0" fill="remove" grpId="1" nodeType="withEffect">
                                  <p:stCondLst>
                                    <p:cond delay="500"/>
                                  </p:stCondLst>
                                  <p:iterate type="lt">
                                    <p:tmPct val="10000"/>
                                  </p:iterate>
                                  <p:childTnLst>
                                    <p:animClr clrSpc="rgb" dir="cw">
                                      <p:cBhvr override="childStyle">
                                        <p:cTn id="26" dur="500" autoRev="1" fill="remove"/>
                                        <p:tgtEl>
                                          <p:spTgt spid="13"/>
                                        </p:tgtEl>
                                        <p:attrNameLst>
                                          <p:attrName>style.color</p:attrName>
                                        </p:attrNameLst>
                                      </p:cBhvr>
                                      <p:to>
                                        <a:schemeClr val="bg1"/>
                                      </p:to>
                                    </p:animClr>
                                    <p:animClr clrSpc="rgb" dir="cw">
                                      <p:cBhvr>
                                        <p:cTn id="27" dur="500" autoRev="1" fill="remove"/>
                                        <p:tgtEl>
                                          <p:spTgt spid="13"/>
                                        </p:tgtEl>
                                        <p:attrNameLst>
                                          <p:attrName>fillcolor</p:attrName>
                                        </p:attrNameLst>
                                      </p:cBhvr>
                                      <p:to>
                                        <a:schemeClr val="bg1"/>
                                      </p:to>
                                    </p:animClr>
                                    <p:set>
                                      <p:cBhvr>
                                        <p:cTn id="28" dur="500" autoRev="1" fill="remove"/>
                                        <p:tgtEl>
                                          <p:spTgt spid="13"/>
                                        </p:tgtEl>
                                        <p:attrNameLst>
                                          <p:attrName>fill.type</p:attrName>
                                        </p:attrNameLst>
                                      </p:cBhvr>
                                      <p:to>
                                        <p:strVal val="solid"/>
                                      </p:to>
                                    </p:set>
                                    <p:set>
                                      <p:cBhvr>
                                        <p:cTn id="29" dur="500" autoRev="1" fill="remove"/>
                                        <p:tgtEl>
                                          <p:spTgt spid="13"/>
                                        </p:tgtEl>
                                        <p:attrNameLst>
                                          <p:attrName>fill.on</p:attrName>
                                        </p:attrNameLst>
                                      </p:cBhvr>
                                      <p:to>
                                        <p:strVal val="true"/>
                                      </p:to>
                                    </p:set>
                                  </p:childTnLst>
                                </p:cTn>
                              </p:par>
                            </p:childTnLst>
                          </p:cTn>
                        </p:par>
                        <p:par>
                          <p:cTn id="30" fill="hold">
                            <p:stCondLst>
                              <p:cond delay="4199"/>
                            </p:stCondLst>
                            <p:childTnLst>
                              <p:par>
                                <p:cTn id="31" presetID="55"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0.70"/>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驾驶证业务</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 name="文本框 1"/>
          <p:cNvSpPr txBox="1"/>
          <p:nvPr/>
        </p:nvSpPr>
        <p:spPr>
          <a:xfrm>
            <a:off x="840105" y="1537335"/>
            <a:ext cx="10476230" cy="2399665"/>
          </a:xfrm>
          <a:prstGeom prst="rect">
            <a:avLst/>
          </a:prstGeom>
          <a:noFill/>
        </p:spPr>
        <p:txBody>
          <a:bodyPr wrap="square" rtlCol="0" anchor="t">
            <a:spAutoFit/>
          </a:bodyPr>
          <a:p>
            <a:pPr algn="just">
              <a:lnSpc>
                <a:spcPct val="125000"/>
              </a:lnSpc>
              <a:buFont typeface="+mj-lt"/>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换证</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、补证和注销业务</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lnSpc>
                <a:spcPct val="125000"/>
              </a:lnSpc>
              <a:buFont typeface="+mj-lt"/>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申请时应当提交《机动车驾驶证申请表》、身份证明和机动车驾驶证，查询申请人累积记分情况。</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lnSpc>
                <a:spcPct val="125000"/>
              </a:lnSpc>
              <a:buFont typeface="+mj-lt"/>
            </a:pP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lnSpc>
                <a:spcPct val="125000"/>
              </a:lnSpc>
              <a:buFont typeface="+mj-lt"/>
            </a:pP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 name="文本框 2"/>
          <p:cNvSpPr txBox="1"/>
          <p:nvPr/>
        </p:nvSpPr>
        <p:spPr>
          <a:xfrm>
            <a:off x="1183005" y="3068955"/>
            <a:ext cx="3980815" cy="2399665"/>
          </a:xfrm>
          <a:prstGeom prst="rect">
            <a:avLst/>
          </a:prstGeom>
          <a:noFill/>
        </p:spPr>
        <p:txBody>
          <a:bodyPr wrap="square" rtlCol="0" anchor="t">
            <a:spAutoFit/>
          </a:bodyPr>
          <a:p>
            <a:pPr algn="just">
              <a:lnSpc>
                <a:spcPct val="125000"/>
              </a:lnSpc>
              <a:spcBef>
                <a:spcPts val="0"/>
              </a:spcBef>
              <a:spcAft>
                <a:spcPts val="0"/>
              </a:spcAft>
              <a:buFont typeface="Wingdings" panose="05000000000000000000" charset="0"/>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几种换证的典型情形：</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有效期满</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户籍迁出</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年龄达标</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证件破损</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484" name="矩形 1"/>
          <p:cNvSpPr/>
          <p:nvPr/>
        </p:nvSpPr>
        <p:spPr>
          <a:xfrm>
            <a:off x="9404350" y="83185"/>
            <a:ext cx="287909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机动车驾驶证业务</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驾驶证业务</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 name="文本框 1"/>
          <p:cNvSpPr txBox="1"/>
          <p:nvPr/>
        </p:nvSpPr>
        <p:spPr>
          <a:xfrm>
            <a:off x="840105" y="1537335"/>
            <a:ext cx="10476230" cy="2861310"/>
          </a:xfrm>
          <a:prstGeom prst="rect">
            <a:avLst/>
          </a:prstGeom>
          <a:noFill/>
        </p:spPr>
        <p:txBody>
          <a:bodyPr wrap="square" rtlCol="0" anchor="t">
            <a:spAutoFit/>
          </a:bodyPr>
          <a:p>
            <a:pPr algn="just">
              <a:lnSpc>
                <a:spcPct val="125000"/>
              </a:lnSpc>
              <a:buFont typeface="+mj-lt"/>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换证、</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补证</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和注销业务</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lnSpc>
                <a:spcPct val="125000"/>
              </a:lnSpc>
              <a:spcBef>
                <a:spcPts val="0"/>
              </a:spcBef>
              <a:spcAft>
                <a:spcPts val="0"/>
              </a:spcAft>
              <a:buFont typeface="+mj-lt"/>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机动车驾驶证遗失的，机动车驾驶人应当向机动车驾驶证核发地车辆管理所申请补发。申请时应当填写《机动车驾驶证申请表》，并提交以下证明、凭证：</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800100" lvl="1" indent="-3429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机动车驾驶人的身份证明;</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800100" lvl="1" indent="-3429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机动车驾驶证</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遗失的书面声明</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0484" name="矩形 1"/>
          <p:cNvSpPr/>
          <p:nvPr/>
        </p:nvSpPr>
        <p:spPr>
          <a:xfrm>
            <a:off x="9404350" y="83185"/>
            <a:ext cx="287909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机动车驾驶证业务</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linds(horizontal)">
                                      <p:cBhvr>
                                        <p:cTn id="13" dur="500"/>
                                        <p:tgtEl>
                                          <p:spTgt spid="2">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linds(horizontal)">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驾驶证业务</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 name="文本框 1"/>
          <p:cNvSpPr txBox="1"/>
          <p:nvPr/>
        </p:nvSpPr>
        <p:spPr>
          <a:xfrm>
            <a:off x="840105" y="1537335"/>
            <a:ext cx="10476230" cy="4438650"/>
          </a:xfrm>
          <a:prstGeom prst="rect">
            <a:avLst/>
          </a:prstGeom>
          <a:noFill/>
        </p:spPr>
        <p:txBody>
          <a:bodyPr wrap="square" rtlCol="0" anchor="t">
            <a:spAutoFit/>
          </a:bodyPr>
          <a:p>
            <a:pPr algn="just">
              <a:lnSpc>
                <a:spcPct val="125000"/>
              </a:lnSpc>
              <a:buFont typeface="+mj-lt"/>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换证、</a:t>
            </a:r>
            <a:r>
              <a:rPr lang="zh-CN" altLang="en-US" sz="2400" kern="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补证</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和</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注销</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业务</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lnSpc>
                <a:spcPct val="125000"/>
              </a:lnSpc>
              <a:buFont typeface="+mj-lt"/>
            </a:pPr>
            <a:endParaRPr lang="zh-CN" altLang="en-US" sz="10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800100" lvl="1" indent="-3429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死亡的或身体条件不适合驾驶机动车的;</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800100" lvl="1" indent="-3429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提出注销申请的;</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800100" lvl="1" indent="-3429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丧失民事行为能力，监护人提出注销申请的;</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800100" lvl="1" indent="-3429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超过机动车驾驶证有效期一年以上未换证的;</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800100" lvl="1" indent="-3429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年龄在60周岁或者70周岁以上持有不适合准驾车型驾驶证的、</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800100" lvl="1" indent="-3429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机动车驾驶证依法被吊销或者驾驶许可依法被撤销的</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800100" lvl="1" indent="-3429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超过规定时间一年以上未提交身体条件证明的</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800100" lvl="1" indent="-342900" algn="just">
              <a:lnSpc>
                <a:spcPct val="125000"/>
              </a:lnSpc>
              <a:spcBef>
                <a:spcPts val="0"/>
              </a:spcBef>
              <a:spcAft>
                <a:spcPts val="0"/>
              </a:spcAft>
              <a:buFont typeface="Wingdings" panose="05000000000000000000" charset="0"/>
              <a:buChar char="l"/>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实习期扣12分的</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0484" name="矩形 1"/>
          <p:cNvSpPr/>
          <p:nvPr/>
        </p:nvSpPr>
        <p:spPr>
          <a:xfrm>
            <a:off x="9404350" y="83185"/>
            <a:ext cx="287909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机动车驾驶证业务</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linds(horizontal)">
                                      <p:cBhvr>
                                        <p:cTn id="10" dur="500"/>
                                        <p:tgtEl>
                                          <p:spTgt spid="2">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linds(horizontal)">
                                      <p:cBhvr>
                                        <p:cTn id="13" dur="500"/>
                                        <p:tgtEl>
                                          <p:spTgt spid="2">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blinds(horizontal)">
                                      <p:cBhvr>
                                        <p:cTn id="16" dur="500"/>
                                        <p:tgtEl>
                                          <p:spTgt spid="2">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blinds(horizontal)">
                                      <p:cBhvr>
                                        <p:cTn id="19" dur="500"/>
                                        <p:tgtEl>
                                          <p:spTgt spid="2">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blinds(horizontal)">
                                      <p:cBhvr>
                                        <p:cTn id="22" dur="500"/>
                                        <p:tgtEl>
                                          <p:spTgt spid="2">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blinds(horizontal)">
                                      <p:cBhvr>
                                        <p:cTn id="25" dur="500"/>
                                        <p:tgtEl>
                                          <p:spTgt spid="2">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blinds(horizontal)">
                                      <p:cBhvr>
                                        <p:cTn id="28" dur="500"/>
                                        <p:tgtEl>
                                          <p:spTgt spid="2">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blinds(horizontal)">
                                      <p:cBhvr>
                                        <p:cTn id="31"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482" name="文本框 8"/>
          <p:cNvSpPr txBox="1"/>
          <p:nvPr/>
        </p:nvSpPr>
        <p:spPr>
          <a:xfrm>
            <a:off x="1077913" y="227013"/>
            <a:ext cx="1816100" cy="584200"/>
          </a:xfrm>
          <a:prstGeom prst="rect">
            <a:avLst/>
          </a:prstGeom>
          <a:noFill/>
          <a:ln w="9525">
            <a:noFill/>
          </a:ln>
        </p:spPr>
        <p:txBody>
          <a:bodyPr wrap="none" anchor="t">
            <a:spAutoFit/>
          </a:bodyPr>
          <a:p>
            <a:r>
              <a:rPr lang="zh-CN" altLang="en-US" sz="3200" b="1" dirty="0">
                <a:solidFill>
                  <a:srgbClr val="00A7E7"/>
                </a:solidFill>
                <a:latin typeface="Source Han Sans CN" charset="-122"/>
                <a:ea typeface="Source Han Sans CN" charset="-122"/>
              </a:rPr>
              <a:t>内容讲解</a:t>
            </a:r>
            <a:endParaRPr lang="zh-CN" altLang="en-US" sz="3200" b="1" dirty="0">
              <a:solidFill>
                <a:srgbClr val="00A7E7"/>
              </a:solidFill>
              <a:latin typeface="Source Han Sans CN" charset="-122"/>
              <a:ea typeface="Source Han Sans CN" charset="-122"/>
            </a:endParaRPr>
          </a:p>
        </p:txBody>
      </p:sp>
      <p:sp>
        <p:nvSpPr>
          <p:cNvPr id="50" name="标题 231425"/>
          <p:cNvSpPr>
            <a:spLocks noGrp="1"/>
          </p:cNvSpPr>
          <p:nvPr/>
        </p:nvSpPr>
        <p:spPr>
          <a:xfrm>
            <a:off x="330834" y="988692"/>
            <a:ext cx="3790950" cy="558798"/>
          </a:xfrm>
          <a:prstGeom prst="rect">
            <a:avLst/>
          </a:prstGeom>
          <a:noFill/>
          <a:ln w="9525">
            <a:noFill/>
          </a:ln>
        </p:spPr>
        <p:txBody>
          <a:bodyPr anchor="ctr">
            <a:scene3d>
              <a:camera prst="orthographicFront"/>
              <a:lightRig rig="threePt" dir="t"/>
            </a:scene3d>
          </a:bodyPr>
          <a:lstStyle>
            <a:lvl1pPr marL="914400" lvl="0" indent="-914400" algn="ctr" eaLnBrk="1" latinLnBrk="0" hangingPunct="1">
              <a:lnSpc>
                <a:spcPct val="90000"/>
              </a:lnSpc>
              <a:spcBef>
                <a:spcPct val="0"/>
              </a:spcBef>
              <a:buNone/>
              <a:defRPr sz="4500" kern="1200">
                <a:solidFill>
                  <a:srgbClr val="000000"/>
                </a:solidFill>
                <a:latin typeface="Impact" panose="020B0806030902050204" pitchFamily="34" charset="0"/>
                <a:ea typeface="微软雅黑" panose="020B0503020204020204" pitchFamily="34" charset="-122"/>
                <a:cs typeface="+mn-ea"/>
                <a:sym typeface="Impact" panose="020B0806030902050204" pitchFamily="34" charset="0"/>
              </a:defRPr>
            </a:lvl1pPr>
          </a:lstStyle>
          <a:p>
            <a:pPr marL="914400" marR="0" lvl="0" indent="-914400" algn="l" defTabSz="914400"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 </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2</a:t>
            </a:r>
            <a:r>
              <a:rPr kumimoji="0" lang="en-US" altLang="zh-CN" sz="2800" b="1" i="0" u="none" strike="noStrike" kern="1200" cap="none" spc="0" normalizeH="0" baseline="0" noProof="1">
                <a:ln>
                  <a:noFill/>
                </a:ln>
                <a:solidFill>
                  <a:srgbClr val="000000"/>
                </a:solidFill>
                <a:effectLst>
                  <a:outerShdw blurRad="38100" dist="19050" dir="2700000" algn="tl" rotWithShape="0">
                    <a:srgbClr val="000000">
                      <a:alpha val="40000"/>
                    </a:srgbClr>
                  </a:outerShdw>
                </a:effectLst>
                <a:uLnTx/>
                <a:uFillTx/>
                <a:latin typeface="黑体" panose="02010609060101010101" pitchFamily="49" charset="-122"/>
                <a:ea typeface="微软雅黑" panose="020B0503020204020204" pitchFamily="34" charset="-122"/>
                <a:cs typeface="+mn-ea"/>
                <a:sym typeface="+mn-ea"/>
              </a:rPr>
              <a:t>.</a:t>
            </a:r>
            <a:r>
              <a:rPr kumimoji="0" lang="en-US" altLang="zh-CN" sz="2800" b="1" i="0" u="none" strike="noStrike" kern="1200" cap="none" spc="0" normalizeH="0" baseline="0" noProof="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Impact" panose="020B0806030902050204" pitchFamily="34" charset="0"/>
              </a:rPr>
              <a:t> </a:t>
            </a:r>
            <a:r>
              <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rPr>
              <a:t>驾驶证业务</a:t>
            </a:r>
            <a:endParaRPr kumimoji="0" lang="zh-CN" altLang="zh-CN" sz="2800" b="1" i="0" u="none" strike="noStrike" kern="1200" cap="none" spc="0" normalizeH="0" baseline="0" noProof="1">
              <a:ln>
                <a:noFill/>
              </a:ln>
              <a:solidFill>
                <a:srgbClr val="000000"/>
              </a:solidFill>
              <a:effectLst/>
              <a:uLnTx/>
              <a:uFillTx/>
              <a:latin typeface="黑体" panose="02010609060101010101" pitchFamily="49" charset="-122"/>
              <a:ea typeface="微软雅黑" panose="020B0503020204020204" pitchFamily="34" charset="-122"/>
              <a:cs typeface="+mn-ea"/>
              <a:sym typeface="Impact" panose="020B0806030902050204" pitchFamily="34" charset="0"/>
            </a:endParaRPr>
          </a:p>
        </p:txBody>
      </p:sp>
      <p:sp>
        <p:nvSpPr>
          <p:cNvPr id="2" name="文本框 1"/>
          <p:cNvSpPr txBox="1"/>
          <p:nvPr/>
        </p:nvSpPr>
        <p:spPr>
          <a:xfrm>
            <a:off x="840105" y="1537335"/>
            <a:ext cx="10476230" cy="1014730"/>
          </a:xfrm>
          <a:prstGeom prst="rect">
            <a:avLst/>
          </a:prstGeom>
          <a:noFill/>
        </p:spPr>
        <p:txBody>
          <a:bodyPr wrap="square" rtlCol="0" anchor="t">
            <a:spAutoFit/>
          </a:bodyPr>
          <a:p>
            <a:pPr algn="just">
              <a:lnSpc>
                <a:spcPct val="125000"/>
              </a:lnSpc>
              <a:buFont typeface="+mj-lt"/>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记分</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和审验业务</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just">
              <a:lnSpc>
                <a:spcPct val="125000"/>
              </a:lnSpc>
              <a:buFont typeface="+mj-lt"/>
            </a:pP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 name="文本框 2"/>
          <p:cNvSpPr txBox="1"/>
          <p:nvPr/>
        </p:nvSpPr>
        <p:spPr>
          <a:xfrm>
            <a:off x="1204595" y="2298700"/>
            <a:ext cx="10111105" cy="2861310"/>
          </a:xfrm>
          <a:prstGeom prst="rect">
            <a:avLst/>
          </a:prstGeom>
          <a:noFill/>
        </p:spPr>
        <p:txBody>
          <a:bodyPr wrap="square" rtlCol="0" anchor="t">
            <a:spAutoFit/>
          </a:bodyPr>
          <a:p>
            <a:pPr algn="just">
              <a:lnSpc>
                <a:spcPct val="125000"/>
              </a:lnSpc>
              <a:spcBef>
                <a:spcPts val="0"/>
              </a:spcBef>
              <a:spcAft>
                <a:spcPts val="0"/>
              </a:spcAft>
              <a:buFont typeface="Wingdings" panose="05000000000000000000" charset="0"/>
            </a:pPr>
            <a:r>
              <a:rPr lang="en-US" altLang="zh-CN" sz="2400" kern="0"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《交通安全法》规定，公安交通管理部门对机动车驾驶人违反道路交通安全法律、法规的行为（简称交通安全违法或交通违法），除依法给予行政处罚外，实行</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累积记分</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（简称记分）制度。</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25000"/>
              </a:lnSpc>
              <a:spcBef>
                <a:spcPts val="0"/>
              </a:spcBef>
              <a:spcAft>
                <a:spcPts val="0"/>
              </a:spcAft>
              <a:buFont typeface="Wingdings" panose="05000000000000000000" charset="0"/>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    交通安全违法行为累积记分周期（即记分周期）为 </a:t>
            </a:r>
            <a:r>
              <a:rPr lang="zh-CN" altLang="en-US" sz="2400" kern="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12 个月</a:t>
            </a: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，满分为 12 分，从机动车驾驶证初次领取之日起计算。</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25000"/>
              </a:lnSpc>
              <a:spcBef>
                <a:spcPts val="0"/>
              </a:spcBef>
              <a:spcAft>
                <a:spcPts val="0"/>
              </a:spcAft>
              <a:buFont typeface="Wingdings" panose="05000000000000000000" charset="0"/>
            </a:pPr>
            <a:r>
              <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kern="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484" name="矩形 1"/>
          <p:cNvSpPr/>
          <p:nvPr/>
        </p:nvSpPr>
        <p:spPr>
          <a:xfrm>
            <a:off x="9404350" y="83185"/>
            <a:ext cx="2879090" cy="460375"/>
          </a:xfrm>
          <a:prstGeom prst="rect">
            <a:avLst/>
          </a:prstGeom>
          <a:noFill/>
          <a:ln w="9525">
            <a:noFill/>
          </a:ln>
        </p:spPr>
        <p:txBody>
          <a:bodyPr wrap="square" anchor="t">
            <a:spAutoFit/>
          </a:bodyPr>
          <a:p>
            <a:r>
              <a:rPr lang="zh-CN" altLang="en-US" sz="2400" b="1" dirty="0">
                <a:latin typeface="微软雅黑" panose="020B0503020204020204" pitchFamily="34" charset="-122"/>
                <a:ea typeface="微软雅黑" panose="020B0503020204020204" pitchFamily="34" charset="-122"/>
              </a:rPr>
              <a:t>机动车驾驶证业务</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blinds dir="vert"/>
  </p:transition>
  <p:timing>
    <p:tnLst>
      <p:par>
        <p:cTn id="1" dur="indefinite" restart="never" nodeType="tmRoot"/>
      </p:par>
    </p:tnLst>
  </p:timing>
</p:sld>
</file>

<file path=ppt/tags/tag1.xml><?xml version="1.0" encoding="utf-8"?>
<p:tagLst xmlns:p="http://schemas.openxmlformats.org/presentationml/2006/main">
  <p:tag name="KSO_WM_SLIDE_MODEL_TYPE" val="cover"/>
</p:tagLst>
</file>

<file path=ppt/tags/tag10.xml><?xml version="1.0" encoding="utf-8"?>
<p:tagLst xmlns:p="http://schemas.openxmlformats.org/presentationml/2006/main">
  <p:tag name="KSO_WM_UNIT_TABLE_BEAUTIFY" val="smartTable{74c6400c-237e-4ad5-8685-2a6acf5bc82f}"/>
</p:tagLst>
</file>

<file path=ppt/tags/tag11.xml><?xml version="1.0" encoding="utf-8"?>
<p:tagLst xmlns:p="http://schemas.openxmlformats.org/presentationml/2006/main">
  <p:tag name="KSO_WM_UNIT_TABLE_BEAUTIFY" val="smartTable{504c5942-a560-43d0-b2e3-aba3a72de47c}"/>
</p:tagLst>
</file>

<file path=ppt/tags/tag12.xml><?xml version="1.0" encoding="utf-8"?>
<p:tagLst xmlns:p="http://schemas.openxmlformats.org/presentationml/2006/main">
  <p:tag name="KSO_WM_SLIDE_MODEL_TYPE" val="timeline"/>
</p:tagLst>
</file>

<file path=ppt/tags/tag13.xml><?xml version="1.0" encoding="utf-8"?>
<p:tagLst xmlns:p="http://schemas.openxmlformats.org/presentationml/2006/main">
  <p:tag name="KSO_WM_UNIT_PLACING_PICTURE_USER_VIEWPORT" val="{&quot;height&quot;:3582.5007874015746,&quot;width&quot;:3642.5007874015746}"/>
</p:tagLst>
</file>

<file path=ppt/tags/tag14.xml><?xml version="1.0" encoding="utf-8"?>
<p:tagLst xmlns:p="http://schemas.openxmlformats.org/presentationml/2006/main">
  <p:tag name="REFSHAPE" val="600547604"/>
  <p:tag name="KSO_WM_UNIT_PLACING_PICTURE_USER_VIEWPORT" val="{&quot;height&quot;:3990,&quot;width&quot;:5745}"/>
</p:tagLst>
</file>

<file path=ppt/tags/tag15.xml><?xml version="1.0" encoding="utf-8"?>
<p:tagLst xmlns:p="http://schemas.openxmlformats.org/presentationml/2006/main">
  <p:tag name="KSO_WM_SLIDE_MODEL_TYPE" val="timeline"/>
</p:tagLst>
</file>

<file path=ppt/tags/tag16.xml><?xml version="1.0" encoding="utf-8"?>
<p:tagLst xmlns:p="http://schemas.openxmlformats.org/presentationml/2006/main">
  <p:tag name="KSO_WM_SLIDE_MODEL_TYPE" val="cover"/>
</p:tagLst>
</file>

<file path=ppt/tags/tag17.xml><?xml version="1.0" encoding="utf-8"?>
<p:tagLst xmlns:p="http://schemas.openxmlformats.org/presentationml/2006/main">
  <p:tag name="REFSHAPE" val="746658796"/>
  <p:tag name="KSO_WM_UNIT_PLACING_PICTURE_USER_VIEWPORT" val="{&quot;height&quot;:5753,&quot;width&quot;:8585}"/>
</p:tagLst>
</file>

<file path=ppt/tags/tag18.xml><?xml version="1.0" encoding="utf-8"?>
<p:tagLst xmlns:p="http://schemas.openxmlformats.org/presentationml/2006/main">
  <p:tag name="KSO_WM_SLIDE_MODEL_TYPE" val="timeline"/>
</p:tagLst>
</file>

<file path=ppt/tags/tag19.xml><?xml version="1.0" encoding="utf-8"?>
<p:tagLst xmlns:p="http://schemas.openxmlformats.org/presentationml/2006/main">
  <p:tag name="KSO_WM_UNIT_PLACING_PICTURE_USER_VIEWPORT" val="{&quot;height&quot;:3582.5007874015746,&quot;width&quot;:3642.5007874015746}"/>
</p:tagLst>
</file>

<file path=ppt/tags/tag2.xml><?xml version="1.0" encoding="utf-8"?>
<p:tagLst xmlns:p="http://schemas.openxmlformats.org/presentationml/2006/main">
  <p:tag name="KSO_WM_UNIT_PLACING_PICTURE_USER_VIEWPORT" val="{&quot;height&quot;:3992,&quot;width&quot;:5379}"/>
</p:tagLst>
</file>

<file path=ppt/tags/tag20.xml><?xml version="1.0" encoding="utf-8"?>
<p:tagLst xmlns:p="http://schemas.openxmlformats.org/presentationml/2006/main">
  <p:tag name="REFSHAPE" val="600547604"/>
  <p:tag name="KSO_WM_UNIT_PLACING_PICTURE_USER_VIEWPORT" val="{&quot;height&quot;:3990,&quot;width&quot;:5745}"/>
</p:tagLst>
</file>

<file path=ppt/tags/tag21.xml><?xml version="1.0" encoding="utf-8"?>
<p:tagLst xmlns:p="http://schemas.openxmlformats.org/presentationml/2006/main">
  <p:tag name="KSO_WM_SLIDE_MODEL_TYPE" val="timeline"/>
</p:tagLst>
</file>

<file path=ppt/tags/tag22.xml><?xml version="1.0" encoding="utf-8"?>
<p:tagLst xmlns:p="http://schemas.openxmlformats.org/presentationml/2006/main">
  <p:tag name="ISPRING_PRESENTATION_TITLE" val="多色清新信息化教育公开课课程设计教师说课PPT模板"/>
</p:tagLst>
</file>

<file path=ppt/tags/tag3.xml><?xml version="1.0" encoding="utf-8"?>
<p:tagLst xmlns:p="http://schemas.openxmlformats.org/presentationml/2006/main">
  <p:tag name="KSO_WM_UNIT_PLACING_PICTURE_USER_VIEWPORT" val="{&quot;height&quot;:7481,&quot;width&quot;:5311}"/>
</p:tagLst>
</file>

<file path=ppt/tags/tag4.xml><?xml version="1.0" encoding="utf-8"?>
<p:tagLst xmlns:p="http://schemas.openxmlformats.org/presentationml/2006/main">
  <p:tag name="KSO_WM_UNIT_PLACING_PICTURE_USER_VIEWPORT" val="{&quot;height&quot;:15000,&quot;width&quot;:11415}"/>
</p:tagLst>
</file>

<file path=ppt/tags/tag5.xml><?xml version="1.0" encoding="utf-8"?>
<p:tagLst xmlns:p="http://schemas.openxmlformats.org/presentationml/2006/main">
  <p:tag name="KSO_WM_SLIDE_MODEL_TYPE" val="timeline"/>
</p:tagLst>
</file>

<file path=ppt/tags/tag6.xml><?xml version="1.0" encoding="utf-8"?>
<p:tagLst xmlns:p="http://schemas.openxmlformats.org/presentationml/2006/main">
  <p:tag name="KSO_WM_UNIT_PLACING_PICTURE_USER_VIEWPORT" val="{&quot;height&quot;:3582.5007874015746,&quot;width&quot;:3642.5007874015746}"/>
</p:tagLst>
</file>

<file path=ppt/tags/tag7.xml><?xml version="1.0" encoding="utf-8"?>
<p:tagLst xmlns:p="http://schemas.openxmlformats.org/presentationml/2006/main">
  <p:tag name="REFSHAPE" val="600547604"/>
  <p:tag name="KSO_WM_UNIT_PLACING_PICTURE_USER_VIEWPORT" val="{&quot;height&quot;:3990,&quot;width&quot;:5745}"/>
</p:tagLst>
</file>

<file path=ppt/tags/tag8.xml><?xml version="1.0" encoding="utf-8"?>
<p:tagLst xmlns:p="http://schemas.openxmlformats.org/presentationml/2006/main">
  <p:tag name="KSO_WM_SLIDE_MODEL_TYPE" val="timeline"/>
</p:tagLst>
</file>

<file path=ppt/tags/tag9.xml><?xml version="1.0" encoding="utf-8"?>
<p:tagLst xmlns:p="http://schemas.openxmlformats.org/presentationml/2006/main">
  <p:tag name="KSO_WM_SLIDE_MODEL_TYPE" val="cover"/>
</p:tagLst>
</file>

<file path=ppt/theme/theme1.xml><?xml version="1.0" encoding="utf-8"?>
<a:theme xmlns:a="http://schemas.openxmlformats.org/drawingml/2006/main" name="Office 主题">
  <a:themeElements>
    <a:clrScheme name="自定义 336">
      <a:dk1>
        <a:srgbClr val="000000"/>
      </a:dk1>
      <a:lt1>
        <a:srgbClr val="FFFFFF"/>
      </a:lt1>
      <a:dk2>
        <a:srgbClr val="44546A"/>
      </a:dk2>
      <a:lt2>
        <a:srgbClr val="E7E6E6"/>
      </a:lt2>
      <a:accent1>
        <a:srgbClr val="00A4E2"/>
      </a:accent1>
      <a:accent2>
        <a:srgbClr val="88CD73"/>
      </a:accent2>
      <a:accent3>
        <a:srgbClr val="FEBF03"/>
      </a:accent3>
      <a:accent4>
        <a:srgbClr val="00A4E2"/>
      </a:accent4>
      <a:accent5>
        <a:srgbClr val="88CD73"/>
      </a:accent5>
      <a:accent6>
        <a:srgbClr val="FEBF03"/>
      </a:accent6>
      <a:hlink>
        <a:srgbClr val="00A4E2"/>
      </a:hlink>
      <a:folHlink>
        <a:srgbClr val="00A7E6"/>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36">
      <a:dk1>
        <a:srgbClr val="000000"/>
      </a:dk1>
      <a:lt1>
        <a:srgbClr val="FFFFFF"/>
      </a:lt1>
      <a:dk2>
        <a:srgbClr val="44546A"/>
      </a:dk2>
      <a:lt2>
        <a:srgbClr val="E7E6E6"/>
      </a:lt2>
      <a:accent1>
        <a:srgbClr val="00A4E2"/>
      </a:accent1>
      <a:accent2>
        <a:srgbClr val="88CD73"/>
      </a:accent2>
      <a:accent3>
        <a:srgbClr val="FEBF03"/>
      </a:accent3>
      <a:accent4>
        <a:srgbClr val="00A4E2"/>
      </a:accent4>
      <a:accent5>
        <a:srgbClr val="88CD73"/>
      </a:accent5>
      <a:accent6>
        <a:srgbClr val="FEBF03"/>
      </a:accent6>
      <a:hlink>
        <a:srgbClr val="00A4E2"/>
      </a:hlink>
      <a:folHlink>
        <a:srgbClr val="00A7E6"/>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4898</Words>
  <Application>WPS 演示</Application>
  <PresentationFormat>宽屏</PresentationFormat>
  <Paragraphs>582</Paragraphs>
  <Slides>51</Slides>
  <Notes>47</Notes>
  <HiddenSlides>0</HiddenSlides>
  <MMClips>1</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51</vt:i4>
      </vt:variant>
    </vt:vector>
  </HeadingPairs>
  <TitlesOfParts>
    <vt:vector size="69" baseType="lpstr">
      <vt:lpstr>Arial</vt:lpstr>
      <vt:lpstr>宋体</vt:lpstr>
      <vt:lpstr>Wingdings</vt:lpstr>
      <vt:lpstr>等线</vt:lpstr>
      <vt:lpstr>等线 Light</vt:lpstr>
      <vt:lpstr>Arial</vt:lpstr>
      <vt:lpstr>微软雅黑</vt:lpstr>
      <vt:lpstr>Source Han Sans CN</vt:lpstr>
      <vt:lpstr>Source Han Sans CN Normal</vt:lpstr>
      <vt:lpstr>Impact</vt:lpstr>
      <vt:lpstr>黑体</vt:lpstr>
      <vt:lpstr>Times New Roman</vt:lpstr>
      <vt:lpstr>Wingdings</vt:lpstr>
      <vt:lpstr>华文行楷</vt:lpstr>
      <vt:lpstr>Arial Unicode MS</vt:lpstr>
      <vt:lpstr>Microsoft JhengHei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多色清新信息化教育公开课课程设计教师说课PPT模板</dc:title>
  <dc:creator>office365</dc:creator>
  <cp:lastModifiedBy>China</cp:lastModifiedBy>
  <cp:revision>484</cp:revision>
  <dcterms:created xsi:type="dcterms:W3CDTF">2018-04-17T06:38:00Z</dcterms:created>
  <dcterms:modified xsi:type="dcterms:W3CDTF">2020-08-18T07:27:41Z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