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6" r:id="rId2"/>
    <p:sldId id="270" r:id="rId3"/>
    <p:sldId id="271" r:id="rId4"/>
    <p:sldId id="272" r:id="rId5"/>
    <p:sldId id="273" r:id="rId6"/>
    <p:sldId id="275" r:id="rId7"/>
    <p:sldId id="284" r:id="rId8"/>
    <p:sldId id="276" r:id="rId9"/>
    <p:sldId id="277" r:id="rId10"/>
    <p:sldId id="278" r:id="rId11"/>
    <p:sldId id="257" r:id="rId12"/>
    <p:sldId id="279" r:id="rId13"/>
    <p:sldId id="274" r:id="rId14"/>
    <p:sldId id="280" r:id="rId15"/>
    <p:sldId id="281" r:id="rId16"/>
    <p:sldId id="282" r:id="rId17"/>
    <p:sldId id="283" r:id="rId18"/>
    <p:sldId id="268"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C9C29BF-7BE4-45D4-A8BB-ECC9EA97816D}" type="datetimeFigureOut">
              <a:rPr lang="zh-CN" altLang="en-US" smtClean="0"/>
              <a:t>2020/8/24</a:t>
            </a:fld>
            <a:endParaRPr lang="zh-CN" altLang="en-US"/>
          </a:p>
        </p:txBody>
      </p:sp>
      <p:sp>
        <p:nvSpPr>
          <p:cNvPr id="5" name="Footer Placeholder 4"/>
          <p:cNvSpPr>
            <a:spLocks noGrp="1"/>
          </p:cNvSpPr>
          <p:nvPr>
            <p:ph type="ftr" sz="quarter" idx="11"/>
          </p:nvPr>
        </p:nvSpPr>
        <p:spPr>
          <a:xfrm>
            <a:off x="5332412" y="5883275"/>
            <a:ext cx="4324044" cy="365125"/>
          </a:xfrm>
        </p:spPr>
        <p:txBody>
          <a:bodyPr/>
          <a:lstStyle/>
          <a:p>
            <a:endParaRPr lang="zh-CN" altLang="en-US"/>
          </a:p>
        </p:txBody>
      </p:sp>
      <p:sp>
        <p:nvSpPr>
          <p:cNvPr id="6" name="Slide Number Placeholder 5"/>
          <p:cNvSpPr>
            <a:spLocks noGrp="1"/>
          </p:cNvSpPr>
          <p:nvPr>
            <p:ph type="sldNum" sz="quarter" idx="12"/>
          </p:nvPr>
        </p:nvSpPr>
        <p:spPr/>
        <p:txBody>
          <a:bodyPr/>
          <a:lstStyle/>
          <a:p>
            <a:fld id="{54E443F2-11EB-46E1-9943-E7032168011B}" type="slidenum">
              <a:rPr lang="zh-CN" altLang="en-US" smtClean="0"/>
              <a:t>‹#›</a:t>
            </a:fld>
            <a:endParaRPr lang="zh-CN" altLang="en-US"/>
          </a:p>
        </p:txBody>
      </p:sp>
    </p:spTree>
    <p:extLst>
      <p:ext uri="{BB962C8B-B14F-4D97-AF65-F5344CB8AC3E}">
        <p14:creationId xmlns:p14="http://schemas.microsoft.com/office/powerpoint/2010/main" val="1460338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C9C29BF-7BE4-45D4-A8BB-ECC9EA97816D}" type="datetimeFigureOut">
              <a:rPr lang="zh-CN" altLang="en-US" smtClean="0"/>
              <a:t>2020/8/24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4E443F2-11EB-46E1-9943-E7032168011B}" type="slidenum">
              <a:rPr lang="zh-CN" altLang="en-US" smtClean="0"/>
              <a:t>‹#›</a:t>
            </a:fld>
            <a:endParaRPr lang="zh-CN" altLang="en-US"/>
          </a:p>
        </p:txBody>
      </p:sp>
    </p:spTree>
    <p:extLst>
      <p:ext uri="{BB962C8B-B14F-4D97-AF65-F5344CB8AC3E}">
        <p14:creationId xmlns:p14="http://schemas.microsoft.com/office/powerpoint/2010/main" val="205215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C9C29BF-7BE4-45D4-A8BB-ECC9EA97816D}" type="datetimeFigureOut">
              <a:rPr lang="zh-CN" altLang="en-US" smtClean="0"/>
              <a:t>2020/8/24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E443F2-11EB-46E1-9943-E7032168011B}" type="slidenum">
              <a:rPr lang="zh-CN" altLang="en-US" smtClean="0"/>
              <a:t>‹#›</a:t>
            </a:fld>
            <a:endParaRPr lang="zh-CN" altLang="en-US"/>
          </a:p>
        </p:txBody>
      </p:sp>
    </p:spTree>
    <p:extLst>
      <p:ext uri="{BB962C8B-B14F-4D97-AF65-F5344CB8AC3E}">
        <p14:creationId xmlns:p14="http://schemas.microsoft.com/office/powerpoint/2010/main" val="2989102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C9C29BF-7BE4-45D4-A8BB-ECC9EA97816D}" type="datetimeFigureOut">
              <a:rPr lang="zh-CN" altLang="en-US" smtClean="0"/>
              <a:t>2020/8/24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E443F2-11EB-46E1-9943-E7032168011B}" type="slidenum">
              <a:rPr lang="zh-CN" altLang="en-US" smtClean="0"/>
              <a:t>‹#›</a:t>
            </a:fld>
            <a:endParaRPr lang="zh-CN" altLang="en-US"/>
          </a:p>
        </p:txBody>
      </p:sp>
    </p:spTree>
    <p:extLst>
      <p:ext uri="{BB962C8B-B14F-4D97-AF65-F5344CB8AC3E}">
        <p14:creationId xmlns:p14="http://schemas.microsoft.com/office/powerpoint/2010/main" val="2347770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C9C29BF-7BE4-45D4-A8BB-ECC9EA97816D}" type="datetimeFigureOut">
              <a:rPr lang="zh-CN" altLang="en-US" smtClean="0"/>
              <a:t>2020/8/24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E443F2-11EB-46E1-9943-E7032168011B}" type="slidenum">
              <a:rPr lang="zh-CN" altLang="en-US" smtClean="0"/>
              <a:t>‹#›</a:t>
            </a:fld>
            <a:endParaRPr lang="zh-CN" altLang="en-US"/>
          </a:p>
        </p:txBody>
      </p:sp>
    </p:spTree>
    <p:extLst>
      <p:ext uri="{BB962C8B-B14F-4D97-AF65-F5344CB8AC3E}">
        <p14:creationId xmlns:p14="http://schemas.microsoft.com/office/powerpoint/2010/main" val="3972406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zh-CN" altLang="en-US"/>
              <a:t>单击此处编辑母版文本样式</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C9C29BF-7BE4-45D4-A8BB-ECC9EA97816D}" type="datetimeFigureOut">
              <a:rPr lang="zh-CN" altLang="en-US" smtClean="0"/>
              <a:t>2020/8/24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E443F2-11EB-46E1-9943-E7032168011B}" type="slidenum">
              <a:rPr lang="zh-CN" altLang="en-US" smtClean="0"/>
              <a:t>‹#›</a:t>
            </a:fld>
            <a:endParaRPr lang="zh-CN" altLang="en-US"/>
          </a:p>
        </p:txBody>
      </p:sp>
    </p:spTree>
    <p:extLst>
      <p:ext uri="{BB962C8B-B14F-4D97-AF65-F5344CB8AC3E}">
        <p14:creationId xmlns:p14="http://schemas.microsoft.com/office/powerpoint/2010/main" val="2059831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CN" altLang="en-US"/>
              <a:t>单击此处编辑母版文本样式</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C9C29BF-7BE4-45D4-A8BB-ECC9EA97816D}" type="datetimeFigureOut">
              <a:rPr lang="zh-CN" altLang="en-US" smtClean="0"/>
              <a:t>2020/8/24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E443F2-11EB-46E1-9943-E7032168011B}" type="slidenum">
              <a:rPr lang="zh-CN" altLang="en-US" smtClean="0"/>
              <a:t>‹#›</a:t>
            </a:fld>
            <a:endParaRPr lang="zh-CN" altLang="en-US"/>
          </a:p>
        </p:txBody>
      </p:sp>
    </p:spTree>
    <p:extLst>
      <p:ext uri="{BB962C8B-B14F-4D97-AF65-F5344CB8AC3E}">
        <p14:creationId xmlns:p14="http://schemas.microsoft.com/office/powerpoint/2010/main" val="2750876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C9C29BF-7BE4-45D4-A8BB-ECC9EA97816D}" type="datetimeFigureOut">
              <a:rPr lang="zh-CN" altLang="en-US" smtClean="0"/>
              <a:t>2020/8/24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E443F2-11EB-46E1-9943-E7032168011B}" type="slidenum">
              <a:rPr lang="zh-CN" altLang="en-US" smtClean="0"/>
              <a:t>‹#›</a:t>
            </a:fld>
            <a:endParaRPr lang="zh-CN" altLang="en-US"/>
          </a:p>
        </p:txBody>
      </p:sp>
    </p:spTree>
    <p:extLst>
      <p:ext uri="{BB962C8B-B14F-4D97-AF65-F5344CB8AC3E}">
        <p14:creationId xmlns:p14="http://schemas.microsoft.com/office/powerpoint/2010/main" val="835866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C9C29BF-7BE4-45D4-A8BB-ECC9EA97816D}" type="datetimeFigureOut">
              <a:rPr lang="zh-CN" altLang="en-US" smtClean="0"/>
              <a:t>2020/8/24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E443F2-11EB-46E1-9943-E7032168011B}" type="slidenum">
              <a:rPr lang="zh-CN" altLang="en-US" smtClean="0"/>
              <a:t>‹#›</a:t>
            </a:fld>
            <a:endParaRPr lang="zh-CN" altLang="en-US"/>
          </a:p>
        </p:txBody>
      </p:sp>
    </p:spTree>
    <p:extLst>
      <p:ext uri="{BB962C8B-B14F-4D97-AF65-F5344CB8AC3E}">
        <p14:creationId xmlns:p14="http://schemas.microsoft.com/office/powerpoint/2010/main" val="87015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nchor="ct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C9C29BF-7BE4-45D4-A8BB-ECC9EA97816D}" type="datetimeFigureOut">
              <a:rPr lang="zh-CN" altLang="en-US" smtClean="0"/>
              <a:t>2020/8/24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10951856" y="5867131"/>
            <a:ext cx="551167" cy="365125"/>
          </a:xfrm>
        </p:spPr>
        <p:txBody>
          <a:bodyPr/>
          <a:lstStyle/>
          <a:p>
            <a:fld id="{54E443F2-11EB-46E1-9943-E7032168011B}" type="slidenum">
              <a:rPr lang="zh-CN" altLang="en-US" smtClean="0"/>
              <a:t>‹#›</a:t>
            </a:fld>
            <a:endParaRPr lang="zh-CN" altLang="en-US"/>
          </a:p>
        </p:txBody>
      </p:sp>
    </p:spTree>
    <p:extLst>
      <p:ext uri="{BB962C8B-B14F-4D97-AF65-F5344CB8AC3E}">
        <p14:creationId xmlns:p14="http://schemas.microsoft.com/office/powerpoint/2010/main" val="36913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C9C29BF-7BE4-45D4-A8BB-ECC9EA97816D}" type="datetimeFigureOut">
              <a:rPr lang="zh-CN" altLang="en-US" smtClean="0"/>
              <a:t>2020/8/24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E443F2-11EB-46E1-9943-E7032168011B}" type="slidenum">
              <a:rPr lang="zh-CN" altLang="en-US" smtClean="0"/>
              <a:t>‹#›</a:t>
            </a:fld>
            <a:endParaRPr lang="zh-CN" altLang="en-US"/>
          </a:p>
        </p:txBody>
      </p:sp>
    </p:spTree>
    <p:extLst>
      <p:ext uri="{BB962C8B-B14F-4D97-AF65-F5344CB8AC3E}">
        <p14:creationId xmlns:p14="http://schemas.microsoft.com/office/powerpoint/2010/main" val="238025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0C9C29BF-7BE4-45D4-A8BB-ECC9EA97816D}" type="datetimeFigureOut">
              <a:rPr lang="zh-CN" altLang="en-US" smtClean="0"/>
              <a:t>2020/8/24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4E443F2-11EB-46E1-9943-E7032168011B}" type="slidenum">
              <a:rPr lang="zh-CN" altLang="en-US" smtClean="0"/>
              <a:t>‹#›</a:t>
            </a:fld>
            <a:endParaRPr lang="zh-CN" altLang="en-US"/>
          </a:p>
        </p:txBody>
      </p:sp>
    </p:spTree>
    <p:extLst>
      <p:ext uri="{BB962C8B-B14F-4D97-AF65-F5344CB8AC3E}">
        <p14:creationId xmlns:p14="http://schemas.microsoft.com/office/powerpoint/2010/main" val="421494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0C9C29BF-7BE4-45D4-A8BB-ECC9EA97816D}" type="datetimeFigureOut">
              <a:rPr lang="zh-CN" altLang="en-US" smtClean="0"/>
              <a:t>2020/8/24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4E443F2-11EB-46E1-9943-E7032168011B}" type="slidenum">
              <a:rPr lang="zh-CN" altLang="en-US" smtClean="0"/>
              <a:t>‹#›</a:t>
            </a:fld>
            <a:endParaRPr lang="zh-CN" altLang="en-US"/>
          </a:p>
        </p:txBody>
      </p:sp>
    </p:spTree>
    <p:extLst>
      <p:ext uri="{BB962C8B-B14F-4D97-AF65-F5344CB8AC3E}">
        <p14:creationId xmlns:p14="http://schemas.microsoft.com/office/powerpoint/2010/main" val="3182379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C9C29BF-7BE4-45D4-A8BB-ECC9EA97816D}" type="datetimeFigureOut">
              <a:rPr lang="zh-CN" altLang="en-US" smtClean="0"/>
              <a:t>2020/8/24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4E443F2-11EB-46E1-9943-E7032168011B}" type="slidenum">
              <a:rPr lang="zh-CN" altLang="en-US" smtClean="0"/>
              <a:t>‹#›</a:t>
            </a:fld>
            <a:endParaRPr lang="zh-CN" altLang="en-US"/>
          </a:p>
        </p:txBody>
      </p:sp>
    </p:spTree>
    <p:extLst>
      <p:ext uri="{BB962C8B-B14F-4D97-AF65-F5344CB8AC3E}">
        <p14:creationId xmlns:p14="http://schemas.microsoft.com/office/powerpoint/2010/main" val="210171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C29BF-7BE4-45D4-A8BB-ECC9EA97816D}" type="datetimeFigureOut">
              <a:rPr lang="zh-CN" altLang="en-US" smtClean="0"/>
              <a:t>2020/8/24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4E443F2-11EB-46E1-9943-E7032168011B}" type="slidenum">
              <a:rPr lang="zh-CN" altLang="en-US" smtClean="0"/>
              <a:t>‹#›</a:t>
            </a:fld>
            <a:endParaRPr lang="zh-CN" altLang="en-US"/>
          </a:p>
        </p:txBody>
      </p:sp>
    </p:spTree>
    <p:extLst>
      <p:ext uri="{BB962C8B-B14F-4D97-AF65-F5344CB8AC3E}">
        <p14:creationId xmlns:p14="http://schemas.microsoft.com/office/powerpoint/2010/main" val="130252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C9C29BF-7BE4-45D4-A8BB-ECC9EA97816D}" type="datetimeFigureOut">
              <a:rPr lang="zh-CN" altLang="en-US" smtClean="0"/>
              <a:t>2020/8/24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4E443F2-11EB-46E1-9943-E7032168011B}" type="slidenum">
              <a:rPr lang="zh-CN" altLang="en-US" smtClean="0"/>
              <a:t>‹#›</a:t>
            </a:fld>
            <a:endParaRPr lang="zh-CN" altLang="en-US"/>
          </a:p>
        </p:txBody>
      </p:sp>
    </p:spTree>
    <p:extLst>
      <p:ext uri="{BB962C8B-B14F-4D97-AF65-F5344CB8AC3E}">
        <p14:creationId xmlns:p14="http://schemas.microsoft.com/office/powerpoint/2010/main" val="5969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zh-CN" altLang="en-US"/>
              <a:t>单击此处编辑母版标题样式</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C9C29BF-7BE4-45D4-A8BB-ECC9EA97816D}" type="datetimeFigureOut">
              <a:rPr lang="zh-CN" altLang="en-US" smtClean="0"/>
              <a:t>2020/8/24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4E443F2-11EB-46E1-9943-E7032168011B}" type="slidenum">
              <a:rPr lang="zh-CN" altLang="en-US" smtClean="0"/>
              <a:t>‹#›</a:t>
            </a:fld>
            <a:endParaRPr lang="zh-CN" altLang="en-US"/>
          </a:p>
        </p:txBody>
      </p:sp>
    </p:spTree>
    <p:extLst>
      <p:ext uri="{BB962C8B-B14F-4D97-AF65-F5344CB8AC3E}">
        <p14:creationId xmlns:p14="http://schemas.microsoft.com/office/powerpoint/2010/main" val="24990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9C29BF-7BE4-45D4-A8BB-ECC9EA97816D}" type="datetimeFigureOut">
              <a:rPr lang="zh-CN" altLang="en-US" smtClean="0"/>
              <a:t>2020/8/24</a:t>
            </a:fld>
            <a:endParaRPr lang="zh-CN" alt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CN" alt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4E443F2-11EB-46E1-9943-E7032168011B}" type="slidenum">
              <a:rPr lang="zh-CN" altLang="en-US" smtClean="0"/>
              <a:t>‹#›</a:t>
            </a:fld>
            <a:endParaRPr lang="zh-CN" altLang="en-US"/>
          </a:p>
        </p:txBody>
      </p:sp>
    </p:spTree>
    <p:extLst>
      <p:ext uri="{BB962C8B-B14F-4D97-AF65-F5344CB8AC3E}">
        <p14:creationId xmlns:p14="http://schemas.microsoft.com/office/powerpoint/2010/main" val="34529732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D5E7F123-7939-4C40-9219-1D4FF2560EB1}"/>
              </a:ext>
            </a:extLst>
          </p:cNvPr>
          <p:cNvSpPr txBox="1">
            <a:spLocks/>
          </p:cNvSpPr>
          <p:nvPr/>
        </p:nvSpPr>
        <p:spPr>
          <a:xfrm>
            <a:off x="1972783" y="1003944"/>
            <a:ext cx="9952124" cy="1388534"/>
          </a:xfrm>
          <a:prstGeom prst="rect">
            <a:avLst/>
          </a:prstGeom>
        </p:spPr>
        <p:txBody>
          <a:bodyPr vert="horz" lIns="91440" tIns="45720" rIns="91440" bIns="45720" rtlCol="0" anchor="t">
            <a:normAutofit fontScale="92500"/>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3200" dirty="0">
                <a:latin typeface="黑体" panose="02010609060101010101" pitchFamily="49" charset="-122"/>
                <a:ea typeface="黑体" panose="02010609060101010101" pitchFamily="49" charset="-122"/>
              </a:rPr>
              <a:t>融入哲学基本原理与方法论的新工科课程思政实践与探索</a:t>
            </a:r>
            <a:endParaRPr lang="en-US" altLang="zh-CN" sz="3200" dirty="0">
              <a:latin typeface="黑体" panose="02010609060101010101" pitchFamily="49" charset="-122"/>
              <a:ea typeface="黑体" panose="02010609060101010101" pitchFamily="49" charset="-122"/>
            </a:endParaRPr>
          </a:p>
          <a:p>
            <a:r>
              <a:rPr lang="en-US" altLang="zh-CN" sz="3200" dirty="0">
                <a:latin typeface="黑体" panose="02010609060101010101" pitchFamily="49" charset="-122"/>
                <a:ea typeface="黑体" panose="02010609060101010101" pitchFamily="49" charset="-122"/>
              </a:rPr>
              <a:t>——</a:t>
            </a:r>
            <a:r>
              <a:rPr lang="zh-CN" altLang="en-US" sz="3000" dirty="0">
                <a:latin typeface="黑体" panose="02010609060101010101" pitchFamily="49" charset="-122"/>
                <a:ea typeface="黑体" panose="02010609060101010101" pitchFamily="49" charset="-122"/>
              </a:rPr>
              <a:t>以</a:t>
            </a:r>
            <a:r>
              <a:rPr lang="en-US" altLang="zh-CN" sz="3000" dirty="0">
                <a:latin typeface="黑体" panose="02010609060101010101" pitchFamily="49" charset="-122"/>
                <a:ea typeface="黑体" panose="02010609060101010101" pitchFamily="49" charset="-122"/>
              </a:rPr>
              <a:t>《C</a:t>
            </a:r>
            <a:r>
              <a:rPr lang="zh-CN" altLang="en-US" sz="3000" dirty="0">
                <a:latin typeface="黑体" panose="02010609060101010101" pitchFamily="49" charset="-122"/>
                <a:ea typeface="黑体" panose="02010609060101010101" pitchFamily="49" charset="-122"/>
              </a:rPr>
              <a:t>语言程序设计</a:t>
            </a:r>
            <a:r>
              <a:rPr lang="en-US" altLang="zh-CN" sz="3000" dirty="0">
                <a:latin typeface="黑体" panose="02010609060101010101" pitchFamily="49" charset="-122"/>
                <a:ea typeface="黑体" panose="02010609060101010101" pitchFamily="49" charset="-122"/>
              </a:rPr>
              <a:t>》</a:t>
            </a:r>
            <a:r>
              <a:rPr lang="zh-CN" altLang="en-US" sz="3000" dirty="0">
                <a:latin typeface="黑体" panose="02010609060101010101" pitchFamily="49" charset="-122"/>
                <a:ea typeface="黑体" panose="02010609060101010101" pitchFamily="49" charset="-122"/>
              </a:rPr>
              <a:t>课程教学为例</a:t>
            </a:r>
            <a:endParaRPr lang="en-US" altLang="zh-CN" sz="3000" dirty="0">
              <a:latin typeface="黑体" panose="02010609060101010101" pitchFamily="49" charset="-122"/>
              <a:ea typeface="黑体" panose="02010609060101010101" pitchFamily="49" charset="-122"/>
            </a:endParaRPr>
          </a:p>
        </p:txBody>
      </p:sp>
      <p:sp>
        <p:nvSpPr>
          <p:cNvPr id="5" name="副标题 2">
            <a:extLst>
              <a:ext uri="{FF2B5EF4-FFF2-40B4-BE49-F238E27FC236}">
                <a16:creationId xmlns:a16="http://schemas.microsoft.com/office/drawing/2014/main" id="{C2F00640-257B-4D4B-BAA6-489188CEBA1D}"/>
              </a:ext>
            </a:extLst>
          </p:cNvPr>
          <p:cNvSpPr txBox="1">
            <a:spLocks/>
          </p:cNvSpPr>
          <p:nvPr/>
        </p:nvSpPr>
        <p:spPr>
          <a:xfrm>
            <a:off x="3664219" y="3429000"/>
            <a:ext cx="8725744" cy="1388534"/>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800" dirty="0">
                <a:latin typeface="+mn-ea"/>
              </a:rPr>
              <a:t>申请人：湖南警察学院信息技术（网监）系  姚婷婷</a:t>
            </a:r>
            <a:endParaRPr lang="en-US" altLang="zh-CN" sz="2800" dirty="0">
              <a:latin typeface="+mn-ea"/>
            </a:endParaRPr>
          </a:p>
        </p:txBody>
      </p:sp>
    </p:spTree>
    <p:extLst>
      <p:ext uri="{BB962C8B-B14F-4D97-AF65-F5344CB8AC3E}">
        <p14:creationId xmlns:p14="http://schemas.microsoft.com/office/powerpoint/2010/main" val="75662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F2C047DA-0FD0-442D-960F-29B4FEE37CCE}"/>
              </a:ext>
            </a:extLst>
          </p:cNvPr>
          <p:cNvSpPr txBox="1"/>
          <p:nvPr/>
        </p:nvSpPr>
        <p:spPr>
          <a:xfrm>
            <a:off x="1351568" y="1129473"/>
            <a:ext cx="10469643" cy="593560"/>
          </a:xfrm>
          <a:prstGeom prst="rect">
            <a:avLst/>
          </a:prstGeom>
          <a:noFill/>
        </p:spPr>
        <p:txBody>
          <a:bodyPr wrap="square">
            <a:spAutoFit/>
          </a:bodyPr>
          <a:lstStyle/>
          <a:p>
            <a:pPr marL="285750" lvl="0" indent="-285750" algn="just">
              <a:lnSpc>
                <a:spcPct val="150000"/>
              </a:lnSpc>
              <a:buFont typeface="Wingdings" panose="05000000000000000000" pitchFamily="2" charset="2"/>
              <a:buChar char="Ø"/>
            </a:pPr>
            <a:r>
              <a:rPr lang="zh-CN" altLang="zh-CN" sz="2400" kern="100" dirty="0">
                <a:effectLst/>
                <a:latin typeface="华文楷体" panose="02010600040101010101" pitchFamily="2" charset="-122"/>
                <a:ea typeface="华文楷体" panose="02010600040101010101" pitchFamily="2" charset="-122"/>
                <a:cs typeface="宋体" panose="02010600030101010101" pitchFamily="2" charset="-122"/>
              </a:rPr>
              <a:t>利用计算机语言交流的双方比较特殊，一方是程序员，而另一方是计算机；</a:t>
            </a:r>
            <a:endParaRPr lang="zh-CN" altLang="zh-CN" sz="2400" kern="100" dirty="0">
              <a:effectLst/>
              <a:latin typeface="华文楷体" panose="02010600040101010101" pitchFamily="2" charset="-122"/>
              <a:ea typeface="华文楷体" panose="02010600040101010101" pitchFamily="2" charset="-122"/>
            </a:endParaRPr>
          </a:p>
        </p:txBody>
      </p:sp>
      <p:pic>
        <p:nvPicPr>
          <p:cNvPr id="6" name="图片 5">
            <a:extLst>
              <a:ext uri="{FF2B5EF4-FFF2-40B4-BE49-F238E27FC236}">
                <a16:creationId xmlns:a16="http://schemas.microsoft.com/office/drawing/2014/main" id="{5F348F44-C74F-42DC-8527-5765EB209E66}"/>
              </a:ext>
            </a:extLst>
          </p:cNvPr>
          <p:cNvPicPr/>
          <p:nvPr/>
        </p:nvPicPr>
        <p:blipFill>
          <a:blip r:embed="rId3"/>
          <a:stretch>
            <a:fillRect/>
          </a:stretch>
        </p:blipFill>
        <p:spPr>
          <a:xfrm>
            <a:off x="3778184" y="2977103"/>
            <a:ext cx="5257800" cy="3543300"/>
          </a:xfrm>
          <a:prstGeom prst="rect">
            <a:avLst/>
          </a:prstGeom>
        </p:spPr>
      </p:pic>
      <p:sp>
        <p:nvSpPr>
          <p:cNvPr id="7" name="爆炸形: 8 pt  6">
            <a:extLst>
              <a:ext uri="{FF2B5EF4-FFF2-40B4-BE49-F238E27FC236}">
                <a16:creationId xmlns:a16="http://schemas.microsoft.com/office/drawing/2014/main" id="{2370211C-2D0A-4304-9648-CB1E7627A240}"/>
              </a:ext>
            </a:extLst>
          </p:cNvPr>
          <p:cNvSpPr/>
          <p:nvPr/>
        </p:nvSpPr>
        <p:spPr>
          <a:xfrm>
            <a:off x="2790335" y="1703611"/>
            <a:ext cx="2790334" cy="343135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p>
          <a:p>
            <a:pPr algn="ctr"/>
            <a:r>
              <a:rPr lang="zh-CN" altLang="en-US" dirty="0"/>
              <a:t>怎么会有这么蠢的计算机？</a:t>
            </a:r>
            <a:endParaRPr lang="en-US" altLang="zh-CN" dirty="0"/>
          </a:p>
          <a:p>
            <a:pPr algn="ctr"/>
            <a:r>
              <a:rPr lang="en-US" altLang="zh-CN" dirty="0"/>
              <a:t>……</a:t>
            </a:r>
            <a:endParaRPr lang="zh-CN" altLang="en-US" dirty="0"/>
          </a:p>
        </p:txBody>
      </p:sp>
      <p:pic>
        <p:nvPicPr>
          <p:cNvPr id="9" name="图片 8">
            <a:extLst>
              <a:ext uri="{FF2B5EF4-FFF2-40B4-BE49-F238E27FC236}">
                <a16:creationId xmlns:a16="http://schemas.microsoft.com/office/drawing/2014/main" id="{3ED14F3B-16C3-4042-9A65-90CF1432C34F}"/>
              </a:ext>
            </a:extLst>
          </p:cNvPr>
          <p:cNvPicPr>
            <a:picLocks noChangeAspect="1"/>
          </p:cNvPicPr>
          <p:nvPr/>
        </p:nvPicPr>
        <p:blipFill>
          <a:blip r:embed="rId4"/>
          <a:stretch>
            <a:fillRect/>
          </a:stretch>
        </p:blipFill>
        <p:spPr>
          <a:xfrm>
            <a:off x="4420255" y="3642425"/>
            <a:ext cx="297206" cy="289585"/>
          </a:xfrm>
          <a:prstGeom prst="rect">
            <a:avLst/>
          </a:prstGeom>
        </p:spPr>
      </p:pic>
      <p:sp>
        <p:nvSpPr>
          <p:cNvPr id="15" name="爆炸形: 8 pt  14">
            <a:extLst>
              <a:ext uri="{FF2B5EF4-FFF2-40B4-BE49-F238E27FC236}">
                <a16:creationId xmlns:a16="http://schemas.microsoft.com/office/drawing/2014/main" id="{41CBA1A7-2E2A-4ED2-ABF9-DF18E3979B39}"/>
              </a:ext>
            </a:extLst>
          </p:cNvPr>
          <p:cNvSpPr/>
          <p:nvPr/>
        </p:nvSpPr>
        <p:spPr>
          <a:xfrm>
            <a:off x="7178303" y="5583676"/>
            <a:ext cx="2587557" cy="127432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pic>
        <p:nvPicPr>
          <p:cNvPr id="17" name="图片 16">
            <a:extLst>
              <a:ext uri="{FF2B5EF4-FFF2-40B4-BE49-F238E27FC236}">
                <a16:creationId xmlns:a16="http://schemas.microsoft.com/office/drawing/2014/main" id="{F670B08A-0C4D-40D8-A095-A9C5A4FA3B40}"/>
              </a:ext>
            </a:extLst>
          </p:cNvPr>
          <p:cNvPicPr>
            <a:picLocks noChangeAspect="1"/>
          </p:cNvPicPr>
          <p:nvPr/>
        </p:nvPicPr>
        <p:blipFill>
          <a:blip r:embed="rId5"/>
          <a:stretch>
            <a:fillRect/>
          </a:stretch>
        </p:blipFill>
        <p:spPr>
          <a:xfrm>
            <a:off x="8161506" y="5955657"/>
            <a:ext cx="569678" cy="469146"/>
          </a:xfrm>
          <a:prstGeom prst="rect">
            <a:avLst/>
          </a:prstGeom>
        </p:spPr>
      </p:pic>
    </p:spTree>
    <p:custDataLst>
      <p:tags r:id="rId1"/>
    </p:custDataLst>
    <p:extLst>
      <p:ext uri="{BB962C8B-B14F-4D97-AF65-F5344CB8AC3E}">
        <p14:creationId xmlns:p14="http://schemas.microsoft.com/office/powerpoint/2010/main" val="358424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EF015D34-8368-4820-A53B-01F1841E7CE0}"/>
              </a:ext>
            </a:extLst>
          </p:cNvPr>
          <p:cNvSpPr>
            <a:spLocks noGrp="1"/>
          </p:cNvSpPr>
          <p:nvPr>
            <p:ph type="title"/>
          </p:nvPr>
        </p:nvSpPr>
        <p:spPr>
          <a:xfrm>
            <a:off x="1310327" y="214461"/>
            <a:ext cx="10737130" cy="926184"/>
          </a:xfrm>
        </p:spPr>
        <p:txBody>
          <a:bodyPr>
            <a:normAutofit/>
          </a:bodyPr>
          <a:lstStyle/>
          <a:p>
            <a:pPr algn="l"/>
            <a:r>
              <a:rPr lang="zh-CN" altLang="en-US" dirty="0"/>
              <a:t>课时目标：探索学好</a:t>
            </a:r>
            <a:r>
              <a:rPr lang="en-US" altLang="zh-CN" dirty="0"/>
              <a:t>C</a:t>
            </a:r>
            <a:r>
              <a:rPr lang="zh-CN" altLang="en-US" dirty="0"/>
              <a:t>语言的框架和方法</a:t>
            </a:r>
          </a:p>
        </p:txBody>
      </p:sp>
      <p:sp>
        <p:nvSpPr>
          <p:cNvPr id="6" name="文本框 5">
            <a:extLst>
              <a:ext uri="{FF2B5EF4-FFF2-40B4-BE49-F238E27FC236}">
                <a16:creationId xmlns:a16="http://schemas.microsoft.com/office/drawing/2014/main" id="{7FDC2B6E-BC9F-48A3-A3D0-394BCC132540}"/>
              </a:ext>
            </a:extLst>
          </p:cNvPr>
          <p:cNvSpPr txBox="1"/>
          <p:nvPr/>
        </p:nvSpPr>
        <p:spPr>
          <a:xfrm>
            <a:off x="1077012" y="1591387"/>
            <a:ext cx="10461395" cy="677108"/>
          </a:xfrm>
          <a:prstGeom prst="rect">
            <a:avLst/>
          </a:prstGeom>
          <a:noFill/>
        </p:spPr>
        <p:txBody>
          <a:bodyPr wrap="square">
            <a:spAutoFit/>
          </a:bodyPr>
          <a:lstStyle/>
          <a:p>
            <a:pPr indent="306070" algn="just">
              <a:lnSpc>
                <a:spcPct val="150000"/>
              </a:lnSpc>
            </a:pPr>
            <a:r>
              <a:rPr lang="zh-CN" altLang="zh-CN" sz="2800" b="1" kern="100" dirty="0">
                <a:effectLst/>
                <a:latin typeface="+mj-ea"/>
                <a:ea typeface="+mj-ea"/>
                <a:cs typeface="宋体" panose="02010600030101010101" pitchFamily="2" charset="-122"/>
              </a:rPr>
              <a:t>【提问</a:t>
            </a:r>
            <a:r>
              <a:rPr lang="en-US" altLang="zh-CN" sz="2800" b="1" kern="100" dirty="0">
                <a:effectLst/>
                <a:latin typeface="+mj-ea"/>
                <a:ea typeface="+mj-ea"/>
              </a:rPr>
              <a:t>1</a:t>
            </a:r>
            <a:r>
              <a:rPr lang="zh-CN" altLang="zh-CN" sz="2800" b="1" kern="100" dirty="0">
                <a:effectLst/>
                <a:latin typeface="+mj-ea"/>
                <a:ea typeface="+mj-ea"/>
                <a:cs typeface="宋体" panose="02010600030101010101" pitchFamily="2" charset="-122"/>
              </a:rPr>
              <a:t>】计算机语言是什么？你知道哪几种计算机语言？</a:t>
            </a:r>
            <a:endParaRPr lang="zh-CN" altLang="zh-CN" sz="2800" kern="100" dirty="0">
              <a:effectLst/>
              <a:latin typeface="+mj-ea"/>
              <a:ea typeface="+mj-ea"/>
            </a:endParaRPr>
          </a:p>
        </p:txBody>
      </p:sp>
      <p:sp>
        <p:nvSpPr>
          <p:cNvPr id="8" name="文本框 7">
            <a:extLst>
              <a:ext uri="{FF2B5EF4-FFF2-40B4-BE49-F238E27FC236}">
                <a16:creationId xmlns:a16="http://schemas.microsoft.com/office/drawing/2014/main" id="{1F54E21E-443E-46DB-AF12-026AC378BA24}"/>
              </a:ext>
            </a:extLst>
          </p:cNvPr>
          <p:cNvSpPr txBox="1"/>
          <p:nvPr/>
        </p:nvSpPr>
        <p:spPr>
          <a:xfrm>
            <a:off x="1926603" y="2411519"/>
            <a:ext cx="10120853" cy="510011"/>
          </a:xfrm>
          <a:prstGeom prst="rect">
            <a:avLst/>
          </a:prstGeom>
          <a:noFill/>
        </p:spPr>
        <p:txBody>
          <a:bodyPr wrap="square">
            <a:spAutoFit/>
          </a:bodyPr>
          <a:lstStyle/>
          <a:p>
            <a:pPr marL="285750" lvl="0" indent="-285750" algn="just">
              <a:lnSpc>
                <a:spcPct val="150000"/>
              </a:lnSpc>
              <a:buFont typeface="Wingdings" panose="05000000000000000000" pitchFamily="2" charset="2"/>
              <a:buChar char="Ø"/>
            </a:pPr>
            <a:r>
              <a:rPr lang="zh-CN" altLang="zh-CN" sz="2000" kern="100" dirty="0">
                <a:effectLst/>
                <a:latin typeface="华文楷体" panose="02010600040101010101" pitchFamily="2" charset="-122"/>
                <a:ea typeface="华文楷体" panose="02010600040101010101" pitchFamily="2" charset="-122"/>
                <a:cs typeface="宋体" panose="02010600030101010101" pitchFamily="2" charset="-122"/>
              </a:rPr>
              <a:t>计算机语言归根结底也是一门语言，主要职能与其他语言一样——为了交流；（相同点）</a:t>
            </a:r>
            <a:endParaRPr lang="zh-CN" altLang="zh-CN" sz="2000" kern="100" dirty="0">
              <a:effectLst/>
              <a:latin typeface="华文楷体" panose="02010600040101010101" pitchFamily="2" charset="-122"/>
              <a:ea typeface="华文楷体" panose="02010600040101010101" pitchFamily="2" charset="-122"/>
            </a:endParaRPr>
          </a:p>
        </p:txBody>
      </p:sp>
      <p:sp>
        <p:nvSpPr>
          <p:cNvPr id="9" name="文本框 8">
            <a:extLst>
              <a:ext uri="{FF2B5EF4-FFF2-40B4-BE49-F238E27FC236}">
                <a16:creationId xmlns:a16="http://schemas.microsoft.com/office/drawing/2014/main" id="{6B2F9A19-35AD-414F-896D-1D7D79BBFF4A}"/>
              </a:ext>
            </a:extLst>
          </p:cNvPr>
          <p:cNvSpPr txBox="1"/>
          <p:nvPr/>
        </p:nvSpPr>
        <p:spPr>
          <a:xfrm>
            <a:off x="1926604" y="2995981"/>
            <a:ext cx="10036010" cy="510011"/>
          </a:xfrm>
          <a:prstGeom prst="rect">
            <a:avLst/>
          </a:prstGeom>
          <a:noFill/>
        </p:spPr>
        <p:txBody>
          <a:bodyPr wrap="square">
            <a:spAutoFit/>
          </a:bodyPr>
          <a:lstStyle/>
          <a:p>
            <a:pPr marL="285750" lvl="0" indent="-285750" algn="just">
              <a:lnSpc>
                <a:spcPct val="150000"/>
              </a:lnSpc>
              <a:buFont typeface="Wingdings" panose="05000000000000000000" pitchFamily="2" charset="2"/>
              <a:buChar char="Ø"/>
            </a:pPr>
            <a:r>
              <a:rPr lang="zh-CN" altLang="zh-CN" sz="2000" kern="100" dirty="0">
                <a:effectLst/>
                <a:latin typeface="华文楷体" panose="02010600040101010101" pitchFamily="2" charset="-122"/>
                <a:ea typeface="华文楷体" panose="02010600040101010101" pitchFamily="2" charset="-122"/>
                <a:cs typeface="宋体" panose="02010600030101010101" pitchFamily="2" charset="-122"/>
              </a:rPr>
              <a:t>利用计算机语言交流的双方比较特殊，一方是程序员，而另一方是计算机；（不同点）</a:t>
            </a:r>
            <a:endParaRPr lang="zh-CN" altLang="zh-CN" sz="2000" kern="100" dirty="0">
              <a:effectLst/>
              <a:latin typeface="华文楷体" panose="02010600040101010101" pitchFamily="2" charset="-122"/>
              <a:ea typeface="华文楷体" panose="02010600040101010101" pitchFamily="2" charset="-122"/>
            </a:endParaRPr>
          </a:p>
        </p:txBody>
      </p:sp>
      <p:sp>
        <p:nvSpPr>
          <p:cNvPr id="11" name="文本框 10">
            <a:extLst>
              <a:ext uri="{FF2B5EF4-FFF2-40B4-BE49-F238E27FC236}">
                <a16:creationId xmlns:a16="http://schemas.microsoft.com/office/drawing/2014/main" id="{7A901311-FB98-4892-84C6-83176C73480F}"/>
              </a:ext>
            </a:extLst>
          </p:cNvPr>
          <p:cNvSpPr txBox="1"/>
          <p:nvPr/>
        </p:nvSpPr>
        <p:spPr>
          <a:xfrm>
            <a:off x="1926604" y="3682393"/>
            <a:ext cx="7547334" cy="510011"/>
          </a:xfrm>
          <a:prstGeom prst="rect">
            <a:avLst/>
          </a:prstGeom>
          <a:noFill/>
        </p:spPr>
        <p:txBody>
          <a:bodyPr wrap="square">
            <a:spAutoFit/>
          </a:bodyPr>
          <a:lstStyle/>
          <a:p>
            <a:pPr marL="285750" lvl="0" indent="-285750" algn="just">
              <a:lnSpc>
                <a:spcPct val="150000"/>
              </a:lnSpc>
              <a:buFont typeface="Wingdings" panose="05000000000000000000" pitchFamily="2" charset="2"/>
              <a:buChar char="Ø"/>
            </a:pPr>
            <a:r>
              <a:rPr lang="zh-CN" altLang="zh-CN" sz="2000" kern="100" dirty="0">
                <a:effectLst/>
                <a:latin typeface="华文楷体" panose="02010600040101010101" pitchFamily="2" charset="-122"/>
                <a:ea typeface="华文楷体" panose="02010600040101010101" pitchFamily="2" charset="-122"/>
                <a:cs typeface="宋体" panose="02010600030101010101" pitchFamily="2" charset="-122"/>
              </a:rPr>
              <a:t>目前计算机语言有很多，如：</a:t>
            </a:r>
            <a:r>
              <a:rPr lang="en-US" altLang="zh-CN" sz="2000" kern="100" dirty="0">
                <a:effectLst/>
                <a:latin typeface="华文楷体" panose="02010600040101010101" pitchFamily="2" charset="-122"/>
                <a:ea typeface="华文楷体" panose="02010600040101010101" pitchFamily="2" charset="-122"/>
                <a:cs typeface="宋体" panose="02010600030101010101" pitchFamily="2" charset="-122"/>
              </a:rPr>
              <a:t>JAVA</a:t>
            </a:r>
            <a:r>
              <a:rPr lang="zh-CN" altLang="zh-CN" sz="2000" kern="100" dirty="0">
                <a:effectLst/>
                <a:latin typeface="华文楷体" panose="02010600040101010101" pitchFamily="2" charset="-122"/>
                <a:ea typeface="华文楷体" panose="02010600040101010101" pitchFamily="2" charset="-122"/>
                <a:cs typeface="宋体" panose="02010600030101010101" pitchFamily="2" charset="-122"/>
              </a:rPr>
              <a:t>、</a:t>
            </a:r>
            <a:r>
              <a:rPr lang="en-US" altLang="zh-CN" sz="2000" kern="100" dirty="0">
                <a:effectLst/>
                <a:latin typeface="华文楷体" panose="02010600040101010101" pitchFamily="2" charset="-122"/>
                <a:ea typeface="华文楷体" panose="02010600040101010101" pitchFamily="2" charset="-122"/>
                <a:cs typeface="宋体" panose="02010600030101010101" pitchFamily="2" charset="-122"/>
              </a:rPr>
              <a:t>C++</a:t>
            </a:r>
            <a:r>
              <a:rPr lang="zh-CN" altLang="zh-CN" sz="2000" kern="100" dirty="0">
                <a:effectLst/>
                <a:latin typeface="华文楷体" panose="02010600040101010101" pitchFamily="2" charset="-122"/>
                <a:ea typeface="华文楷体" panose="02010600040101010101" pitchFamily="2" charset="-122"/>
                <a:cs typeface="宋体" panose="02010600030101010101" pitchFamily="2" charset="-122"/>
              </a:rPr>
              <a:t>、</a:t>
            </a:r>
            <a:r>
              <a:rPr lang="en-US" altLang="zh-CN" sz="2000" kern="100" dirty="0">
                <a:effectLst/>
                <a:latin typeface="华文楷体" panose="02010600040101010101" pitchFamily="2" charset="-122"/>
                <a:ea typeface="华文楷体" panose="02010600040101010101" pitchFamily="2" charset="-122"/>
                <a:cs typeface="宋体" panose="02010600030101010101" pitchFamily="2" charset="-122"/>
              </a:rPr>
              <a:t>python</a:t>
            </a:r>
            <a:r>
              <a:rPr lang="zh-CN" altLang="zh-CN" sz="2000" kern="100" dirty="0">
                <a:effectLst/>
                <a:latin typeface="华文楷体" panose="02010600040101010101" pitchFamily="2" charset="-122"/>
                <a:ea typeface="华文楷体" panose="02010600040101010101" pitchFamily="2" charset="-122"/>
                <a:cs typeface="宋体" panose="02010600030101010101" pitchFamily="2" charset="-122"/>
              </a:rPr>
              <a:t>等。</a:t>
            </a:r>
            <a:endParaRPr lang="zh-CN" altLang="zh-CN" sz="2000" kern="100" dirty="0">
              <a:effectLst/>
              <a:latin typeface="华文楷体" panose="02010600040101010101" pitchFamily="2" charset="-122"/>
              <a:ea typeface="华文楷体" panose="02010600040101010101" pitchFamily="2" charset="-122"/>
            </a:endParaRPr>
          </a:p>
        </p:txBody>
      </p:sp>
    </p:spTree>
    <p:custDataLst>
      <p:tags r:id="rId1"/>
    </p:custDataLst>
    <p:extLst>
      <p:ext uri="{BB962C8B-B14F-4D97-AF65-F5344CB8AC3E}">
        <p14:creationId xmlns:p14="http://schemas.microsoft.com/office/powerpoint/2010/main" val="388713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EF015D34-8368-4820-A53B-01F1841E7CE0}"/>
              </a:ext>
            </a:extLst>
          </p:cNvPr>
          <p:cNvSpPr>
            <a:spLocks noGrp="1"/>
          </p:cNvSpPr>
          <p:nvPr>
            <p:ph type="title"/>
          </p:nvPr>
        </p:nvSpPr>
        <p:spPr>
          <a:xfrm>
            <a:off x="1310327" y="214461"/>
            <a:ext cx="10737130" cy="926184"/>
          </a:xfrm>
        </p:spPr>
        <p:txBody>
          <a:bodyPr>
            <a:normAutofit/>
          </a:bodyPr>
          <a:lstStyle/>
          <a:p>
            <a:pPr algn="l"/>
            <a:r>
              <a:rPr lang="zh-CN" altLang="en-US" dirty="0"/>
              <a:t>课时目标：探索学好</a:t>
            </a:r>
            <a:r>
              <a:rPr lang="en-US" altLang="zh-CN" dirty="0"/>
              <a:t>C</a:t>
            </a:r>
            <a:r>
              <a:rPr lang="zh-CN" altLang="en-US" dirty="0"/>
              <a:t>语言的框架和方法</a:t>
            </a:r>
          </a:p>
        </p:txBody>
      </p:sp>
      <p:sp>
        <p:nvSpPr>
          <p:cNvPr id="3" name="文本框 2">
            <a:extLst>
              <a:ext uri="{FF2B5EF4-FFF2-40B4-BE49-F238E27FC236}">
                <a16:creationId xmlns:a16="http://schemas.microsoft.com/office/drawing/2014/main" id="{74C37FBE-C2FD-4BE8-A798-329AC346D8CB}"/>
              </a:ext>
            </a:extLst>
          </p:cNvPr>
          <p:cNvSpPr txBox="1"/>
          <p:nvPr/>
        </p:nvSpPr>
        <p:spPr>
          <a:xfrm>
            <a:off x="2010266" y="2552921"/>
            <a:ext cx="10461395" cy="677108"/>
          </a:xfrm>
          <a:prstGeom prst="rect">
            <a:avLst/>
          </a:prstGeom>
          <a:noFill/>
        </p:spPr>
        <p:txBody>
          <a:bodyPr wrap="square">
            <a:spAutoFit/>
          </a:bodyPr>
          <a:lstStyle/>
          <a:p>
            <a:pPr indent="306070" algn="just">
              <a:lnSpc>
                <a:spcPct val="150000"/>
              </a:lnSpc>
            </a:pPr>
            <a:r>
              <a:rPr lang="zh-CN" altLang="zh-CN" sz="2800" b="1" kern="100" dirty="0">
                <a:effectLst/>
                <a:latin typeface="+mj-ea"/>
                <a:ea typeface="+mj-ea"/>
                <a:cs typeface="宋体" panose="02010600030101010101" pitchFamily="2" charset="-122"/>
              </a:rPr>
              <a:t>【提问</a:t>
            </a:r>
            <a:r>
              <a:rPr lang="en-US" altLang="zh-CN" sz="2800" b="1" kern="100" dirty="0">
                <a:latin typeface="+mj-ea"/>
                <a:ea typeface="+mj-ea"/>
                <a:cs typeface="宋体" panose="02010600030101010101" pitchFamily="2" charset="-122"/>
              </a:rPr>
              <a:t>2</a:t>
            </a:r>
            <a:r>
              <a:rPr lang="zh-CN" altLang="zh-CN" sz="2800" b="1" kern="100" dirty="0">
                <a:effectLst/>
                <a:latin typeface="+mj-ea"/>
                <a:ea typeface="+mj-ea"/>
                <a:cs typeface="宋体" panose="02010600030101010101" pitchFamily="2" charset="-122"/>
              </a:rPr>
              <a:t>】</a:t>
            </a:r>
            <a:r>
              <a:rPr lang="zh-CN" altLang="zh-CN" sz="2800" b="1" kern="100" dirty="0">
                <a:effectLst/>
                <a:latin typeface="华文楷体" panose="02010600040101010101" pitchFamily="2" charset="-122"/>
                <a:ea typeface="华文楷体" panose="02010600040101010101" pitchFamily="2" charset="-122"/>
                <a:cs typeface="宋体" panose="02010600030101010101" pitchFamily="2" charset="-122"/>
              </a:rPr>
              <a:t>我们学习</a:t>
            </a:r>
            <a:r>
              <a:rPr lang="en-US" altLang="zh-CN" sz="2800" b="1" kern="100" dirty="0">
                <a:effectLst/>
                <a:latin typeface="华文楷体" panose="02010600040101010101" pitchFamily="2" charset="-122"/>
                <a:ea typeface="华文楷体" panose="02010600040101010101" pitchFamily="2" charset="-122"/>
                <a:cs typeface="宋体" panose="02010600030101010101" pitchFamily="2" charset="-122"/>
              </a:rPr>
              <a:t>C</a:t>
            </a:r>
            <a:r>
              <a:rPr lang="zh-CN" altLang="zh-CN" sz="2800" b="1" kern="100" dirty="0">
                <a:effectLst/>
                <a:latin typeface="华文楷体" panose="02010600040101010101" pitchFamily="2" charset="-122"/>
                <a:ea typeface="华文楷体" panose="02010600040101010101" pitchFamily="2" charset="-122"/>
                <a:cs typeface="宋体" panose="02010600030101010101" pitchFamily="2" charset="-122"/>
              </a:rPr>
              <a:t>语言应该从那些环节入手</a:t>
            </a:r>
            <a:r>
              <a:rPr lang="zh-CN" altLang="zh-CN" sz="1800" b="1" kern="100" dirty="0">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kern="100" dirty="0">
              <a:effectLst/>
              <a:latin typeface="+mj-ea"/>
              <a:ea typeface="+mj-ea"/>
            </a:endParaRPr>
          </a:p>
        </p:txBody>
      </p:sp>
    </p:spTree>
    <p:extLst>
      <p:ext uri="{BB962C8B-B14F-4D97-AF65-F5344CB8AC3E}">
        <p14:creationId xmlns:p14="http://schemas.microsoft.com/office/powerpoint/2010/main" val="330459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13EA5CF-3E1C-4064-BB26-627F8C7DDCAE}"/>
              </a:ext>
            </a:extLst>
          </p:cNvPr>
          <p:cNvPicPr/>
          <p:nvPr/>
        </p:nvPicPr>
        <p:blipFill>
          <a:blip r:embed="rId3"/>
          <a:stretch>
            <a:fillRect/>
          </a:stretch>
        </p:blipFill>
        <p:spPr>
          <a:xfrm>
            <a:off x="3384223" y="3388265"/>
            <a:ext cx="6938128" cy="2251710"/>
          </a:xfrm>
          <a:prstGeom prst="rect">
            <a:avLst/>
          </a:prstGeom>
        </p:spPr>
      </p:pic>
      <p:sp>
        <p:nvSpPr>
          <p:cNvPr id="7" name="箭头: 上下 6">
            <a:extLst>
              <a:ext uri="{FF2B5EF4-FFF2-40B4-BE49-F238E27FC236}">
                <a16:creationId xmlns:a16="http://schemas.microsoft.com/office/drawing/2014/main" id="{62B8AEE4-1638-4A29-8500-226C4C091DC4}"/>
              </a:ext>
            </a:extLst>
          </p:cNvPr>
          <p:cNvSpPr/>
          <p:nvPr/>
        </p:nvSpPr>
        <p:spPr>
          <a:xfrm>
            <a:off x="4383931" y="3258825"/>
            <a:ext cx="45719" cy="138273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上下 8">
            <a:extLst>
              <a:ext uri="{FF2B5EF4-FFF2-40B4-BE49-F238E27FC236}">
                <a16:creationId xmlns:a16="http://schemas.microsoft.com/office/drawing/2014/main" id="{F91C0F94-12CC-477F-9147-5E3BB1551DAB}"/>
              </a:ext>
            </a:extLst>
          </p:cNvPr>
          <p:cNvSpPr/>
          <p:nvPr/>
        </p:nvSpPr>
        <p:spPr>
          <a:xfrm>
            <a:off x="5714214" y="3002301"/>
            <a:ext cx="45719" cy="138273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FB355A3D-5921-4EA8-8B48-8CD56554F0B9}"/>
              </a:ext>
            </a:extLst>
          </p:cNvPr>
          <p:cNvPicPr>
            <a:picLocks noChangeAspect="1"/>
          </p:cNvPicPr>
          <p:nvPr/>
        </p:nvPicPr>
        <p:blipFill>
          <a:blip r:embed="rId4"/>
          <a:stretch>
            <a:fillRect/>
          </a:stretch>
        </p:blipFill>
        <p:spPr>
          <a:xfrm>
            <a:off x="1740254" y="1283622"/>
            <a:ext cx="4747673" cy="1699408"/>
          </a:xfrm>
          <a:prstGeom prst="rect">
            <a:avLst/>
          </a:prstGeom>
        </p:spPr>
      </p:pic>
      <p:pic>
        <p:nvPicPr>
          <p:cNvPr id="17" name="图片 16">
            <a:extLst>
              <a:ext uri="{FF2B5EF4-FFF2-40B4-BE49-F238E27FC236}">
                <a16:creationId xmlns:a16="http://schemas.microsoft.com/office/drawing/2014/main" id="{443E1E36-6A63-4271-A747-8704267E5DAD}"/>
              </a:ext>
            </a:extLst>
          </p:cNvPr>
          <p:cNvPicPr>
            <a:picLocks noChangeAspect="1"/>
          </p:cNvPicPr>
          <p:nvPr/>
        </p:nvPicPr>
        <p:blipFill>
          <a:blip r:embed="rId5"/>
          <a:stretch>
            <a:fillRect/>
          </a:stretch>
        </p:blipFill>
        <p:spPr>
          <a:xfrm>
            <a:off x="4469876" y="768781"/>
            <a:ext cx="2913327" cy="2184995"/>
          </a:xfrm>
          <a:prstGeom prst="rect">
            <a:avLst/>
          </a:prstGeom>
        </p:spPr>
      </p:pic>
      <p:sp>
        <p:nvSpPr>
          <p:cNvPr id="21" name="箭头: 上下 20">
            <a:extLst>
              <a:ext uri="{FF2B5EF4-FFF2-40B4-BE49-F238E27FC236}">
                <a16:creationId xmlns:a16="http://schemas.microsoft.com/office/drawing/2014/main" id="{2F72C496-96C7-411B-A174-B7F0EBC11E33}"/>
              </a:ext>
            </a:extLst>
          </p:cNvPr>
          <p:cNvSpPr/>
          <p:nvPr/>
        </p:nvSpPr>
        <p:spPr>
          <a:xfrm>
            <a:off x="7044496" y="2567458"/>
            <a:ext cx="45719" cy="138273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a:extLst>
              <a:ext uri="{FF2B5EF4-FFF2-40B4-BE49-F238E27FC236}">
                <a16:creationId xmlns:a16="http://schemas.microsoft.com/office/drawing/2014/main" id="{B23F88D4-A9CC-4229-8D26-0C7E8F309E7A}"/>
              </a:ext>
            </a:extLst>
          </p:cNvPr>
          <p:cNvPicPr>
            <a:picLocks noChangeAspect="1"/>
          </p:cNvPicPr>
          <p:nvPr/>
        </p:nvPicPr>
        <p:blipFill>
          <a:blip r:embed="rId6"/>
          <a:stretch>
            <a:fillRect/>
          </a:stretch>
        </p:blipFill>
        <p:spPr>
          <a:xfrm>
            <a:off x="5523016" y="258115"/>
            <a:ext cx="3042960" cy="2309343"/>
          </a:xfrm>
          <a:prstGeom prst="rect">
            <a:avLst/>
          </a:prstGeom>
        </p:spPr>
      </p:pic>
      <p:sp>
        <p:nvSpPr>
          <p:cNvPr id="25" name="箭头: 上下 24">
            <a:extLst>
              <a:ext uri="{FF2B5EF4-FFF2-40B4-BE49-F238E27FC236}">
                <a16:creationId xmlns:a16="http://schemas.microsoft.com/office/drawing/2014/main" id="{36735A76-20A4-4B7B-A742-9D547729B48D}"/>
              </a:ext>
            </a:extLst>
          </p:cNvPr>
          <p:cNvSpPr/>
          <p:nvPr/>
        </p:nvSpPr>
        <p:spPr>
          <a:xfrm>
            <a:off x="8851708" y="2262409"/>
            <a:ext cx="45719" cy="138273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9C065969-ED42-41E2-8516-575C4D217474}"/>
              </a:ext>
            </a:extLst>
          </p:cNvPr>
          <p:cNvPicPr>
            <a:picLocks noChangeAspect="1"/>
          </p:cNvPicPr>
          <p:nvPr/>
        </p:nvPicPr>
        <p:blipFill>
          <a:blip r:embed="rId7"/>
          <a:stretch>
            <a:fillRect/>
          </a:stretch>
        </p:blipFill>
        <p:spPr>
          <a:xfrm>
            <a:off x="7618607" y="163222"/>
            <a:ext cx="2990493" cy="2251711"/>
          </a:xfrm>
          <a:prstGeom prst="rect">
            <a:avLst/>
          </a:prstGeom>
        </p:spPr>
      </p:pic>
      <p:sp>
        <p:nvSpPr>
          <p:cNvPr id="29" name="文本框 28">
            <a:extLst>
              <a:ext uri="{FF2B5EF4-FFF2-40B4-BE49-F238E27FC236}">
                <a16:creationId xmlns:a16="http://schemas.microsoft.com/office/drawing/2014/main" id="{7F8C3589-64D3-4687-B232-0DD06CE27891}"/>
              </a:ext>
            </a:extLst>
          </p:cNvPr>
          <p:cNvSpPr txBox="1"/>
          <p:nvPr/>
        </p:nvSpPr>
        <p:spPr>
          <a:xfrm>
            <a:off x="1399220" y="810289"/>
            <a:ext cx="10553968" cy="2255554"/>
          </a:xfrm>
          <a:prstGeom prst="rect">
            <a:avLst/>
          </a:prstGeom>
          <a:noFill/>
        </p:spPr>
        <p:txBody>
          <a:bodyPr wrap="square">
            <a:spAutoFit/>
          </a:bodyPr>
          <a:lstStyle/>
          <a:p>
            <a:pPr marL="285750" lvl="0" indent="-285750" algn="just">
              <a:lnSpc>
                <a:spcPct val="150000"/>
              </a:lnSpc>
              <a:buFont typeface="Wingdings" panose="05000000000000000000" pitchFamily="2" charset="2"/>
              <a:buChar char="Ø"/>
            </a:pPr>
            <a:r>
              <a:rPr lang="zh-CN" altLang="zh-CN" sz="2400" kern="100" dirty="0">
                <a:effectLst/>
                <a:latin typeface="+mj-ea"/>
                <a:ea typeface="+mj-ea"/>
                <a:cs typeface="宋体" panose="02010600030101010101" pitchFamily="2" charset="-122"/>
              </a:rPr>
              <a:t>基于</a:t>
            </a:r>
            <a:r>
              <a:rPr lang="en-US" altLang="zh-CN" sz="2400" kern="100" dirty="0">
                <a:effectLst/>
                <a:latin typeface="+mj-ea"/>
                <a:ea typeface="+mj-ea"/>
                <a:cs typeface="宋体" panose="02010600030101010101" pitchFamily="2" charset="-122"/>
              </a:rPr>
              <a:t>C</a:t>
            </a:r>
            <a:r>
              <a:rPr lang="zh-CN" altLang="zh-CN" sz="2400" kern="100" dirty="0">
                <a:effectLst/>
                <a:latin typeface="+mj-ea"/>
                <a:ea typeface="+mj-ea"/>
                <a:cs typeface="宋体" panose="02010600030101010101" pitchFamily="2" charset="-122"/>
              </a:rPr>
              <a:t>语言也是一种语言的基本点，那么从字词、到语法、到固定搭配……等等环节入手学习，从零到有，从简单到复杂，多练习多使用，直到象使用母语一样使用它——正如我们已经学习过的中文、英语两种一样，应该是正确的路线啦</a:t>
            </a:r>
            <a:r>
              <a:rPr lang="en-US" altLang="zh-CN" sz="2400" kern="100" dirty="0">
                <a:effectLst/>
                <a:latin typeface="+mj-ea"/>
                <a:ea typeface="+mj-ea"/>
                <a:cs typeface="宋体" panose="02010600030101010101" pitchFamily="2" charset="-122"/>
              </a:rPr>
              <a:t>~</a:t>
            </a:r>
            <a:r>
              <a:rPr lang="zh-CN" altLang="zh-CN" sz="2400" kern="100" dirty="0">
                <a:effectLst/>
                <a:latin typeface="+mj-ea"/>
                <a:ea typeface="+mj-ea"/>
                <a:cs typeface="宋体" panose="02010600030101010101" pitchFamily="2" charset="-122"/>
              </a:rPr>
              <a:t>；</a:t>
            </a:r>
            <a:endParaRPr lang="zh-CN" altLang="zh-CN" sz="2400" kern="100" dirty="0">
              <a:effectLst/>
              <a:latin typeface="+mj-ea"/>
              <a:ea typeface="+mj-ea"/>
            </a:endParaRPr>
          </a:p>
        </p:txBody>
      </p:sp>
    </p:spTree>
    <p:custDataLst>
      <p:tags r:id="rId1"/>
    </p:custDataLst>
    <p:extLst>
      <p:ext uri="{BB962C8B-B14F-4D97-AF65-F5344CB8AC3E}">
        <p14:creationId xmlns:p14="http://schemas.microsoft.com/office/powerpoint/2010/main" val="179517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9"/>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21"/>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2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1000"/>
                                        <p:tgtEl>
                                          <p:spTgt spid="25"/>
                                        </p:tgtEl>
                                      </p:cBhvr>
                                    </p:animEffect>
                                    <p:anim calcmode="lin" valueType="num">
                                      <p:cBhvr>
                                        <p:cTn id="75" dur="1000" fill="hold"/>
                                        <p:tgtEl>
                                          <p:spTgt spid="25"/>
                                        </p:tgtEl>
                                        <p:attrNameLst>
                                          <p:attrName>ppt_x</p:attrName>
                                        </p:attrNameLst>
                                      </p:cBhvr>
                                      <p:tavLst>
                                        <p:tav tm="0">
                                          <p:val>
                                            <p:strVal val="#ppt_x"/>
                                          </p:val>
                                        </p:tav>
                                        <p:tav tm="100000">
                                          <p:val>
                                            <p:strVal val="#ppt_x"/>
                                          </p:val>
                                        </p:tav>
                                      </p:tavLst>
                                    </p:anim>
                                    <p:anim calcmode="lin" valueType="num">
                                      <p:cBhvr>
                                        <p:cTn id="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25"/>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27"/>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1000"/>
                                        <p:tgtEl>
                                          <p:spTgt spid="29"/>
                                        </p:tgtEl>
                                      </p:cBhvr>
                                    </p:animEffect>
                                    <p:anim calcmode="lin" valueType="num">
                                      <p:cBhvr>
                                        <p:cTn id="95" dur="1000" fill="hold"/>
                                        <p:tgtEl>
                                          <p:spTgt spid="29"/>
                                        </p:tgtEl>
                                        <p:attrNameLst>
                                          <p:attrName>ppt_x</p:attrName>
                                        </p:attrNameLst>
                                      </p:cBhvr>
                                      <p:tavLst>
                                        <p:tav tm="0">
                                          <p:val>
                                            <p:strVal val="#ppt_x"/>
                                          </p:val>
                                        </p:tav>
                                        <p:tav tm="100000">
                                          <p:val>
                                            <p:strVal val="#ppt_x"/>
                                          </p:val>
                                        </p:tav>
                                      </p:tavLst>
                                    </p:anim>
                                    <p:anim calcmode="lin" valueType="num">
                                      <p:cBhvr>
                                        <p:cTn id="9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21" grpId="0" animBg="1"/>
      <p:bldP spid="21" grpId="1" animBg="1"/>
      <p:bldP spid="25" grpId="0" animBg="1"/>
      <p:bldP spid="25" grpId="1"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B007073-6575-454D-8496-D866CC0F2B22}"/>
              </a:ext>
            </a:extLst>
          </p:cNvPr>
          <p:cNvPicPr/>
          <p:nvPr/>
        </p:nvPicPr>
        <p:blipFill>
          <a:blip r:embed="rId3"/>
          <a:stretch>
            <a:fillRect/>
          </a:stretch>
        </p:blipFill>
        <p:spPr>
          <a:xfrm>
            <a:off x="1751423" y="2222958"/>
            <a:ext cx="4441987" cy="3543300"/>
          </a:xfrm>
          <a:prstGeom prst="rect">
            <a:avLst/>
          </a:prstGeom>
        </p:spPr>
      </p:pic>
      <p:sp>
        <p:nvSpPr>
          <p:cNvPr id="6" name="文本框 5">
            <a:extLst>
              <a:ext uri="{FF2B5EF4-FFF2-40B4-BE49-F238E27FC236}">
                <a16:creationId xmlns:a16="http://schemas.microsoft.com/office/drawing/2014/main" id="{8F41D90F-804F-4130-9CB2-E5EA40AC6383}"/>
              </a:ext>
            </a:extLst>
          </p:cNvPr>
          <p:cNvSpPr txBox="1"/>
          <p:nvPr/>
        </p:nvSpPr>
        <p:spPr>
          <a:xfrm>
            <a:off x="1643798" y="979111"/>
            <a:ext cx="10337670" cy="971676"/>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zh-CN" altLang="zh-CN" sz="2000" kern="100" dirty="0">
                <a:effectLst/>
                <a:latin typeface="华文楷体" panose="02010600040101010101" pitchFamily="2" charset="-122"/>
                <a:ea typeface="华文楷体" panose="02010600040101010101" pitchFamily="2" charset="-122"/>
                <a:cs typeface="宋体" panose="02010600030101010101" pitchFamily="2" charset="-122"/>
              </a:rPr>
              <a:t>要注意到</a:t>
            </a:r>
            <a:r>
              <a:rPr lang="en-US" altLang="zh-CN" sz="2000" kern="100" dirty="0">
                <a:effectLst/>
                <a:latin typeface="华文楷体" panose="02010600040101010101" pitchFamily="2" charset="-122"/>
                <a:ea typeface="华文楷体" panose="02010600040101010101" pitchFamily="2" charset="-122"/>
                <a:cs typeface="宋体" panose="02010600030101010101" pitchFamily="2" charset="-122"/>
              </a:rPr>
              <a:t>C</a:t>
            </a:r>
            <a:r>
              <a:rPr lang="zh-CN" altLang="zh-CN" sz="2000" kern="100" dirty="0">
                <a:effectLst/>
                <a:latin typeface="华文楷体" panose="02010600040101010101" pitchFamily="2" charset="-122"/>
                <a:ea typeface="华文楷体" panose="02010600040101010101" pitchFamily="2" charset="-122"/>
                <a:cs typeface="宋体" panose="02010600030101010101" pitchFamily="2" charset="-122"/>
              </a:rPr>
              <a:t>语言交流双方的特殊性，</a:t>
            </a:r>
            <a:r>
              <a:rPr lang="zh-CN" altLang="en-US" sz="2000" kern="100" dirty="0">
                <a:latin typeface="华文楷体" panose="02010600040101010101" pitchFamily="2" charset="-122"/>
                <a:ea typeface="华文楷体" panose="02010600040101010101" pitchFamily="2" charset="-122"/>
                <a:cs typeface="宋体" panose="02010600030101010101" pitchFamily="2" charset="-122"/>
              </a:rPr>
              <a:t>相对人类交流语言而言，</a:t>
            </a:r>
            <a:r>
              <a:rPr lang="en-US" altLang="zh-CN" sz="2000" kern="100" dirty="0">
                <a:effectLst/>
                <a:latin typeface="华文楷体" panose="02010600040101010101" pitchFamily="2" charset="-122"/>
                <a:ea typeface="华文楷体" panose="02010600040101010101" pitchFamily="2" charset="-122"/>
                <a:cs typeface="宋体" panose="02010600030101010101" pitchFamily="2" charset="-122"/>
              </a:rPr>
              <a:t>C</a:t>
            </a:r>
            <a:r>
              <a:rPr lang="zh-CN" altLang="zh-CN" sz="2000" kern="100" dirty="0">
                <a:effectLst/>
                <a:latin typeface="华文楷体" panose="02010600040101010101" pitchFamily="2" charset="-122"/>
                <a:ea typeface="华文楷体" panose="02010600040101010101" pitchFamily="2" charset="-122"/>
                <a:cs typeface="宋体" panose="02010600030101010101" pitchFamily="2" charset="-122"/>
              </a:rPr>
              <a:t>语言</a:t>
            </a:r>
            <a:r>
              <a:rPr lang="zh-CN" altLang="en-US" sz="2000" kern="100" dirty="0">
                <a:effectLst/>
                <a:latin typeface="华文楷体" panose="02010600040101010101" pitchFamily="2" charset="-122"/>
                <a:ea typeface="华文楷体" panose="02010600040101010101" pitchFamily="2" charset="-122"/>
                <a:cs typeface="宋体" panose="02010600030101010101" pitchFamily="2" charset="-122"/>
              </a:rPr>
              <a:t>有相对</a:t>
            </a:r>
            <a:r>
              <a:rPr lang="zh-CN" altLang="zh-CN" sz="2000" kern="100" dirty="0">
                <a:effectLst/>
                <a:latin typeface="华文楷体" panose="02010600040101010101" pitchFamily="2" charset="-122"/>
                <a:ea typeface="华文楷体" panose="02010600040101010101" pitchFamily="2" charset="-122"/>
                <a:cs typeface="宋体" panose="02010600030101010101" pitchFamily="2" charset="-122"/>
              </a:rPr>
              <a:t>呆板、原始、繁琐（相对于人类交流语言）</a:t>
            </a:r>
            <a:r>
              <a:rPr lang="zh-CN" altLang="en-US" sz="2000" kern="100" dirty="0">
                <a:latin typeface="华文楷体" panose="02010600040101010101" pitchFamily="2" charset="-122"/>
                <a:ea typeface="华文楷体" panose="02010600040101010101" pitchFamily="2" charset="-122"/>
                <a:cs typeface="宋体" panose="02010600030101010101" pitchFamily="2" charset="-122"/>
              </a:rPr>
              <a:t>的特点</a:t>
            </a:r>
            <a:r>
              <a:rPr lang="zh-CN" altLang="zh-CN" sz="2000" kern="100" dirty="0">
                <a:effectLst/>
                <a:latin typeface="华文楷体" panose="02010600040101010101" pitchFamily="2" charset="-122"/>
                <a:ea typeface="华文楷体" panose="02010600040101010101" pitchFamily="2" charset="-122"/>
                <a:cs typeface="宋体" panose="02010600030101010101" pitchFamily="2" charset="-122"/>
              </a:rPr>
              <a:t>。</a:t>
            </a:r>
            <a:endParaRPr lang="zh-CN" altLang="zh-CN" sz="2000" kern="100" dirty="0">
              <a:effectLst/>
              <a:latin typeface="华文楷体" panose="02010600040101010101" pitchFamily="2" charset="-122"/>
              <a:ea typeface="华文楷体" panose="02010600040101010101" pitchFamily="2" charset="-122"/>
            </a:endParaRPr>
          </a:p>
        </p:txBody>
      </p:sp>
      <p:sp>
        <p:nvSpPr>
          <p:cNvPr id="7" name="箭头: 右 6">
            <a:extLst>
              <a:ext uri="{FF2B5EF4-FFF2-40B4-BE49-F238E27FC236}">
                <a16:creationId xmlns:a16="http://schemas.microsoft.com/office/drawing/2014/main" id="{A851BF98-1BF2-424E-9C9A-9C495EF9D357}"/>
              </a:ext>
            </a:extLst>
          </p:cNvPr>
          <p:cNvSpPr/>
          <p:nvPr/>
        </p:nvSpPr>
        <p:spPr>
          <a:xfrm>
            <a:off x="6730738" y="3494988"/>
            <a:ext cx="725864" cy="567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7A4ABECD-C77B-42C3-9E09-D5AB32A57DC3}"/>
              </a:ext>
            </a:extLst>
          </p:cNvPr>
          <p:cNvPicPr>
            <a:picLocks noChangeAspect="1"/>
          </p:cNvPicPr>
          <p:nvPr/>
        </p:nvPicPr>
        <p:blipFill>
          <a:blip r:embed="rId4"/>
          <a:stretch>
            <a:fillRect/>
          </a:stretch>
        </p:blipFill>
        <p:spPr>
          <a:xfrm>
            <a:off x="7713898" y="2222958"/>
            <a:ext cx="4267570" cy="3543300"/>
          </a:xfrm>
          <a:prstGeom prst="rect">
            <a:avLst/>
          </a:prstGeom>
        </p:spPr>
      </p:pic>
    </p:spTree>
    <p:custDataLst>
      <p:tags r:id="rId1"/>
    </p:custDataLst>
    <p:extLst>
      <p:ext uri="{BB962C8B-B14F-4D97-AF65-F5344CB8AC3E}">
        <p14:creationId xmlns:p14="http://schemas.microsoft.com/office/powerpoint/2010/main" val="214524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EF015D34-8368-4820-A53B-01F1841E7CE0}"/>
              </a:ext>
            </a:extLst>
          </p:cNvPr>
          <p:cNvSpPr>
            <a:spLocks noGrp="1"/>
          </p:cNvSpPr>
          <p:nvPr>
            <p:ph type="title"/>
          </p:nvPr>
        </p:nvSpPr>
        <p:spPr>
          <a:xfrm>
            <a:off x="1310327" y="214461"/>
            <a:ext cx="10737130" cy="926184"/>
          </a:xfrm>
        </p:spPr>
        <p:txBody>
          <a:bodyPr>
            <a:normAutofit/>
          </a:bodyPr>
          <a:lstStyle/>
          <a:p>
            <a:pPr algn="l"/>
            <a:r>
              <a:rPr lang="zh-CN" altLang="en-US" dirty="0"/>
              <a:t>课时目标：探索学好</a:t>
            </a:r>
            <a:r>
              <a:rPr lang="en-US" altLang="zh-CN" dirty="0"/>
              <a:t>C</a:t>
            </a:r>
            <a:r>
              <a:rPr lang="zh-CN" altLang="en-US" dirty="0"/>
              <a:t>语言的框架和方法</a:t>
            </a:r>
          </a:p>
        </p:txBody>
      </p:sp>
      <p:sp>
        <p:nvSpPr>
          <p:cNvPr id="6" name="文本框 5">
            <a:extLst>
              <a:ext uri="{FF2B5EF4-FFF2-40B4-BE49-F238E27FC236}">
                <a16:creationId xmlns:a16="http://schemas.microsoft.com/office/drawing/2014/main" id="{7FDC2B6E-BC9F-48A3-A3D0-394BCC132540}"/>
              </a:ext>
            </a:extLst>
          </p:cNvPr>
          <p:cNvSpPr txBox="1"/>
          <p:nvPr/>
        </p:nvSpPr>
        <p:spPr>
          <a:xfrm>
            <a:off x="1077012" y="1591387"/>
            <a:ext cx="10461395" cy="677108"/>
          </a:xfrm>
          <a:prstGeom prst="rect">
            <a:avLst/>
          </a:prstGeom>
          <a:noFill/>
        </p:spPr>
        <p:txBody>
          <a:bodyPr wrap="square">
            <a:spAutoFit/>
          </a:bodyPr>
          <a:lstStyle/>
          <a:p>
            <a:pPr indent="306070" algn="just">
              <a:lnSpc>
                <a:spcPct val="150000"/>
              </a:lnSpc>
            </a:pPr>
            <a:r>
              <a:rPr lang="zh-CN" altLang="zh-CN" sz="2800" b="1" kern="100" dirty="0">
                <a:effectLst/>
                <a:latin typeface="+mj-ea"/>
                <a:ea typeface="+mj-ea"/>
                <a:cs typeface="宋体" panose="02010600030101010101" pitchFamily="2" charset="-122"/>
              </a:rPr>
              <a:t>【提问</a:t>
            </a:r>
            <a:r>
              <a:rPr lang="en-US" altLang="zh-CN" sz="2800" b="1" kern="100" dirty="0">
                <a:latin typeface="+mj-ea"/>
                <a:ea typeface="+mj-ea"/>
                <a:cs typeface="宋体" panose="02010600030101010101" pitchFamily="2" charset="-122"/>
              </a:rPr>
              <a:t>2</a:t>
            </a:r>
            <a:r>
              <a:rPr lang="zh-CN" altLang="zh-CN" sz="2800" b="1" kern="100" dirty="0">
                <a:effectLst/>
                <a:latin typeface="+mj-ea"/>
                <a:ea typeface="+mj-ea"/>
                <a:cs typeface="宋体" panose="02010600030101010101" pitchFamily="2" charset="-122"/>
              </a:rPr>
              <a:t>】</a:t>
            </a:r>
            <a:r>
              <a:rPr lang="zh-CN" altLang="zh-CN" sz="2800" b="1" kern="100" dirty="0">
                <a:effectLst/>
                <a:latin typeface="华文楷体" panose="02010600040101010101" pitchFamily="2" charset="-122"/>
                <a:ea typeface="华文楷体" panose="02010600040101010101" pitchFamily="2" charset="-122"/>
                <a:cs typeface="宋体" panose="02010600030101010101" pitchFamily="2" charset="-122"/>
              </a:rPr>
              <a:t>我们学习</a:t>
            </a:r>
            <a:r>
              <a:rPr lang="en-US" altLang="zh-CN" sz="2800" b="1" kern="100" dirty="0">
                <a:effectLst/>
                <a:latin typeface="华文楷体" panose="02010600040101010101" pitchFamily="2" charset="-122"/>
                <a:ea typeface="华文楷体" panose="02010600040101010101" pitchFamily="2" charset="-122"/>
                <a:cs typeface="宋体" panose="02010600030101010101" pitchFamily="2" charset="-122"/>
              </a:rPr>
              <a:t>C</a:t>
            </a:r>
            <a:r>
              <a:rPr lang="zh-CN" altLang="zh-CN" sz="2800" b="1" kern="100" dirty="0">
                <a:effectLst/>
                <a:latin typeface="华文楷体" panose="02010600040101010101" pitchFamily="2" charset="-122"/>
                <a:ea typeface="华文楷体" panose="02010600040101010101" pitchFamily="2" charset="-122"/>
                <a:cs typeface="宋体" panose="02010600030101010101" pitchFamily="2" charset="-122"/>
              </a:rPr>
              <a:t>语言应该从那些环节入手</a:t>
            </a:r>
            <a:r>
              <a:rPr lang="zh-CN" altLang="zh-CN" sz="1800" b="1" kern="100" dirty="0">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kern="100" dirty="0">
              <a:effectLst/>
              <a:latin typeface="+mj-ea"/>
              <a:ea typeface="+mj-ea"/>
            </a:endParaRPr>
          </a:p>
        </p:txBody>
      </p:sp>
      <p:sp>
        <p:nvSpPr>
          <p:cNvPr id="13" name="文本框 12">
            <a:extLst>
              <a:ext uri="{FF2B5EF4-FFF2-40B4-BE49-F238E27FC236}">
                <a16:creationId xmlns:a16="http://schemas.microsoft.com/office/drawing/2014/main" id="{955DE4DA-CB30-405E-8C31-0015833A5C18}"/>
              </a:ext>
            </a:extLst>
          </p:cNvPr>
          <p:cNvSpPr txBox="1"/>
          <p:nvPr/>
        </p:nvSpPr>
        <p:spPr>
          <a:xfrm>
            <a:off x="1555423" y="2165552"/>
            <a:ext cx="9841583" cy="3356945"/>
          </a:xfrm>
          <a:prstGeom prst="rect">
            <a:avLst/>
          </a:prstGeom>
          <a:noFill/>
        </p:spPr>
        <p:txBody>
          <a:bodyPr wrap="square">
            <a:spAutoFit/>
          </a:bodyPr>
          <a:lstStyle/>
          <a:p>
            <a:pPr indent="229235">
              <a:lnSpc>
                <a:spcPct val="150000"/>
              </a:lnSpc>
              <a:spcBef>
                <a:spcPts val="300"/>
              </a:spcBef>
              <a:tabLst>
                <a:tab pos="4495800" algn="l"/>
              </a:tabLst>
            </a:pPr>
            <a:r>
              <a:rPr lang="zh-CN" altLang="zh-CN" sz="2000" kern="100" dirty="0">
                <a:effectLst/>
                <a:latin typeface="华文楷体" panose="02010600040101010101" pitchFamily="2" charset="-122"/>
                <a:ea typeface="华文楷体" panose="02010600040101010101" pitchFamily="2" charset="-122"/>
                <a:cs typeface="宋体" panose="02010600030101010101" pitchFamily="2" charset="-122"/>
              </a:rPr>
              <a:t>结论：</a:t>
            </a:r>
            <a:endParaRPr lang="en-US" altLang="zh-CN" sz="2000" kern="100" dirty="0">
              <a:effectLst/>
              <a:latin typeface="华文楷体" panose="02010600040101010101" pitchFamily="2" charset="-122"/>
              <a:ea typeface="华文楷体" panose="02010600040101010101" pitchFamily="2" charset="-122"/>
              <a:cs typeface="宋体" panose="02010600030101010101" pitchFamily="2" charset="-122"/>
            </a:endParaRPr>
          </a:p>
          <a:p>
            <a:pPr indent="229235">
              <a:lnSpc>
                <a:spcPct val="150000"/>
              </a:lnSpc>
              <a:spcBef>
                <a:spcPts val="300"/>
              </a:spcBef>
              <a:tabLst>
                <a:tab pos="4495800" algn="l"/>
              </a:tabLst>
            </a:pPr>
            <a:r>
              <a:rPr lang="en-US" altLang="zh-CN" sz="2000" kern="1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2000" kern="100" dirty="0">
                <a:effectLst/>
                <a:latin typeface="华文楷体" panose="02010600040101010101" pitchFamily="2" charset="-122"/>
                <a:ea typeface="华文楷体" panose="02010600040101010101" pitchFamily="2" charset="-122"/>
                <a:cs typeface="宋体" panose="02010600030101010101" pitchFamily="2" charset="-122"/>
              </a:rPr>
              <a:t>从根本上而言</a:t>
            </a:r>
            <a:r>
              <a:rPr lang="en-US" altLang="zh-CN" sz="2000" kern="100" dirty="0">
                <a:effectLst/>
                <a:latin typeface="华文楷体" panose="02010600040101010101" pitchFamily="2" charset="-122"/>
                <a:ea typeface="华文楷体" panose="02010600040101010101" pitchFamily="2" charset="-122"/>
                <a:cs typeface="宋体" panose="02010600030101010101" pitchFamily="2" charset="-122"/>
              </a:rPr>
              <a:t>C</a:t>
            </a:r>
            <a:r>
              <a:rPr lang="zh-CN" altLang="zh-CN" sz="2000" kern="100" dirty="0">
                <a:effectLst/>
                <a:latin typeface="华文楷体" panose="02010600040101010101" pitchFamily="2" charset="-122"/>
                <a:ea typeface="华文楷体" panose="02010600040101010101" pitchFamily="2" charset="-122"/>
                <a:cs typeface="宋体" panose="02010600030101010101" pitchFamily="2" charset="-122"/>
              </a:rPr>
              <a:t>语言与其他语言无异，都是以交流为目的的一种工具，如英语、法语、西班牙语等；但使用</a:t>
            </a:r>
            <a:r>
              <a:rPr lang="en-US" altLang="zh-CN" sz="2000" kern="100" dirty="0">
                <a:effectLst/>
                <a:latin typeface="华文楷体" panose="02010600040101010101" pitchFamily="2" charset="-122"/>
                <a:ea typeface="华文楷体" panose="02010600040101010101" pitchFamily="2" charset="-122"/>
                <a:cs typeface="宋体" panose="02010600030101010101" pitchFamily="2" charset="-122"/>
              </a:rPr>
              <a:t>C</a:t>
            </a:r>
            <a:r>
              <a:rPr lang="zh-CN" altLang="zh-CN" sz="2000" kern="100" dirty="0">
                <a:effectLst/>
                <a:latin typeface="华文楷体" panose="02010600040101010101" pitchFamily="2" charset="-122"/>
                <a:ea typeface="华文楷体" panose="02010600040101010101" pitchFamily="2" charset="-122"/>
                <a:cs typeface="宋体" panose="02010600030101010101" pitchFamily="2" charset="-122"/>
              </a:rPr>
              <a:t>语言交流的双方很特殊一方是人（智能生物体），一方是计算机（非智能非生物体），所以交流的过程有特殊性。</a:t>
            </a:r>
            <a:endParaRPr lang="en-US" altLang="zh-CN" sz="2000" kern="100" dirty="0">
              <a:effectLst/>
              <a:latin typeface="华文楷体" panose="02010600040101010101" pitchFamily="2" charset="-122"/>
              <a:ea typeface="华文楷体" panose="02010600040101010101" pitchFamily="2" charset="-122"/>
              <a:cs typeface="宋体" panose="02010600030101010101" pitchFamily="2" charset="-122"/>
            </a:endParaRPr>
          </a:p>
          <a:p>
            <a:pPr indent="229235">
              <a:lnSpc>
                <a:spcPct val="150000"/>
              </a:lnSpc>
              <a:spcBef>
                <a:spcPts val="300"/>
              </a:spcBef>
              <a:tabLst>
                <a:tab pos="4495800" algn="l"/>
              </a:tabLst>
            </a:pPr>
            <a:r>
              <a:rPr lang="en-US" altLang="zh-CN" sz="2000" kern="100" dirty="0">
                <a:latin typeface="华文楷体" panose="02010600040101010101" pitchFamily="2" charset="-122"/>
                <a:ea typeface="华文楷体" panose="02010600040101010101" pitchFamily="2" charset="-122"/>
                <a:cs typeface="宋体" panose="02010600030101010101" pitchFamily="2" charset="-122"/>
              </a:rPr>
              <a:t>  </a:t>
            </a:r>
            <a:r>
              <a:rPr lang="zh-CN" altLang="en-US" sz="2000" kern="100" dirty="0">
                <a:effectLst/>
                <a:latin typeface="华文楷体" panose="02010600040101010101" pitchFamily="2" charset="-122"/>
                <a:ea typeface="华文楷体" panose="02010600040101010101" pitchFamily="2" charset="-122"/>
                <a:cs typeface="宋体" panose="02010600030101010101" pitchFamily="2" charset="-122"/>
              </a:rPr>
              <a:t>所以，学习的框架和方法也应该从最基本的语言单位开始，从词，到句，到有固定意义的段落，循序渐进地学习；由于计算机是没有连贯逻辑推理能力的非生物体，所以，应该对计算机语言的呆板、琐碎、原子化的特点有心理准备。</a:t>
            </a:r>
            <a:endParaRPr lang="zh-CN" altLang="zh-CN" sz="2000" kern="100" dirty="0">
              <a:effectLst/>
              <a:latin typeface="华文楷体" panose="02010600040101010101" pitchFamily="2" charset="-122"/>
              <a:ea typeface="华文楷体" panose="02010600040101010101" pitchFamily="2" charset="-122"/>
            </a:endParaRPr>
          </a:p>
        </p:txBody>
      </p:sp>
    </p:spTree>
    <p:custDataLst>
      <p:tags r:id="rId1"/>
    </p:custDataLst>
    <p:extLst>
      <p:ext uri="{BB962C8B-B14F-4D97-AF65-F5344CB8AC3E}">
        <p14:creationId xmlns:p14="http://schemas.microsoft.com/office/powerpoint/2010/main" val="5727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EF015D34-8368-4820-A53B-01F1841E7CE0}"/>
              </a:ext>
            </a:extLst>
          </p:cNvPr>
          <p:cNvSpPr>
            <a:spLocks noGrp="1"/>
          </p:cNvSpPr>
          <p:nvPr>
            <p:ph type="title"/>
          </p:nvPr>
        </p:nvSpPr>
        <p:spPr>
          <a:xfrm>
            <a:off x="1310327" y="214461"/>
            <a:ext cx="10737130" cy="926184"/>
          </a:xfrm>
        </p:spPr>
        <p:txBody>
          <a:bodyPr>
            <a:normAutofit/>
          </a:bodyPr>
          <a:lstStyle/>
          <a:p>
            <a:pPr algn="l"/>
            <a:r>
              <a:rPr lang="zh-CN" altLang="en-US" dirty="0"/>
              <a:t>课时目标：探索学好</a:t>
            </a:r>
            <a:r>
              <a:rPr lang="en-US" altLang="zh-CN" dirty="0"/>
              <a:t>C</a:t>
            </a:r>
            <a:r>
              <a:rPr lang="zh-CN" altLang="en-US" dirty="0"/>
              <a:t>语言的框架和方法</a:t>
            </a:r>
          </a:p>
        </p:txBody>
      </p:sp>
      <p:sp>
        <p:nvSpPr>
          <p:cNvPr id="2" name="文本框 1">
            <a:extLst>
              <a:ext uri="{FF2B5EF4-FFF2-40B4-BE49-F238E27FC236}">
                <a16:creationId xmlns:a16="http://schemas.microsoft.com/office/drawing/2014/main" id="{B0B5410E-46AB-46B7-9A5B-BBA626607C1E}"/>
              </a:ext>
            </a:extLst>
          </p:cNvPr>
          <p:cNvSpPr txBox="1"/>
          <p:nvPr/>
        </p:nvSpPr>
        <p:spPr>
          <a:xfrm>
            <a:off x="1878290" y="2864006"/>
            <a:ext cx="10461395" cy="677108"/>
          </a:xfrm>
          <a:prstGeom prst="rect">
            <a:avLst/>
          </a:prstGeom>
          <a:noFill/>
        </p:spPr>
        <p:txBody>
          <a:bodyPr wrap="square">
            <a:spAutoFit/>
          </a:bodyPr>
          <a:lstStyle/>
          <a:p>
            <a:pPr indent="306070" algn="just">
              <a:lnSpc>
                <a:spcPct val="150000"/>
              </a:lnSpc>
            </a:pPr>
            <a:r>
              <a:rPr kumimoji="0" lang="zh-CN" altLang="zh-CN" sz="2800" b="1" i="0" u="none" strike="noStrike" kern="100" cap="none" spc="0" normalizeH="0" baseline="0" noProof="0" dirty="0">
                <a:ln>
                  <a:noFill/>
                </a:ln>
                <a:solidFill>
                  <a:prstClr val="black"/>
                </a:solidFill>
                <a:effectLst/>
                <a:uLnTx/>
                <a:uFillTx/>
                <a:latin typeface="+mj-ea"/>
                <a:ea typeface="+mj-ea"/>
                <a:cs typeface="宋体" panose="02010600030101010101" pitchFamily="2" charset="-122"/>
              </a:rPr>
              <a:t>【提问</a:t>
            </a:r>
            <a:r>
              <a:rPr lang="en-US" altLang="zh-CN" sz="2800" b="1" kern="100" dirty="0">
                <a:solidFill>
                  <a:prstClr val="black"/>
                </a:solidFill>
                <a:latin typeface="+mj-ea"/>
                <a:ea typeface="+mj-ea"/>
                <a:cs typeface="宋体" panose="02010600030101010101" pitchFamily="2" charset="-122"/>
              </a:rPr>
              <a:t>3</a:t>
            </a:r>
            <a:r>
              <a:rPr kumimoji="0" lang="zh-CN" altLang="zh-CN" sz="2800" b="1" i="0" u="none" strike="noStrike" kern="100" cap="none" spc="0" normalizeH="0" baseline="0" noProof="0" dirty="0">
                <a:ln>
                  <a:noFill/>
                </a:ln>
                <a:solidFill>
                  <a:prstClr val="black"/>
                </a:solidFill>
                <a:effectLst/>
                <a:uLnTx/>
                <a:uFillTx/>
                <a:latin typeface="+mj-ea"/>
                <a:ea typeface="+mj-ea"/>
                <a:cs typeface="宋体" panose="02010600030101010101" pitchFamily="2" charset="-122"/>
              </a:rPr>
              <a:t>】</a:t>
            </a:r>
            <a:r>
              <a:rPr lang="zh-CN" altLang="zh-CN" sz="2800" b="1" kern="100" dirty="0">
                <a:effectLst/>
                <a:latin typeface="+mj-ea"/>
                <a:ea typeface="+mj-ea"/>
                <a:cs typeface="宋体" panose="02010600030101010101" pitchFamily="2" charset="-122"/>
              </a:rPr>
              <a:t>从上面的分析中，我们体会到了什么</a:t>
            </a:r>
            <a:r>
              <a:rPr kumimoji="0" lang="zh-CN" altLang="zh-CN" sz="2800" b="1" i="0" u="none" strike="noStrike" kern="100" cap="none" spc="0" normalizeH="0" baseline="0" noProof="0" dirty="0">
                <a:ln>
                  <a:noFill/>
                </a:ln>
                <a:solidFill>
                  <a:prstClr val="black"/>
                </a:solidFill>
                <a:effectLst/>
                <a:uLnTx/>
                <a:uFillTx/>
                <a:latin typeface="+mj-ea"/>
                <a:ea typeface="+mj-ea"/>
                <a:cs typeface="宋体" panose="02010600030101010101" pitchFamily="2" charset="-122"/>
              </a:rPr>
              <a:t>？</a:t>
            </a:r>
            <a:endParaRPr kumimoji="0" lang="zh-CN" altLang="zh-CN" sz="2800" b="0" i="0" u="none" strike="noStrike" kern="100" cap="none" spc="0" normalizeH="0" baseline="0" noProof="0" dirty="0">
              <a:ln>
                <a:noFill/>
              </a:ln>
              <a:solidFill>
                <a:prstClr val="black"/>
              </a:solidFill>
              <a:effectLst/>
              <a:uLnTx/>
              <a:uFillTx/>
              <a:latin typeface="+mj-ea"/>
              <a:ea typeface="+mj-ea"/>
              <a:cs typeface="+mn-cs"/>
            </a:endParaRPr>
          </a:p>
        </p:txBody>
      </p:sp>
    </p:spTree>
    <p:extLst>
      <p:ext uri="{BB962C8B-B14F-4D97-AF65-F5344CB8AC3E}">
        <p14:creationId xmlns:p14="http://schemas.microsoft.com/office/powerpoint/2010/main" val="3090865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a:extLst>
              <a:ext uri="{FF2B5EF4-FFF2-40B4-BE49-F238E27FC236}">
                <a16:creationId xmlns:a16="http://schemas.microsoft.com/office/drawing/2014/main" id="{1A3B3208-2035-4BED-9E88-0F420C3C3498}"/>
              </a:ext>
            </a:extLst>
          </p:cNvPr>
          <p:cNvSpPr txBox="1">
            <a:spLocks/>
          </p:cNvSpPr>
          <p:nvPr/>
        </p:nvSpPr>
        <p:spPr>
          <a:xfrm>
            <a:off x="1899706" y="2657483"/>
            <a:ext cx="4196294" cy="3289955"/>
          </a:xfrm>
          <a:prstGeom prst="rect">
            <a:avLst/>
          </a:prstGeom>
        </p:spPr>
        <p:txBody>
          <a:bodyPr>
            <a:normAutofit fontScale="92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nSpc>
                <a:spcPct val="150000"/>
              </a:lnSpc>
              <a:buFont typeface="Wingdings" panose="05000000000000000000" pitchFamily="2" charset="2"/>
              <a:buChar char="Ø"/>
            </a:pPr>
            <a:r>
              <a:rPr lang="en-US" altLang="zh-CN" sz="2000" kern="100" dirty="0">
                <a:latin typeface="华文楷体" panose="02010600040101010101" pitchFamily="2" charset="-122"/>
                <a:ea typeface="华文楷体" panose="02010600040101010101" pitchFamily="2" charset="-122"/>
                <a:cs typeface="宋体" panose="02010600030101010101" pitchFamily="2" charset="-122"/>
              </a:rPr>
              <a:t>C</a:t>
            </a:r>
            <a:r>
              <a:rPr lang="zh-CN" altLang="zh-CN" sz="2000" kern="100" dirty="0">
                <a:latin typeface="华文楷体" panose="02010600040101010101" pitchFamily="2" charset="-122"/>
                <a:ea typeface="华文楷体" panose="02010600040101010101" pitchFamily="2" charset="-122"/>
                <a:cs typeface="宋体" panose="02010600030101010101" pitchFamily="2" charset="-122"/>
              </a:rPr>
              <a:t>语言学习的框架和方法上看，规律是客观存在的，只要我们仔细分析过去学习过的同类型的语言，一定能找到</a:t>
            </a:r>
            <a:r>
              <a:rPr lang="en-US" altLang="zh-CN" sz="2000" kern="100" dirty="0">
                <a:latin typeface="华文楷体" panose="02010600040101010101" pitchFamily="2" charset="-122"/>
                <a:ea typeface="华文楷体" panose="02010600040101010101" pitchFamily="2" charset="-122"/>
                <a:cs typeface="宋体" panose="02010600030101010101" pitchFamily="2" charset="-122"/>
              </a:rPr>
              <a:t>C</a:t>
            </a:r>
            <a:r>
              <a:rPr lang="zh-CN" altLang="zh-CN" sz="2000" kern="100" dirty="0">
                <a:latin typeface="华文楷体" panose="02010600040101010101" pitchFamily="2" charset="-122"/>
                <a:ea typeface="华文楷体" panose="02010600040101010101" pitchFamily="2" charset="-122"/>
                <a:cs typeface="宋体" panose="02010600030101010101" pitchFamily="2" charset="-122"/>
              </a:rPr>
              <a:t>语言的学习规律——这也是以后众多计算机语言学习的基本框架和方法；</a:t>
            </a:r>
            <a:r>
              <a:rPr lang="zh-CN" altLang="zh-CN" sz="2000" b="1" kern="100" dirty="0">
                <a:latin typeface="华文楷体" panose="02010600040101010101" pitchFamily="2" charset="-122"/>
                <a:ea typeface="华文楷体" panose="02010600040101010101" pitchFamily="2" charset="-122"/>
                <a:cs typeface="宋体" panose="02010600030101010101" pitchFamily="2" charset="-122"/>
              </a:rPr>
              <a:t>这个过程不正是与辩证唯物主义哲学中关于规律的客观性的说法相吻合么？</a:t>
            </a:r>
            <a:endParaRPr lang="zh-CN" altLang="zh-CN" sz="2000" kern="100" dirty="0">
              <a:latin typeface="华文楷体" panose="02010600040101010101" pitchFamily="2" charset="-122"/>
              <a:ea typeface="华文楷体" panose="02010600040101010101" pitchFamily="2" charset="-122"/>
            </a:endParaRPr>
          </a:p>
          <a:p>
            <a:endParaRPr lang="zh-CN" altLang="en-US" sz="2000" dirty="0">
              <a:latin typeface="华文楷体" panose="02010600040101010101" pitchFamily="2" charset="-122"/>
              <a:ea typeface="华文楷体" panose="02010600040101010101" pitchFamily="2" charset="-122"/>
            </a:endParaRPr>
          </a:p>
        </p:txBody>
      </p:sp>
      <p:sp>
        <p:nvSpPr>
          <p:cNvPr id="5" name="标题 4">
            <a:extLst>
              <a:ext uri="{FF2B5EF4-FFF2-40B4-BE49-F238E27FC236}">
                <a16:creationId xmlns:a16="http://schemas.microsoft.com/office/drawing/2014/main" id="{A96539A8-87D1-4F77-83FB-A8F22E75D5C9}"/>
              </a:ext>
            </a:extLst>
          </p:cNvPr>
          <p:cNvSpPr>
            <a:spLocks noGrp="1"/>
          </p:cNvSpPr>
          <p:nvPr>
            <p:ph type="title"/>
          </p:nvPr>
        </p:nvSpPr>
        <p:spPr>
          <a:xfrm>
            <a:off x="1412653" y="408887"/>
            <a:ext cx="10737130" cy="926184"/>
          </a:xfrm>
        </p:spPr>
        <p:txBody>
          <a:bodyPr>
            <a:normAutofit/>
          </a:bodyPr>
          <a:lstStyle/>
          <a:p>
            <a:pPr algn="l"/>
            <a:r>
              <a:rPr lang="zh-CN" altLang="en-US" dirty="0"/>
              <a:t>课时目标：探索学好</a:t>
            </a:r>
            <a:r>
              <a:rPr lang="en-US" altLang="zh-CN" dirty="0"/>
              <a:t>C</a:t>
            </a:r>
            <a:r>
              <a:rPr lang="zh-CN" altLang="en-US" dirty="0"/>
              <a:t>语言的框架和方法</a:t>
            </a:r>
          </a:p>
        </p:txBody>
      </p:sp>
      <p:sp>
        <p:nvSpPr>
          <p:cNvPr id="6" name="文本框 5">
            <a:extLst>
              <a:ext uri="{FF2B5EF4-FFF2-40B4-BE49-F238E27FC236}">
                <a16:creationId xmlns:a16="http://schemas.microsoft.com/office/drawing/2014/main" id="{707994EC-9575-4698-9FCC-6FAEF564B491}"/>
              </a:ext>
            </a:extLst>
          </p:cNvPr>
          <p:cNvSpPr txBox="1"/>
          <p:nvPr/>
        </p:nvSpPr>
        <p:spPr>
          <a:xfrm>
            <a:off x="1412653" y="2032320"/>
            <a:ext cx="4196295" cy="523220"/>
          </a:xfrm>
          <a:prstGeom prst="rect">
            <a:avLst/>
          </a:prstGeom>
          <a:noFill/>
        </p:spPr>
        <p:txBody>
          <a:bodyPr wrap="square" rtlCol="0">
            <a:spAutoFit/>
          </a:bodyPr>
          <a:lstStyle/>
          <a:p>
            <a:pPr marL="457200" indent="-457200">
              <a:buFont typeface="Wingdings" panose="05000000000000000000" pitchFamily="2" charset="2"/>
              <a:buChar char="u"/>
            </a:pPr>
            <a:r>
              <a:rPr lang="zh-CN" altLang="en-US" sz="2800" b="1" dirty="0"/>
              <a:t>规律的客观性原理</a:t>
            </a:r>
          </a:p>
        </p:txBody>
      </p:sp>
      <p:sp>
        <p:nvSpPr>
          <p:cNvPr id="8" name="文本框 7">
            <a:extLst>
              <a:ext uri="{FF2B5EF4-FFF2-40B4-BE49-F238E27FC236}">
                <a16:creationId xmlns:a16="http://schemas.microsoft.com/office/drawing/2014/main" id="{55AFEB78-8FC0-4BEB-9C20-21F30BE5E6AA}"/>
              </a:ext>
            </a:extLst>
          </p:cNvPr>
          <p:cNvSpPr txBox="1"/>
          <p:nvPr/>
        </p:nvSpPr>
        <p:spPr>
          <a:xfrm>
            <a:off x="5967167" y="2032320"/>
            <a:ext cx="5976594" cy="523220"/>
          </a:xfrm>
          <a:prstGeom prst="rect">
            <a:avLst/>
          </a:prstGeom>
          <a:noFill/>
        </p:spPr>
        <p:txBody>
          <a:bodyPr wrap="square" rtlCol="0">
            <a:spAutoFit/>
          </a:bodyPr>
          <a:lstStyle/>
          <a:p>
            <a:pPr marL="457200" indent="-457200">
              <a:buFont typeface="Wingdings" panose="05000000000000000000" pitchFamily="2" charset="2"/>
              <a:buChar char="u"/>
            </a:pPr>
            <a:r>
              <a:rPr lang="zh-CN" altLang="en-US" sz="2800" b="1" dirty="0"/>
              <a:t>矛盾的普遍性和特殊性的辩证关系</a:t>
            </a:r>
          </a:p>
        </p:txBody>
      </p:sp>
      <p:sp>
        <p:nvSpPr>
          <p:cNvPr id="9" name="内容占位符 6">
            <a:extLst>
              <a:ext uri="{FF2B5EF4-FFF2-40B4-BE49-F238E27FC236}">
                <a16:creationId xmlns:a16="http://schemas.microsoft.com/office/drawing/2014/main" id="{CDE0138E-5047-4E9A-AB34-B11BF4E29BEC}"/>
              </a:ext>
            </a:extLst>
          </p:cNvPr>
          <p:cNvSpPr txBox="1">
            <a:spLocks/>
          </p:cNvSpPr>
          <p:nvPr/>
        </p:nvSpPr>
        <p:spPr>
          <a:xfrm>
            <a:off x="6583054" y="2696066"/>
            <a:ext cx="4895056" cy="3026192"/>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nSpc>
                <a:spcPct val="160000"/>
              </a:lnSpc>
              <a:buFont typeface="Wingdings" panose="05000000000000000000" pitchFamily="2" charset="2"/>
              <a:buChar char="Ø"/>
            </a:pPr>
            <a:r>
              <a:rPr lang="zh-CN" altLang="zh-CN" sz="2000" kern="100">
                <a:latin typeface="+mj-ea"/>
                <a:ea typeface="+mj-ea"/>
                <a:cs typeface="宋体" panose="02010600030101010101" pitchFamily="2" charset="-122"/>
              </a:rPr>
              <a:t>一般语言与</a:t>
            </a:r>
            <a:r>
              <a:rPr lang="en-US" altLang="zh-CN" sz="2000" kern="100">
                <a:latin typeface="+mj-ea"/>
                <a:ea typeface="+mj-ea"/>
                <a:cs typeface="宋体" panose="02010600030101010101" pitchFamily="2" charset="-122"/>
              </a:rPr>
              <a:t>C</a:t>
            </a:r>
            <a:r>
              <a:rPr lang="zh-CN" altLang="zh-CN" sz="2000" kern="100">
                <a:latin typeface="+mj-ea"/>
                <a:ea typeface="+mj-ea"/>
                <a:cs typeface="宋体" panose="02010600030101010101" pitchFamily="2" charset="-122"/>
              </a:rPr>
              <a:t>语言的异同导致了学习的相似性和差异性共存，这是我们学习的时候需要注意的点。</a:t>
            </a:r>
            <a:r>
              <a:rPr lang="zh-CN" altLang="zh-CN" sz="2000" b="1" kern="100">
                <a:latin typeface="+mj-ea"/>
                <a:ea typeface="+mj-ea"/>
                <a:cs typeface="宋体" panose="02010600030101010101" pitchFamily="2" charset="-122"/>
              </a:rPr>
              <a:t>这个过程不正是与辩证唯物主义哲学中矛盾的普遍性与特殊性的辩证关系原理的说法相吻合么？</a:t>
            </a:r>
            <a:endParaRPr lang="zh-CN" altLang="zh-CN" sz="2000" kern="100">
              <a:latin typeface="+mj-ea"/>
              <a:ea typeface="+mj-ea"/>
            </a:endParaRPr>
          </a:p>
          <a:p>
            <a:pPr>
              <a:lnSpc>
                <a:spcPct val="160000"/>
              </a:lnSpc>
            </a:pPr>
            <a:endParaRPr lang="zh-CN" altLang="en-US" sz="2000" dirty="0">
              <a:latin typeface="+mj-ea"/>
              <a:ea typeface="+mj-ea"/>
            </a:endParaRPr>
          </a:p>
        </p:txBody>
      </p:sp>
    </p:spTree>
    <p:extLst>
      <p:ext uri="{BB962C8B-B14F-4D97-AF65-F5344CB8AC3E}">
        <p14:creationId xmlns:p14="http://schemas.microsoft.com/office/powerpoint/2010/main" val="1068121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1BEF431-ECA7-4D48-8194-579AAF127B25}"/>
              </a:ext>
            </a:extLst>
          </p:cNvPr>
          <p:cNvSpPr>
            <a:spLocks noGrp="1"/>
          </p:cNvSpPr>
          <p:nvPr>
            <p:ph sz="half" idx="2"/>
          </p:nvPr>
        </p:nvSpPr>
        <p:spPr>
          <a:xfrm>
            <a:off x="1450820" y="2537374"/>
            <a:ext cx="10314291" cy="3175270"/>
          </a:xfrm>
        </p:spPr>
        <p:txBody>
          <a:bodyPr>
            <a:normAutofit/>
          </a:bodyPr>
          <a:lstStyle/>
          <a:p>
            <a:pPr>
              <a:lnSpc>
                <a:spcPct val="150000"/>
              </a:lnSpc>
              <a:buFont typeface="Wingdings" panose="05000000000000000000" pitchFamily="2" charset="2"/>
              <a:buChar char="Ø"/>
            </a:pPr>
            <a:r>
              <a:rPr lang="zh-CN" altLang="zh-CN" sz="2400" b="1" kern="100" dirty="0">
                <a:effectLst/>
                <a:latin typeface="华文楷体" panose="02010600040101010101" pitchFamily="2" charset="-122"/>
                <a:ea typeface="华文楷体" panose="02010600040101010101" pitchFamily="2" charset="-122"/>
                <a:cs typeface="宋体" panose="02010600030101010101" pitchFamily="2" charset="-122"/>
              </a:rPr>
              <a:t>哲学是一切自然科学以及人文科学的源头，离我们的生活并</a:t>
            </a:r>
            <a:r>
              <a:rPr lang="zh-CN" altLang="en-US" sz="2400" b="1" kern="100" dirty="0">
                <a:effectLst/>
                <a:latin typeface="华文楷体" panose="02010600040101010101" pitchFamily="2" charset="-122"/>
                <a:ea typeface="华文楷体" panose="02010600040101010101" pitchFamily="2" charset="-122"/>
                <a:cs typeface="宋体" panose="02010600030101010101" pitchFamily="2" charset="-122"/>
              </a:rPr>
              <a:t>不</a:t>
            </a:r>
            <a:r>
              <a:rPr lang="zh-CN" altLang="zh-CN" sz="2400" b="1" kern="100" dirty="0">
                <a:effectLst/>
                <a:latin typeface="华文楷体" panose="02010600040101010101" pitchFamily="2" charset="-122"/>
                <a:ea typeface="华文楷体" panose="02010600040101010101" pitchFamily="2" charset="-122"/>
                <a:cs typeface="宋体" panose="02010600030101010101" pitchFamily="2" charset="-122"/>
              </a:rPr>
              <a:t>遥远，我们每一天都在经历、感受着它，是吗？</a:t>
            </a:r>
            <a:endParaRPr lang="zh-CN" altLang="en-US" sz="2400" dirty="0">
              <a:latin typeface="华文楷体" panose="02010600040101010101" pitchFamily="2" charset="-122"/>
              <a:ea typeface="华文楷体" panose="02010600040101010101" pitchFamily="2" charset="-122"/>
            </a:endParaRPr>
          </a:p>
        </p:txBody>
      </p:sp>
    </p:spTree>
    <p:custDataLst>
      <p:tags r:id="rId1"/>
    </p:custDataLst>
    <p:extLst>
      <p:ext uri="{BB962C8B-B14F-4D97-AF65-F5344CB8AC3E}">
        <p14:creationId xmlns:p14="http://schemas.microsoft.com/office/powerpoint/2010/main" val="120432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A27070-1837-46B1-8D0D-46B65F2BE0AB}"/>
              </a:ext>
            </a:extLst>
          </p:cNvPr>
          <p:cNvSpPr>
            <a:spLocks noGrp="1"/>
          </p:cNvSpPr>
          <p:nvPr>
            <p:ph type="title"/>
          </p:nvPr>
        </p:nvSpPr>
        <p:spPr>
          <a:xfrm>
            <a:off x="2242340" y="1318618"/>
            <a:ext cx="8930747" cy="2110382"/>
          </a:xfrm>
        </p:spPr>
        <p:txBody>
          <a:bodyPr/>
          <a:lstStyle/>
          <a:p>
            <a:pPr algn="ctr"/>
            <a:r>
              <a:rPr lang="zh-CN" altLang="en-US" dirty="0"/>
              <a:t>谢谢大家！</a:t>
            </a:r>
          </a:p>
        </p:txBody>
      </p:sp>
      <p:sp>
        <p:nvSpPr>
          <p:cNvPr id="3" name="文本占位符 2">
            <a:extLst>
              <a:ext uri="{FF2B5EF4-FFF2-40B4-BE49-F238E27FC236}">
                <a16:creationId xmlns:a16="http://schemas.microsoft.com/office/drawing/2014/main" id="{0A65E931-F495-4098-83D3-7DE4C07443B9}"/>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44032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AD4586-E036-4169-B980-D5872BF384AD}"/>
              </a:ext>
            </a:extLst>
          </p:cNvPr>
          <p:cNvSpPr>
            <a:spLocks noGrp="1"/>
          </p:cNvSpPr>
          <p:nvPr>
            <p:ph type="ctrTitle"/>
          </p:nvPr>
        </p:nvSpPr>
        <p:spPr>
          <a:xfrm>
            <a:off x="1905111" y="320124"/>
            <a:ext cx="10432858" cy="918715"/>
          </a:xfrm>
        </p:spPr>
        <p:txBody>
          <a:bodyPr>
            <a:normAutofit/>
          </a:bodyPr>
          <a:lstStyle/>
          <a:p>
            <a:pPr algn="l"/>
            <a:r>
              <a:rPr lang="zh-CN" altLang="en-US" sz="4400" dirty="0">
                <a:latin typeface="黑体" panose="02010609060101010101" pitchFamily="49" charset="-122"/>
                <a:ea typeface="黑体" panose="02010609060101010101" pitchFamily="49" charset="-122"/>
              </a:rPr>
              <a:t>课程专业目标</a:t>
            </a:r>
            <a:r>
              <a:rPr lang="en-US" altLang="zh-CN" sz="4400" dirty="0">
                <a:latin typeface="黑体" panose="02010609060101010101" pitchFamily="49" charset="-122"/>
                <a:ea typeface="黑体" panose="02010609060101010101" pitchFamily="49" charset="-122"/>
              </a:rPr>
              <a:t>:</a:t>
            </a:r>
            <a:endParaRPr lang="zh-CN" altLang="en-US" sz="4400" dirty="0">
              <a:latin typeface="黑体" panose="02010609060101010101" pitchFamily="49" charset="-122"/>
              <a:ea typeface="黑体" panose="02010609060101010101" pitchFamily="49" charset="-122"/>
            </a:endParaRPr>
          </a:p>
        </p:txBody>
      </p:sp>
      <p:sp>
        <p:nvSpPr>
          <p:cNvPr id="6" name="文本框 5">
            <a:extLst>
              <a:ext uri="{FF2B5EF4-FFF2-40B4-BE49-F238E27FC236}">
                <a16:creationId xmlns:a16="http://schemas.microsoft.com/office/drawing/2014/main" id="{494FCF20-0938-47F8-9D49-090F01BB03F0}"/>
              </a:ext>
            </a:extLst>
          </p:cNvPr>
          <p:cNvSpPr txBox="1"/>
          <p:nvPr/>
        </p:nvSpPr>
        <p:spPr>
          <a:xfrm>
            <a:off x="3357044" y="1653618"/>
            <a:ext cx="8115378" cy="3363549"/>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altLang="zh-CN" sz="2400" dirty="0">
                <a:effectLst/>
                <a:latin typeface="黑体" panose="02010609060101010101" pitchFamily="49" charset="-122"/>
                <a:ea typeface="黑体" panose="02010609060101010101" pitchFamily="49" charset="-122"/>
                <a:cs typeface="Times New Roman" panose="02020603050405020304" pitchFamily="18" charset="0"/>
              </a:rPr>
              <a:t>  </a:t>
            </a:r>
            <a:r>
              <a:rPr lang="en-US" altLang="zh-CN" sz="2400" dirty="0">
                <a:latin typeface="黑体" panose="02010609060101010101" pitchFamily="49" charset="-122"/>
                <a:ea typeface="黑体" panose="02010609060101010101" pitchFamily="49" charset="-122"/>
                <a:cs typeface="Times New Roman" panose="02020603050405020304" pitchFamily="18" charset="0"/>
              </a:rPr>
              <a:t>《</a:t>
            </a:r>
            <a:r>
              <a:rPr lang="en-US" altLang="zh-CN" sz="2400" dirty="0">
                <a:effectLst/>
                <a:latin typeface="黑体" panose="02010609060101010101" pitchFamily="49" charset="-122"/>
                <a:ea typeface="黑体" panose="02010609060101010101" pitchFamily="49" charset="-122"/>
                <a:cs typeface="Times New Roman" panose="02020603050405020304" pitchFamily="18" charset="0"/>
              </a:rPr>
              <a:t>C</a:t>
            </a:r>
            <a:r>
              <a:rPr lang="zh-CN" altLang="zh-CN" sz="2400" dirty="0">
                <a:effectLst/>
                <a:latin typeface="黑体" panose="02010609060101010101" pitchFamily="49" charset="-122"/>
                <a:ea typeface="黑体" panose="02010609060101010101" pitchFamily="49" charset="-122"/>
                <a:cs typeface="Times New Roman" panose="02020603050405020304" pitchFamily="18" charset="0"/>
              </a:rPr>
              <a:t>语言程序设计》课程是计算机学科的一门专业基础课。该课程的专业目标是使学生掌握结构化程序设计思想、熟悉和掌握</a:t>
            </a:r>
            <a:r>
              <a:rPr lang="en-US" altLang="zh-CN" sz="2400" dirty="0">
                <a:effectLst/>
                <a:latin typeface="黑体" panose="02010609060101010101" pitchFamily="49" charset="-122"/>
                <a:ea typeface="黑体" panose="02010609060101010101" pitchFamily="49" charset="-122"/>
                <a:cs typeface="Times New Roman" panose="02020603050405020304" pitchFamily="18" charset="0"/>
              </a:rPr>
              <a:t>C</a:t>
            </a:r>
            <a:r>
              <a:rPr lang="zh-CN" altLang="zh-CN" sz="2400" dirty="0">
                <a:effectLst/>
                <a:latin typeface="黑体" panose="02010609060101010101" pitchFamily="49" charset="-122"/>
                <a:ea typeface="黑体" panose="02010609060101010101" pitchFamily="49" charset="-122"/>
                <a:cs typeface="Times New Roman" panose="02020603050405020304" pitchFamily="18" charset="0"/>
              </a:rPr>
              <a:t>语言的语法规则、程序设计的基本方法及基本编程技巧，培养学生初步建立使用计算机解决和处理实际问题的思维方法与基本技能，并具有一定的应用创新能力。</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36549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200"/>
                                  </p:iterate>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iterate type="lt">
                                    <p:tmAbs val="100"/>
                                  </p:iterate>
                                  <p:childTnLst>
                                    <p:set>
                                      <p:cBhvr>
                                        <p:cTn id="1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AD4586-E036-4169-B980-D5872BF384AD}"/>
              </a:ext>
            </a:extLst>
          </p:cNvPr>
          <p:cNvSpPr>
            <a:spLocks noGrp="1"/>
          </p:cNvSpPr>
          <p:nvPr>
            <p:ph type="ctrTitle"/>
          </p:nvPr>
        </p:nvSpPr>
        <p:spPr>
          <a:xfrm>
            <a:off x="2870311" y="320124"/>
            <a:ext cx="10432858" cy="918715"/>
          </a:xfrm>
        </p:spPr>
        <p:txBody>
          <a:bodyPr>
            <a:normAutofit/>
          </a:bodyPr>
          <a:lstStyle/>
          <a:p>
            <a:pPr algn="l"/>
            <a:r>
              <a:rPr lang="zh-CN" altLang="en-US" sz="4400" dirty="0">
                <a:latin typeface="黑体" panose="02010609060101010101" pitchFamily="49" charset="-122"/>
                <a:ea typeface="黑体" panose="02010609060101010101" pitchFamily="49" charset="-122"/>
              </a:rPr>
              <a:t>课程育人目标</a:t>
            </a:r>
            <a:r>
              <a:rPr lang="en-US" altLang="zh-CN" sz="4400" dirty="0">
                <a:latin typeface="黑体" panose="02010609060101010101" pitchFamily="49" charset="-122"/>
                <a:ea typeface="黑体" panose="02010609060101010101" pitchFamily="49" charset="-122"/>
              </a:rPr>
              <a:t>:</a:t>
            </a:r>
            <a:endParaRPr lang="zh-CN" altLang="en-US" sz="4400" dirty="0">
              <a:latin typeface="黑体" panose="02010609060101010101" pitchFamily="49" charset="-122"/>
              <a:ea typeface="黑体" panose="02010609060101010101" pitchFamily="49" charset="-122"/>
            </a:endParaRPr>
          </a:p>
        </p:txBody>
      </p:sp>
      <p:sp>
        <p:nvSpPr>
          <p:cNvPr id="7" name="文本框 6">
            <a:extLst>
              <a:ext uri="{FF2B5EF4-FFF2-40B4-BE49-F238E27FC236}">
                <a16:creationId xmlns:a16="http://schemas.microsoft.com/office/drawing/2014/main" id="{FB081F12-D992-4EC9-B055-582323608D08}"/>
              </a:ext>
            </a:extLst>
          </p:cNvPr>
          <p:cNvSpPr txBox="1"/>
          <p:nvPr/>
        </p:nvSpPr>
        <p:spPr>
          <a:xfrm>
            <a:off x="3240516" y="1271047"/>
            <a:ext cx="8564880" cy="5025543"/>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altLang="zh-CN" sz="2400" dirty="0">
                <a:effectLst/>
                <a:latin typeface="黑体" panose="02010609060101010101" pitchFamily="49" charset="-122"/>
                <a:ea typeface="黑体" panose="02010609060101010101" pitchFamily="49" charset="-122"/>
                <a:cs typeface="Times New Roman" panose="02020603050405020304" pitchFamily="18" charset="0"/>
              </a:rPr>
              <a:t> </a:t>
            </a:r>
            <a:r>
              <a:rPr lang="zh-CN" altLang="zh-CN" sz="2400" dirty="0">
                <a:effectLst/>
                <a:latin typeface="黑体" panose="02010609060101010101" pitchFamily="49" charset="-122"/>
                <a:ea typeface="黑体" panose="02010609060101010101" pitchFamily="49" charset="-122"/>
                <a:cs typeface="Times New Roman" panose="02020603050405020304" pitchFamily="18" charset="0"/>
              </a:rPr>
              <a:t>通过该课程的学习使得学生不仅完成既定的课程专业目标，还能在学习过程中觉察、验证、领悟辨证唯物主义哲学的基本原理及方法论在工科具体应用领域的学习和研究中的指导性、纲领性作用；培养工科大学生尊重科学客观规律、坚持一切从实际出发，实事求是、坚持实践是检验真理的唯一标准、了解技术革新的前进性和曲折性的辩证关系等一些重要的科学世界观；积累一定的哲学层面的方法论以面对工科具体应用领域学习和科研中的困难和阻碍，把辩证唯物主义思想的种子埋进学生的心里，指导学生将来的职业生涯。</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70538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100"/>
                                  </p:iterate>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AD4586-E036-4169-B980-D5872BF384AD}"/>
              </a:ext>
            </a:extLst>
          </p:cNvPr>
          <p:cNvSpPr>
            <a:spLocks noGrp="1"/>
          </p:cNvSpPr>
          <p:nvPr>
            <p:ph type="ctrTitle"/>
          </p:nvPr>
        </p:nvSpPr>
        <p:spPr>
          <a:xfrm>
            <a:off x="1905111" y="320124"/>
            <a:ext cx="10432858" cy="918715"/>
          </a:xfrm>
        </p:spPr>
        <p:txBody>
          <a:bodyPr>
            <a:normAutofit/>
          </a:bodyPr>
          <a:lstStyle/>
          <a:p>
            <a:pPr algn="l"/>
            <a:r>
              <a:rPr lang="zh-CN" altLang="en-US" sz="4400" dirty="0">
                <a:latin typeface="黑体" panose="02010609060101010101" pitchFamily="49" charset="-122"/>
                <a:ea typeface="黑体" panose="02010609060101010101" pitchFamily="49" charset="-122"/>
              </a:rPr>
              <a:t>课程设计：</a:t>
            </a:r>
          </a:p>
        </p:txBody>
      </p:sp>
      <p:sp>
        <p:nvSpPr>
          <p:cNvPr id="5" name="文本框 4">
            <a:extLst>
              <a:ext uri="{FF2B5EF4-FFF2-40B4-BE49-F238E27FC236}">
                <a16:creationId xmlns:a16="http://schemas.microsoft.com/office/drawing/2014/main" id="{DA8C6486-368F-4A8C-A88C-B2314DEE901E}"/>
              </a:ext>
            </a:extLst>
          </p:cNvPr>
          <p:cNvSpPr txBox="1"/>
          <p:nvPr/>
        </p:nvSpPr>
        <p:spPr>
          <a:xfrm>
            <a:off x="2910840" y="1596074"/>
            <a:ext cx="7675880" cy="1815882"/>
          </a:xfrm>
          <a:prstGeom prst="rect">
            <a:avLst/>
          </a:prstGeom>
          <a:noFill/>
        </p:spPr>
        <p:txBody>
          <a:bodyPr wrap="square">
            <a:spAutoFit/>
          </a:bodyPr>
          <a:lstStyle/>
          <a:p>
            <a:pPr algn="l"/>
            <a:r>
              <a:rPr lang="zh-CN" altLang="zh-CN" sz="2800" b="1" kern="0" dirty="0">
                <a:effectLst/>
                <a:latin typeface="黑体" panose="02010609060101010101" pitchFamily="49" charset="-122"/>
                <a:ea typeface="黑体" panose="02010609060101010101" pitchFamily="49" charset="-122"/>
              </a:rPr>
              <a:t>课程知识内容：</a:t>
            </a:r>
            <a:endParaRPr lang="en-US" altLang="zh-CN" sz="2800" b="1" kern="0" dirty="0">
              <a:effectLst/>
              <a:latin typeface="黑体" panose="02010609060101010101" pitchFamily="49" charset="-122"/>
              <a:ea typeface="黑体" panose="02010609060101010101" pitchFamily="49" charset="-122"/>
            </a:endParaRPr>
          </a:p>
          <a:p>
            <a:pPr algn="l"/>
            <a:endParaRPr lang="zh-CN" altLang="zh-CN" sz="2800" kern="100" dirty="0">
              <a:effectLst/>
              <a:latin typeface="黑体" panose="02010609060101010101" pitchFamily="49" charset="-122"/>
              <a:ea typeface="黑体" panose="02010609060101010101" pitchFamily="49" charset="-122"/>
            </a:endParaRPr>
          </a:p>
          <a:p>
            <a:pPr marL="742950" lvl="1" indent="-285750">
              <a:buFont typeface="Wingdings" panose="05000000000000000000" pitchFamily="2" charset="2"/>
              <a:buChar char="Ø"/>
            </a:pPr>
            <a:r>
              <a:rPr lang="zh-CN" altLang="en-US" sz="2800" dirty="0">
                <a:latin typeface="黑体" panose="02010609060101010101" pitchFamily="49" charset="-122"/>
                <a:ea typeface="黑体" panose="02010609060101010101" pitchFamily="49" charset="-122"/>
              </a:rPr>
              <a:t>掌握</a:t>
            </a:r>
            <a:r>
              <a:rPr lang="en-US" altLang="zh-CN" sz="2800" dirty="0">
                <a:latin typeface="黑体" panose="02010609060101010101" pitchFamily="49" charset="-122"/>
                <a:ea typeface="黑体" panose="02010609060101010101" pitchFamily="49" charset="-122"/>
              </a:rPr>
              <a:t>C</a:t>
            </a:r>
            <a:r>
              <a:rPr lang="zh-CN" altLang="en-US" sz="2800" dirty="0">
                <a:latin typeface="黑体" panose="02010609060101010101" pitchFamily="49" charset="-122"/>
                <a:ea typeface="黑体" panose="02010609060101010101" pitchFamily="49" charset="-122"/>
              </a:rPr>
              <a:t>语言学习的框架和方法</a:t>
            </a:r>
            <a:endParaRPr lang="zh-CN" altLang="zh-CN" sz="2800" dirty="0">
              <a:latin typeface="黑体" panose="02010609060101010101" pitchFamily="49" charset="-122"/>
              <a:ea typeface="黑体" panose="02010609060101010101" pitchFamily="49" charset="-122"/>
            </a:endParaRPr>
          </a:p>
          <a:p>
            <a:pPr marL="342900" lvl="0" indent="-342900" algn="l">
              <a:buFont typeface="Wingdings" panose="05000000000000000000" pitchFamily="2" charset="2"/>
              <a:buChar char=""/>
            </a:pPr>
            <a:endParaRPr lang="en-US" altLang="zh-CN" sz="2800" kern="100" dirty="0">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a16="http://schemas.microsoft.com/office/drawing/2014/main" id="{EDDF0A5B-7482-49E7-A57E-C7968C73A3A8}"/>
              </a:ext>
            </a:extLst>
          </p:cNvPr>
          <p:cNvSpPr txBox="1"/>
          <p:nvPr/>
        </p:nvSpPr>
        <p:spPr>
          <a:xfrm>
            <a:off x="5518635" y="3527105"/>
            <a:ext cx="7675880" cy="2246769"/>
          </a:xfrm>
          <a:prstGeom prst="rect">
            <a:avLst/>
          </a:prstGeom>
          <a:noFill/>
        </p:spPr>
        <p:txBody>
          <a:bodyPr wrap="square">
            <a:spAutoFit/>
          </a:bodyPr>
          <a:lstStyle/>
          <a:p>
            <a:pPr algn="l"/>
            <a:r>
              <a:rPr lang="zh-CN" altLang="en-US" sz="2800" b="1" kern="0" dirty="0">
                <a:latin typeface="黑体" panose="02010609060101010101" pitchFamily="49" charset="-122"/>
                <a:ea typeface="黑体" panose="02010609060101010101" pitchFamily="49" charset="-122"/>
              </a:rPr>
              <a:t>思政育人素材</a:t>
            </a:r>
            <a:r>
              <a:rPr lang="zh-CN" altLang="zh-CN" sz="2800" b="1" kern="0" dirty="0">
                <a:effectLst/>
                <a:latin typeface="黑体" panose="02010609060101010101" pitchFamily="49" charset="-122"/>
                <a:ea typeface="黑体" panose="02010609060101010101" pitchFamily="49" charset="-122"/>
              </a:rPr>
              <a:t>：</a:t>
            </a:r>
            <a:endParaRPr lang="zh-CN" altLang="zh-CN" sz="2800" kern="100" dirty="0">
              <a:effectLst/>
              <a:latin typeface="黑体" panose="02010609060101010101" pitchFamily="49" charset="-122"/>
              <a:ea typeface="黑体" panose="02010609060101010101" pitchFamily="49" charset="-122"/>
            </a:endParaRPr>
          </a:p>
          <a:p>
            <a:pPr marL="914400" lvl="1" indent="-457200">
              <a:lnSpc>
                <a:spcPct val="150000"/>
              </a:lnSpc>
              <a:buFont typeface="Wingdings" panose="05000000000000000000" pitchFamily="2" charset="2"/>
              <a:buChar char="Ø"/>
            </a:pPr>
            <a:r>
              <a:rPr lang="zh-CN" altLang="zh-CN" sz="2800" kern="0" dirty="0">
                <a:latin typeface="黑体" panose="02010609060101010101" pitchFamily="49" charset="-122"/>
                <a:ea typeface="黑体" panose="02010609060101010101" pitchFamily="49" charset="-122"/>
              </a:rPr>
              <a:t>规律的客观性原理</a:t>
            </a:r>
            <a:endParaRPr lang="en-US" altLang="zh-CN" sz="2800" kern="0" dirty="0">
              <a:latin typeface="黑体" panose="02010609060101010101" pitchFamily="49" charset="-122"/>
              <a:ea typeface="黑体" panose="02010609060101010101" pitchFamily="49" charset="-122"/>
            </a:endParaRPr>
          </a:p>
          <a:p>
            <a:pPr marL="914400" lvl="1" indent="-457200">
              <a:lnSpc>
                <a:spcPct val="150000"/>
              </a:lnSpc>
              <a:buFont typeface="Wingdings" panose="05000000000000000000" pitchFamily="2" charset="2"/>
              <a:buChar char="Ø"/>
            </a:pPr>
            <a:r>
              <a:rPr lang="zh-CN" altLang="zh-CN" sz="2800" kern="0" dirty="0">
                <a:latin typeface="黑体" panose="02010609060101010101" pitchFamily="49" charset="-122"/>
                <a:ea typeface="黑体" panose="02010609060101010101" pitchFamily="49" charset="-122"/>
              </a:rPr>
              <a:t>联系的普遍性原理</a:t>
            </a:r>
          </a:p>
          <a:p>
            <a:pPr lvl="0" algn="l"/>
            <a:endParaRPr lang="en-US" altLang="zh-CN" sz="2800" kern="1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27888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iterate type="lt">
                                    <p:tmAbs val="100"/>
                                  </p:iterate>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iterate type="lt">
                                    <p:tmAbs val="100"/>
                                  </p:iterate>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iterate type="lt">
                                    <p:tmAbs val="100"/>
                                  </p:iterate>
                                  <p:childTnLst>
                                    <p:set>
                                      <p:cBhvr>
                                        <p:cTn id="2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iterate type="lt">
                                    <p:tmAbs val="100"/>
                                  </p:iterate>
                                  <p:childTnLst>
                                    <p:set>
                                      <p:cBhvr>
                                        <p:cTn id="2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AD4586-E036-4169-B980-D5872BF384AD}"/>
              </a:ext>
            </a:extLst>
          </p:cNvPr>
          <p:cNvSpPr>
            <a:spLocks noGrp="1"/>
          </p:cNvSpPr>
          <p:nvPr>
            <p:ph type="ctrTitle"/>
          </p:nvPr>
        </p:nvSpPr>
        <p:spPr>
          <a:xfrm>
            <a:off x="1905111" y="320124"/>
            <a:ext cx="10432858" cy="918715"/>
          </a:xfrm>
        </p:spPr>
        <p:txBody>
          <a:bodyPr>
            <a:normAutofit/>
          </a:bodyPr>
          <a:lstStyle/>
          <a:p>
            <a:pPr algn="l"/>
            <a:r>
              <a:rPr lang="zh-CN" altLang="en-US" sz="4400" dirty="0">
                <a:latin typeface="黑体" panose="02010609060101010101" pitchFamily="49" charset="-122"/>
                <a:ea typeface="黑体" panose="02010609060101010101" pitchFamily="49" charset="-122"/>
              </a:rPr>
              <a:t>思政映射与融入点：</a:t>
            </a:r>
          </a:p>
        </p:txBody>
      </p:sp>
      <p:sp>
        <p:nvSpPr>
          <p:cNvPr id="5" name="文本框 4">
            <a:extLst>
              <a:ext uri="{FF2B5EF4-FFF2-40B4-BE49-F238E27FC236}">
                <a16:creationId xmlns:a16="http://schemas.microsoft.com/office/drawing/2014/main" id="{DA8C6486-368F-4A8C-A88C-B2314DEE901E}"/>
              </a:ext>
            </a:extLst>
          </p:cNvPr>
          <p:cNvSpPr txBox="1"/>
          <p:nvPr/>
        </p:nvSpPr>
        <p:spPr>
          <a:xfrm>
            <a:off x="2788920" y="1489671"/>
            <a:ext cx="9149080" cy="5189113"/>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zh-CN" sz="2400" kern="0" dirty="0">
                <a:latin typeface="黑体" panose="02010609060101010101" pitchFamily="49" charset="-122"/>
                <a:ea typeface="黑体" panose="02010609060101010101" pitchFamily="49" charset="-122"/>
              </a:rPr>
              <a:t>在引导该如何学习</a:t>
            </a:r>
            <a:r>
              <a:rPr lang="en-US" altLang="zh-CN" sz="2400" kern="0" dirty="0">
                <a:latin typeface="黑体" panose="02010609060101010101" pitchFamily="49" charset="-122"/>
                <a:ea typeface="黑体" panose="02010609060101010101" pitchFamily="49" charset="-122"/>
              </a:rPr>
              <a:t>C</a:t>
            </a:r>
            <a:r>
              <a:rPr lang="zh-CN" altLang="zh-CN" sz="2400" kern="0" dirty="0">
                <a:latin typeface="黑体" panose="02010609060101010101" pitchFamily="49" charset="-122"/>
                <a:ea typeface="黑体" panose="02010609060101010101" pitchFamily="49" charset="-122"/>
              </a:rPr>
              <a:t>语言的内容时，可以将焦点引入到</a:t>
            </a:r>
            <a:r>
              <a:rPr lang="en-US" altLang="zh-CN" sz="2400" kern="0" dirty="0">
                <a:latin typeface="黑体" panose="02010609060101010101" pitchFamily="49" charset="-122"/>
                <a:ea typeface="黑体" panose="02010609060101010101" pitchFamily="49" charset="-122"/>
              </a:rPr>
              <a:t>C</a:t>
            </a:r>
            <a:r>
              <a:rPr lang="zh-CN" altLang="zh-CN" sz="2400" kern="0" dirty="0">
                <a:latin typeface="黑体" panose="02010609060101010101" pitchFamily="49" charset="-122"/>
                <a:ea typeface="黑体" panose="02010609060101010101" pitchFamily="49" charset="-122"/>
              </a:rPr>
              <a:t>语言既然是一门语言，那么它必然与一般语言类似——存在学习规律，我们的任务是找到它。</a:t>
            </a:r>
            <a:endParaRPr lang="en-US" altLang="zh-CN" sz="2400" kern="0" dirty="0">
              <a:latin typeface="黑体" panose="02010609060101010101" pitchFamily="49" charset="-122"/>
              <a:ea typeface="黑体" panose="02010609060101010101" pitchFamily="49" charset="-122"/>
            </a:endParaRPr>
          </a:p>
          <a:p>
            <a:pPr marL="342900" indent="-342900">
              <a:lnSpc>
                <a:spcPct val="150000"/>
              </a:lnSpc>
              <a:buFont typeface="Wingdings" panose="05000000000000000000" pitchFamily="2" charset="2"/>
              <a:buChar char="Ø"/>
            </a:pPr>
            <a:r>
              <a:rPr lang="zh-CN" altLang="zh-CN" sz="2400" kern="0" dirty="0">
                <a:latin typeface="黑体" panose="02010609060101010101" pitchFamily="49" charset="-122"/>
                <a:ea typeface="黑体" panose="02010609060101010101" pitchFamily="49" charset="-122"/>
              </a:rPr>
              <a:t>让学生认识到语言学习必定具有一般规律，体会此中包含的辩证唯物主义哲学中的规律的客观性基本原理；引导学生比较</a:t>
            </a:r>
            <a:r>
              <a:rPr lang="en-US" altLang="zh-CN" sz="2400" kern="0" dirty="0">
                <a:latin typeface="黑体" panose="02010609060101010101" pitchFamily="49" charset="-122"/>
                <a:ea typeface="黑体" panose="02010609060101010101" pitchFamily="49" charset="-122"/>
              </a:rPr>
              <a:t>C</a:t>
            </a:r>
            <a:r>
              <a:rPr lang="zh-CN" altLang="zh-CN" sz="2400" kern="0" dirty="0">
                <a:latin typeface="黑体" panose="02010609060101010101" pitchFamily="49" charset="-122"/>
                <a:ea typeface="黑体" panose="02010609060101010101" pitchFamily="49" charset="-122"/>
              </a:rPr>
              <a:t>语言与一般语言学习的区别与联系，体会此中包含的辩证唯物主义哲学中的矛盾的普遍性和特殊性原理。</a:t>
            </a:r>
          </a:p>
          <a:p>
            <a:pPr marL="342900" indent="-342900" algn="l">
              <a:lnSpc>
                <a:spcPct val="115000"/>
              </a:lnSpc>
              <a:buFont typeface="Wingdings" panose="05000000000000000000" pitchFamily="2" charset="2"/>
              <a:buChar char="Ø"/>
            </a:pPr>
            <a:endParaRPr lang="en-US" altLang="zh-CN" sz="2400" kern="0" dirty="0">
              <a:latin typeface="黑体" panose="02010609060101010101" pitchFamily="49" charset="-122"/>
              <a:ea typeface="黑体" panose="02010609060101010101" pitchFamily="49" charset="-122"/>
            </a:endParaRPr>
          </a:p>
          <a:p>
            <a:pPr algn="l">
              <a:lnSpc>
                <a:spcPct val="115000"/>
              </a:lnSpc>
            </a:pPr>
            <a:endParaRPr lang="en-US" altLang="zh-CN" sz="2400" kern="0" dirty="0">
              <a:latin typeface="黑体" panose="02010609060101010101" pitchFamily="49" charset="-122"/>
              <a:ea typeface="黑体" panose="02010609060101010101" pitchFamily="49" charset="-122"/>
            </a:endParaRPr>
          </a:p>
          <a:p>
            <a:pPr algn="l"/>
            <a:endParaRPr lang="en-US" altLang="zh-CN" sz="2400" b="1" kern="0" dirty="0">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05972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iterate type="lt">
                                    <p:tmAbs val="100"/>
                                  </p:iterate>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iterate type="lt">
                                    <p:tmAbs val="100"/>
                                  </p:iterate>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AD4586-E036-4169-B980-D5872BF384AD}"/>
              </a:ext>
            </a:extLst>
          </p:cNvPr>
          <p:cNvSpPr>
            <a:spLocks noGrp="1"/>
          </p:cNvSpPr>
          <p:nvPr>
            <p:ph type="ctrTitle"/>
          </p:nvPr>
        </p:nvSpPr>
        <p:spPr>
          <a:xfrm>
            <a:off x="1905111" y="320124"/>
            <a:ext cx="10432858" cy="918715"/>
          </a:xfrm>
        </p:spPr>
        <p:txBody>
          <a:bodyPr>
            <a:normAutofit/>
          </a:bodyPr>
          <a:lstStyle/>
          <a:p>
            <a:pPr algn="l"/>
            <a:r>
              <a:rPr lang="zh-CN" altLang="en-US" sz="4400" dirty="0">
                <a:latin typeface="黑体" panose="02010609060101010101" pitchFamily="49" charset="-122"/>
                <a:ea typeface="黑体" panose="02010609060101010101" pitchFamily="49" charset="-122"/>
              </a:rPr>
              <a:t>预期成效：</a:t>
            </a:r>
          </a:p>
        </p:txBody>
      </p:sp>
      <p:sp>
        <p:nvSpPr>
          <p:cNvPr id="7" name="文本框 6">
            <a:extLst>
              <a:ext uri="{FF2B5EF4-FFF2-40B4-BE49-F238E27FC236}">
                <a16:creationId xmlns:a16="http://schemas.microsoft.com/office/drawing/2014/main" id="{486314FE-BC30-4F9E-B859-72552EA97F9D}"/>
              </a:ext>
            </a:extLst>
          </p:cNvPr>
          <p:cNvSpPr txBox="1"/>
          <p:nvPr/>
        </p:nvSpPr>
        <p:spPr>
          <a:xfrm>
            <a:off x="2790840" y="1597275"/>
            <a:ext cx="9149080" cy="2527936"/>
          </a:xfrm>
          <a:prstGeom prst="rect">
            <a:avLst/>
          </a:prstGeom>
          <a:noFill/>
        </p:spPr>
        <p:txBody>
          <a:bodyPr wrap="square">
            <a:spAutoFit/>
          </a:bodyPr>
          <a:lstStyle/>
          <a:p>
            <a:pPr algn="l"/>
            <a:r>
              <a:rPr lang="zh-CN" altLang="zh-CN" sz="2400" b="1" kern="0" dirty="0">
                <a:effectLst/>
                <a:latin typeface="黑体" panose="02010609060101010101" pitchFamily="49" charset="-122"/>
                <a:ea typeface="黑体" panose="02010609060101010101" pitchFamily="49" charset="-122"/>
              </a:rPr>
              <a:t>学生收获：</a:t>
            </a:r>
            <a:endParaRPr lang="zh-CN" altLang="zh-CN" sz="2400" kern="100" dirty="0">
              <a:effectLst/>
              <a:latin typeface="黑体" panose="02010609060101010101" pitchFamily="49" charset="-122"/>
              <a:ea typeface="黑体" panose="02010609060101010101" pitchFamily="49" charset="-122"/>
            </a:endParaRPr>
          </a:p>
          <a:p>
            <a:pPr marL="342900" indent="-342900">
              <a:lnSpc>
                <a:spcPct val="150000"/>
              </a:lnSpc>
              <a:buFont typeface="Wingdings" panose="05000000000000000000" pitchFamily="2" charset="2"/>
              <a:buChar char="Ø"/>
            </a:pPr>
            <a:r>
              <a:rPr lang="zh-CN" altLang="zh-CN" sz="2400" kern="0" dirty="0">
                <a:latin typeface="黑体" panose="02010609060101010101" pitchFamily="49" charset="-122"/>
                <a:ea typeface="黑体" panose="02010609060101010101" pitchFamily="49" charset="-122"/>
              </a:rPr>
              <a:t>让学生打消计算机语言的神秘性以及因此产生的畏难情绪，转而去比较计算机语言与一般语言的异同，寻找学习两者的共同因素和不同因素，确定学习</a:t>
            </a:r>
            <a:r>
              <a:rPr lang="en-US" altLang="zh-CN" sz="2400" kern="0" dirty="0">
                <a:latin typeface="黑体" panose="02010609060101010101" pitchFamily="49" charset="-122"/>
                <a:ea typeface="黑体" panose="02010609060101010101" pitchFamily="49" charset="-122"/>
              </a:rPr>
              <a:t>C</a:t>
            </a:r>
            <a:r>
              <a:rPr lang="zh-CN" altLang="zh-CN" sz="2400" kern="0" dirty="0">
                <a:latin typeface="黑体" panose="02010609060101010101" pitchFamily="49" charset="-122"/>
                <a:ea typeface="黑体" panose="02010609060101010101" pitchFamily="49" charset="-122"/>
              </a:rPr>
              <a:t>语言</a:t>
            </a:r>
            <a:r>
              <a:rPr lang="zh-CN" altLang="en-US" sz="2400" kern="0" dirty="0">
                <a:latin typeface="黑体" panose="02010609060101010101" pitchFamily="49" charset="-122"/>
                <a:ea typeface="黑体" panose="02010609060101010101" pitchFamily="49" charset="-122"/>
              </a:rPr>
              <a:t>框架和方法。</a:t>
            </a:r>
            <a:endParaRPr lang="zh-CN" altLang="zh-CN" sz="2400" kern="0" dirty="0">
              <a:latin typeface="黑体" panose="02010609060101010101" pitchFamily="49" charset="-122"/>
              <a:ea typeface="黑体" panose="02010609060101010101" pitchFamily="49" charset="-122"/>
            </a:endParaRPr>
          </a:p>
          <a:p>
            <a:pPr algn="l">
              <a:lnSpc>
                <a:spcPct val="115000"/>
              </a:lnSpc>
            </a:pPr>
            <a:endParaRPr lang="zh-CN" altLang="zh-CN" sz="2400" kern="100" dirty="0">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62472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iterate type="lt">
                                    <p:tmAbs val="100"/>
                                  </p:iterate>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iterate type="lt">
                                    <p:tmAbs val="100"/>
                                  </p:iterate>
                                  <p:childTnLst>
                                    <p:set>
                                      <p:cBhvr>
                                        <p:cTn id="1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BE98B4-57BF-446E-A83C-BB421AA9ADB4}"/>
              </a:ext>
            </a:extLst>
          </p:cNvPr>
          <p:cNvSpPr>
            <a:spLocks noGrp="1"/>
          </p:cNvSpPr>
          <p:nvPr>
            <p:ph type="title"/>
          </p:nvPr>
        </p:nvSpPr>
        <p:spPr>
          <a:xfrm>
            <a:off x="1314628" y="2250650"/>
            <a:ext cx="10018713" cy="1752599"/>
          </a:xfrm>
        </p:spPr>
        <p:txBody>
          <a:bodyPr/>
          <a:lstStyle/>
          <a:p>
            <a:r>
              <a:rPr lang="zh-CN" altLang="en-US" dirty="0">
                <a:latin typeface="黑体" panose="02010609060101010101" pitchFamily="49" charset="-122"/>
                <a:ea typeface="黑体" panose="02010609060101010101" pitchFamily="49" charset="-122"/>
              </a:rPr>
              <a:t>下面进入课程内容</a:t>
            </a:r>
          </a:p>
        </p:txBody>
      </p:sp>
    </p:spTree>
    <p:extLst>
      <p:ext uri="{BB962C8B-B14F-4D97-AF65-F5344CB8AC3E}">
        <p14:creationId xmlns:p14="http://schemas.microsoft.com/office/powerpoint/2010/main" val="24304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EF015D34-8368-4820-A53B-01F1841E7CE0}"/>
              </a:ext>
            </a:extLst>
          </p:cNvPr>
          <p:cNvSpPr>
            <a:spLocks noGrp="1"/>
          </p:cNvSpPr>
          <p:nvPr>
            <p:ph type="title"/>
          </p:nvPr>
        </p:nvSpPr>
        <p:spPr>
          <a:xfrm>
            <a:off x="1310327" y="214461"/>
            <a:ext cx="10737130" cy="926184"/>
          </a:xfrm>
        </p:spPr>
        <p:txBody>
          <a:bodyPr>
            <a:normAutofit/>
          </a:bodyPr>
          <a:lstStyle/>
          <a:p>
            <a:pPr algn="l"/>
            <a:r>
              <a:rPr lang="zh-CN" altLang="en-US" dirty="0"/>
              <a:t>课时目标：探索学好</a:t>
            </a:r>
            <a:r>
              <a:rPr lang="en-US" altLang="zh-CN" dirty="0"/>
              <a:t>C</a:t>
            </a:r>
            <a:r>
              <a:rPr lang="zh-CN" altLang="en-US" dirty="0"/>
              <a:t>语言的框架和方法</a:t>
            </a:r>
          </a:p>
        </p:txBody>
      </p:sp>
      <p:sp>
        <p:nvSpPr>
          <p:cNvPr id="6" name="文本框 5">
            <a:extLst>
              <a:ext uri="{FF2B5EF4-FFF2-40B4-BE49-F238E27FC236}">
                <a16:creationId xmlns:a16="http://schemas.microsoft.com/office/drawing/2014/main" id="{7FDC2B6E-BC9F-48A3-A3D0-394BCC132540}"/>
              </a:ext>
            </a:extLst>
          </p:cNvPr>
          <p:cNvSpPr txBox="1"/>
          <p:nvPr/>
        </p:nvSpPr>
        <p:spPr>
          <a:xfrm>
            <a:off x="1180706" y="2751892"/>
            <a:ext cx="10461395" cy="677108"/>
          </a:xfrm>
          <a:prstGeom prst="rect">
            <a:avLst/>
          </a:prstGeom>
          <a:noFill/>
        </p:spPr>
        <p:txBody>
          <a:bodyPr wrap="square">
            <a:spAutoFit/>
          </a:bodyPr>
          <a:lstStyle/>
          <a:p>
            <a:pPr indent="306070" algn="just">
              <a:lnSpc>
                <a:spcPct val="150000"/>
              </a:lnSpc>
            </a:pPr>
            <a:r>
              <a:rPr lang="zh-CN" altLang="zh-CN" sz="2800" b="1" kern="100" dirty="0">
                <a:effectLst/>
                <a:latin typeface="+mj-ea"/>
                <a:ea typeface="+mj-ea"/>
                <a:cs typeface="宋体" panose="02010600030101010101" pitchFamily="2" charset="-122"/>
              </a:rPr>
              <a:t>【提问</a:t>
            </a:r>
            <a:r>
              <a:rPr lang="en-US" altLang="zh-CN" sz="2800" b="1" kern="100" dirty="0">
                <a:effectLst/>
                <a:latin typeface="+mj-ea"/>
                <a:ea typeface="+mj-ea"/>
              </a:rPr>
              <a:t>1</a:t>
            </a:r>
            <a:r>
              <a:rPr lang="zh-CN" altLang="zh-CN" sz="2800" b="1" kern="100" dirty="0">
                <a:effectLst/>
                <a:latin typeface="+mj-ea"/>
                <a:ea typeface="+mj-ea"/>
                <a:cs typeface="宋体" panose="02010600030101010101" pitchFamily="2" charset="-122"/>
              </a:rPr>
              <a:t>】计算机语言是什么？你知道哪几种计算机语言？</a:t>
            </a:r>
            <a:endParaRPr lang="zh-CN" altLang="zh-CN" sz="2800" kern="100" dirty="0">
              <a:effectLst/>
              <a:latin typeface="+mj-ea"/>
              <a:ea typeface="+mj-ea"/>
            </a:endParaRPr>
          </a:p>
        </p:txBody>
      </p:sp>
    </p:spTree>
    <p:custDataLst>
      <p:tags r:id="rId1"/>
    </p:custDataLst>
    <p:extLst>
      <p:ext uri="{BB962C8B-B14F-4D97-AF65-F5344CB8AC3E}">
        <p14:creationId xmlns:p14="http://schemas.microsoft.com/office/powerpoint/2010/main" val="232088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6C15D79D-8E80-48B9-BB8F-0B65AF7CA90A}"/>
              </a:ext>
            </a:extLst>
          </p:cNvPr>
          <p:cNvSpPr txBox="1"/>
          <p:nvPr/>
        </p:nvSpPr>
        <p:spPr>
          <a:xfrm>
            <a:off x="1366885" y="1200796"/>
            <a:ext cx="10558021" cy="593560"/>
          </a:xfrm>
          <a:prstGeom prst="rect">
            <a:avLst/>
          </a:prstGeom>
          <a:noFill/>
        </p:spPr>
        <p:txBody>
          <a:bodyPr wrap="square">
            <a:spAutoFit/>
          </a:bodyPr>
          <a:lstStyle/>
          <a:p>
            <a:pPr marL="285750" lvl="0" indent="-285750" algn="just">
              <a:lnSpc>
                <a:spcPct val="150000"/>
              </a:lnSpc>
              <a:buFont typeface="Wingdings" panose="05000000000000000000" pitchFamily="2" charset="2"/>
              <a:buChar char="Ø"/>
            </a:pPr>
            <a:r>
              <a:rPr lang="zh-CN" altLang="zh-CN" sz="2400" kern="100" dirty="0">
                <a:effectLst/>
                <a:latin typeface="华文楷体" panose="02010600040101010101" pitchFamily="2" charset="-122"/>
                <a:ea typeface="华文楷体" panose="02010600040101010101" pitchFamily="2" charset="-122"/>
                <a:cs typeface="宋体" panose="02010600030101010101" pitchFamily="2" charset="-122"/>
              </a:rPr>
              <a:t>计算机语言归根结底也是一</a:t>
            </a:r>
            <a:r>
              <a:rPr lang="zh-CN" altLang="en-US" sz="2400" kern="100" dirty="0">
                <a:latin typeface="华文楷体" panose="02010600040101010101" pitchFamily="2" charset="-122"/>
                <a:ea typeface="华文楷体" panose="02010600040101010101" pitchFamily="2" charset="-122"/>
                <a:cs typeface="宋体" panose="02010600030101010101" pitchFamily="2" charset="-122"/>
              </a:rPr>
              <a:t>门语言</a:t>
            </a:r>
            <a:r>
              <a:rPr lang="zh-CN" altLang="zh-CN" sz="2400" kern="100" dirty="0">
                <a:effectLst/>
                <a:latin typeface="华文楷体" panose="02010600040101010101" pitchFamily="2" charset="-122"/>
                <a:ea typeface="华文楷体" panose="02010600040101010101" pitchFamily="2" charset="-122"/>
                <a:cs typeface="宋体" panose="02010600030101010101" pitchFamily="2" charset="-122"/>
              </a:rPr>
              <a:t>，主要职能与其他语言一样——为了交流；</a:t>
            </a:r>
            <a:endParaRPr lang="zh-CN" altLang="zh-CN" sz="2400" kern="100" dirty="0">
              <a:effectLst/>
              <a:latin typeface="华文楷体" panose="02010600040101010101" pitchFamily="2" charset="-122"/>
              <a:ea typeface="华文楷体" panose="02010600040101010101" pitchFamily="2" charset="-122"/>
            </a:endParaRPr>
          </a:p>
        </p:txBody>
      </p:sp>
      <p:pic>
        <p:nvPicPr>
          <p:cNvPr id="6" name="图片 5">
            <a:extLst>
              <a:ext uri="{FF2B5EF4-FFF2-40B4-BE49-F238E27FC236}">
                <a16:creationId xmlns:a16="http://schemas.microsoft.com/office/drawing/2014/main" id="{6828CB71-D986-40FD-98BB-CFDB4D1DB571}"/>
              </a:ext>
            </a:extLst>
          </p:cNvPr>
          <p:cNvPicPr/>
          <p:nvPr/>
        </p:nvPicPr>
        <p:blipFill>
          <a:blip r:embed="rId3"/>
          <a:stretch>
            <a:fillRect/>
          </a:stretch>
        </p:blipFill>
        <p:spPr>
          <a:xfrm>
            <a:off x="3358295" y="2581658"/>
            <a:ext cx="5421204" cy="3027291"/>
          </a:xfrm>
          <a:prstGeom prst="rect">
            <a:avLst/>
          </a:prstGeom>
        </p:spPr>
      </p:pic>
      <p:sp>
        <p:nvSpPr>
          <p:cNvPr id="7" name="爆炸形: 8 pt  6">
            <a:extLst>
              <a:ext uri="{FF2B5EF4-FFF2-40B4-BE49-F238E27FC236}">
                <a16:creationId xmlns:a16="http://schemas.microsoft.com/office/drawing/2014/main" id="{282AC4C5-7EBD-4E4D-B866-78BDCF26C548}"/>
              </a:ext>
            </a:extLst>
          </p:cNvPr>
          <p:cNvSpPr/>
          <p:nvPr/>
        </p:nvSpPr>
        <p:spPr>
          <a:xfrm>
            <a:off x="1989056" y="2420332"/>
            <a:ext cx="1923068" cy="201733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你好吗？</a:t>
            </a:r>
          </a:p>
        </p:txBody>
      </p:sp>
      <p:sp>
        <p:nvSpPr>
          <p:cNvPr id="9" name="爆炸形: 8 pt  8">
            <a:extLst>
              <a:ext uri="{FF2B5EF4-FFF2-40B4-BE49-F238E27FC236}">
                <a16:creationId xmlns:a16="http://schemas.microsoft.com/office/drawing/2014/main" id="{710142FB-B216-4D11-933D-CF6865AFFDF9}"/>
              </a:ext>
            </a:extLst>
          </p:cNvPr>
          <p:cNvSpPr/>
          <p:nvPr/>
        </p:nvSpPr>
        <p:spPr>
          <a:xfrm>
            <a:off x="8279878" y="1710471"/>
            <a:ext cx="2809980" cy="296034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p>
          <a:p>
            <a:pPr algn="ctr"/>
            <a:r>
              <a:rPr lang="zh-CN" altLang="en-US" dirty="0"/>
              <a:t>？</a:t>
            </a:r>
            <a:endParaRPr lang="en-US" altLang="zh-CN" dirty="0"/>
          </a:p>
          <a:p>
            <a:pPr algn="ctr"/>
            <a:r>
              <a:rPr lang="en-US" altLang="zh-CN" dirty="0"/>
              <a:t>What are you talking about?</a:t>
            </a:r>
            <a:endParaRPr lang="zh-CN" altLang="en-US" dirty="0"/>
          </a:p>
        </p:txBody>
      </p:sp>
      <p:sp>
        <p:nvSpPr>
          <p:cNvPr id="11" name="爆炸形: 8 pt  10">
            <a:extLst>
              <a:ext uri="{FF2B5EF4-FFF2-40B4-BE49-F238E27FC236}">
                <a16:creationId xmlns:a16="http://schemas.microsoft.com/office/drawing/2014/main" id="{405C136D-EED5-448E-B03E-53778577243D}"/>
              </a:ext>
            </a:extLst>
          </p:cNvPr>
          <p:cNvSpPr/>
          <p:nvPr/>
        </p:nvSpPr>
        <p:spPr>
          <a:xfrm>
            <a:off x="1489435" y="4675695"/>
            <a:ext cx="2422689" cy="201733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t>Hi,nice</a:t>
            </a:r>
            <a:r>
              <a:rPr lang="en-US" altLang="zh-CN" dirty="0"/>
              <a:t> to meet you!</a:t>
            </a:r>
          </a:p>
          <a:p>
            <a:pPr algn="ctr"/>
            <a:r>
              <a:rPr lang="en-US" altLang="zh-CN" dirty="0"/>
              <a:t>I am……</a:t>
            </a:r>
            <a:endParaRPr lang="zh-CN" altLang="en-US" dirty="0"/>
          </a:p>
        </p:txBody>
      </p:sp>
      <p:sp>
        <p:nvSpPr>
          <p:cNvPr id="14" name="文本框 13">
            <a:extLst>
              <a:ext uri="{FF2B5EF4-FFF2-40B4-BE49-F238E27FC236}">
                <a16:creationId xmlns:a16="http://schemas.microsoft.com/office/drawing/2014/main" id="{8E75DF5C-5AE4-4956-92B5-F0F08ACDA027}"/>
              </a:ext>
            </a:extLst>
          </p:cNvPr>
          <p:cNvSpPr txBox="1"/>
          <p:nvPr/>
        </p:nvSpPr>
        <p:spPr>
          <a:xfrm>
            <a:off x="1616697" y="439549"/>
            <a:ext cx="4048812" cy="523220"/>
          </a:xfrm>
          <a:prstGeom prst="rect">
            <a:avLst/>
          </a:prstGeom>
          <a:noFill/>
        </p:spPr>
        <p:txBody>
          <a:bodyPr wrap="square" rtlCol="0">
            <a:spAutoFit/>
          </a:bodyPr>
          <a:lstStyle/>
          <a:p>
            <a:r>
              <a:rPr lang="zh-CN" altLang="en-US" sz="2800" dirty="0"/>
              <a:t>计算机语言的本质</a:t>
            </a:r>
          </a:p>
        </p:txBody>
      </p:sp>
      <p:pic>
        <p:nvPicPr>
          <p:cNvPr id="16" name="图片 15">
            <a:extLst>
              <a:ext uri="{FF2B5EF4-FFF2-40B4-BE49-F238E27FC236}">
                <a16:creationId xmlns:a16="http://schemas.microsoft.com/office/drawing/2014/main" id="{6855140F-5155-47C9-AF59-FE41AF290C5A}"/>
              </a:ext>
            </a:extLst>
          </p:cNvPr>
          <p:cNvPicPr>
            <a:picLocks noChangeAspect="1"/>
          </p:cNvPicPr>
          <p:nvPr/>
        </p:nvPicPr>
        <p:blipFill>
          <a:blip r:embed="rId4"/>
          <a:stretch>
            <a:fillRect/>
          </a:stretch>
        </p:blipFill>
        <p:spPr>
          <a:xfrm>
            <a:off x="3802182" y="2304031"/>
            <a:ext cx="4587638" cy="3749365"/>
          </a:xfrm>
          <a:prstGeom prst="rect">
            <a:avLst/>
          </a:prstGeom>
        </p:spPr>
      </p:pic>
      <p:sp>
        <p:nvSpPr>
          <p:cNvPr id="17" name="爆炸形: 8 pt  16">
            <a:extLst>
              <a:ext uri="{FF2B5EF4-FFF2-40B4-BE49-F238E27FC236}">
                <a16:creationId xmlns:a16="http://schemas.microsoft.com/office/drawing/2014/main" id="{571D11DE-81DB-4908-8C2A-25DD15D2468C}"/>
              </a:ext>
            </a:extLst>
          </p:cNvPr>
          <p:cNvSpPr/>
          <p:nvPr/>
        </p:nvSpPr>
        <p:spPr>
          <a:xfrm>
            <a:off x="3912123" y="1710471"/>
            <a:ext cx="1933267" cy="137867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刚好我也懂</a:t>
            </a:r>
            <a:r>
              <a:rPr lang="en-US" altLang="zh-CN" dirty="0"/>
              <a:t>~</a:t>
            </a:r>
            <a:endParaRPr lang="zh-CN" altLang="en-US" dirty="0"/>
          </a:p>
        </p:txBody>
      </p:sp>
      <p:sp>
        <p:nvSpPr>
          <p:cNvPr id="18" name="爆炸形: 8 pt  17">
            <a:extLst>
              <a:ext uri="{FF2B5EF4-FFF2-40B4-BE49-F238E27FC236}">
                <a16:creationId xmlns:a16="http://schemas.microsoft.com/office/drawing/2014/main" id="{BE51A4A9-9400-4812-B60E-E22A7436119F}"/>
              </a:ext>
            </a:extLst>
          </p:cNvPr>
          <p:cNvSpPr/>
          <p:nvPr/>
        </p:nvSpPr>
        <p:spPr>
          <a:xfrm>
            <a:off x="7840711" y="4553969"/>
            <a:ext cx="2632468" cy="14226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我只能听懂</a:t>
            </a:r>
            <a:r>
              <a:rPr lang="en-US" altLang="zh-CN" dirty="0"/>
              <a:t>C</a:t>
            </a:r>
            <a:r>
              <a:rPr lang="zh-CN" altLang="en-US" dirty="0"/>
              <a:t>语言</a:t>
            </a:r>
          </a:p>
        </p:txBody>
      </p:sp>
    </p:spTree>
    <p:custDataLst>
      <p:tags r:id="rId1"/>
    </p:custDataLst>
    <p:extLst>
      <p:ext uri="{BB962C8B-B14F-4D97-AF65-F5344CB8AC3E}">
        <p14:creationId xmlns:p14="http://schemas.microsoft.com/office/powerpoint/2010/main" val="16558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7"/>
                                        </p:tgtEl>
                                      </p:cBhvr>
                                    </p:animEffect>
                                    <p:anim calcmode="lin" valueType="num">
                                      <p:cBhvr>
                                        <p:cTn id="35" dur="1000"/>
                                        <p:tgtEl>
                                          <p:spTgt spid="7"/>
                                        </p:tgtEl>
                                        <p:attrNameLst>
                                          <p:attrName>ppt_x</p:attrName>
                                        </p:attrNameLst>
                                      </p:cBhvr>
                                      <p:tavLst>
                                        <p:tav tm="0">
                                          <p:val>
                                            <p:strVal val="ppt_x"/>
                                          </p:val>
                                        </p:tav>
                                        <p:tav tm="100000">
                                          <p:val>
                                            <p:strVal val="ppt_x"/>
                                          </p:val>
                                        </p:tav>
                                      </p:tavLst>
                                    </p:anim>
                                    <p:anim calcmode="lin" valueType="num">
                                      <p:cBhvr>
                                        <p:cTn id="36" dur="1000"/>
                                        <p:tgtEl>
                                          <p:spTgt spid="7"/>
                                        </p:tgtEl>
                                        <p:attrNameLst>
                                          <p:attrName>ppt_y</p:attrName>
                                        </p:attrNameLst>
                                      </p:cBhvr>
                                      <p:tavLst>
                                        <p:tav tm="0">
                                          <p:val>
                                            <p:strVal val="ppt_y"/>
                                          </p:val>
                                        </p:tav>
                                        <p:tav tm="100000">
                                          <p:val>
                                            <p:strVal val="ppt_y+.1"/>
                                          </p:val>
                                        </p:tav>
                                      </p:tavLst>
                                    </p:anim>
                                    <p:set>
                                      <p:cBhvr>
                                        <p:cTn id="37" dur="1" fill="hold">
                                          <p:stCondLst>
                                            <p:cond delay="9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9"/>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1000"/>
                                        <p:tgtEl>
                                          <p:spTgt spid="5"/>
                                        </p:tgtEl>
                                      </p:cBhvr>
                                    </p:animEffect>
                                    <p:anim calcmode="lin" valueType="num">
                                      <p:cBhvr>
                                        <p:cTn id="77" dur="1000" fill="hold"/>
                                        <p:tgtEl>
                                          <p:spTgt spid="5"/>
                                        </p:tgtEl>
                                        <p:attrNameLst>
                                          <p:attrName>ppt_x</p:attrName>
                                        </p:attrNameLst>
                                      </p:cBhvr>
                                      <p:tavLst>
                                        <p:tav tm="0">
                                          <p:val>
                                            <p:strVal val="#ppt_x"/>
                                          </p:val>
                                        </p:tav>
                                        <p:tav tm="100000">
                                          <p:val>
                                            <p:strVal val="#ppt_x"/>
                                          </p:val>
                                        </p:tav>
                                      </p:tavLst>
                                    </p:anim>
                                    <p:anim calcmode="lin" valueType="num">
                                      <p:cBhvr>
                                        <p:cTn id="7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7" grpId="1" animBg="1"/>
      <p:bldP spid="7" grpId="2" animBg="1"/>
      <p:bldP spid="9" grpId="0" animBg="1"/>
      <p:bldP spid="9" grpId="1" animBg="1"/>
      <p:bldP spid="11" grpId="0" animBg="1"/>
      <p:bldP spid="11" grpId="1" animBg="1"/>
      <p:bldP spid="14" grpId="0"/>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
</p:tagLst>
</file>

<file path=ppt/tags/tag2.xml><?xml version="1.0" encoding="utf-8"?>
<p:tagLst xmlns:a="http://schemas.openxmlformats.org/drawingml/2006/main" xmlns:r="http://schemas.openxmlformats.org/officeDocument/2006/relationships" xmlns:p="http://schemas.openxmlformats.org/presentationml/2006/main">
  <p:tag name="TIMING" val="|0.7|0.9|7.6|4.6|20.9|2.5|15.9|1.1|23.6"/>
</p:tagLst>
</file>

<file path=ppt/tags/tag3.xml><?xml version="1.0" encoding="utf-8"?>
<p:tagLst xmlns:a="http://schemas.openxmlformats.org/drawingml/2006/main" xmlns:r="http://schemas.openxmlformats.org/officeDocument/2006/relationships" xmlns:p="http://schemas.openxmlformats.org/presentationml/2006/main">
  <p:tag name="TIMING" val="|1.2|5.8|2.4|14.2"/>
</p:tagLst>
</file>

<file path=ppt/tags/tag4.xml><?xml version="1.0" encoding="utf-8"?>
<p:tagLst xmlns:a="http://schemas.openxmlformats.org/drawingml/2006/main" xmlns:r="http://schemas.openxmlformats.org/officeDocument/2006/relationships" xmlns:p="http://schemas.openxmlformats.org/presentationml/2006/main">
  <p:tag name="TIMING" val="|2.5|1.2|2.4"/>
</p:tagLst>
</file>

<file path=ppt/tags/tag5.xml><?xml version="1.0" encoding="utf-8"?>
<p:tagLst xmlns:a="http://schemas.openxmlformats.org/drawingml/2006/main" xmlns:r="http://schemas.openxmlformats.org/officeDocument/2006/relationships" xmlns:p="http://schemas.openxmlformats.org/presentationml/2006/main">
  <p:tag name="TIMING" val="|0.6|2.3|2.6|4.7|0.6|1.5|1.5|0.6|1.3|1.8|1|1.2|23.2|1.2"/>
</p:tagLst>
</file>

<file path=ppt/tags/tag6.xml><?xml version="1.0" encoding="utf-8"?>
<p:tagLst xmlns:a="http://schemas.openxmlformats.org/drawingml/2006/main" xmlns:r="http://schemas.openxmlformats.org/officeDocument/2006/relationships" xmlns:p="http://schemas.openxmlformats.org/presentationml/2006/main">
  <p:tag name="TIMING" val="|0.5|2|1.7|1.2"/>
</p:tagLst>
</file>

<file path=ppt/tags/tag7.xml><?xml version="1.0" encoding="utf-8"?>
<p:tagLst xmlns:a="http://schemas.openxmlformats.org/drawingml/2006/main" xmlns:r="http://schemas.openxmlformats.org/officeDocument/2006/relationships" xmlns:p="http://schemas.openxmlformats.org/presentationml/2006/main">
  <p:tag name="TIMING" val="|1"/>
</p:tagLst>
</file>

<file path=ppt/tags/tag8.xml><?xml version="1.0" encoding="utf-8"?>
<p:tagLst xmlns:a="http://schemas.openxmlformats.org/drawingml/2006/main" xmlns:r="http://schemas.openxmlformats.org/officeDocument/2006/relationships" xmlns:p="http://schemas.openxmlformats.org/presentationml/2006/main">
  <p:tag name="TIMING" val="|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视差">
  <a:themeElements>
    <a:clrScheme name="视差">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视差">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视差">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TM03457496[[fn=视差]]</Template>
  <TotalTime>390</TotalTime>
  <Words>1111</Words>
  <Application>Microsoft Office PowerPoint</Application>
  <PresentationFormat>宽屏</PresentationFormat>
  <Paragraphs>62</Paragraphs>
  <Slides>19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黑体</vt:lpstr>
      <vt:lpstr>华文楷体</vt:lpstr>
      <vt:lpstr>Arial</vt:lpstr>
      <vt:lpstr>Corbel</vt:lpstr>
      <vt:lpstr>Times New Roman</vt:lpstr>
      <vt:lpstr>Wingdings</vt:lpstr>
      <vt:lpstr>视差</vt:lpstr>
      <vt:lpstr>PowerPoint 演示文稿</vt:lpstr>
      <vt:lpstr>课程专业目标:</vt:lpstr>
      <vt:lpstr>课程育人目标:</vt:lpstr>
      <vt:lpstr>课程设计：</vt:lpstr>
      <vt:lpstr>思政映射与融入点：</vt:lpstr>
      <vt:lpstr>预期成效：</vt:lpstr>
      <vt:lpstr>下面进入课程内容</vt:lpstr>
      <vt:lpstr>课时目标：探索学好C语言的框架和方法</vt:lpstr>
      <vt:lpstr>PowerPoint 演示文稿</vt:lpstr>
      <vt:lpstr>PowerPoint 演示文稿</vt:lpstr>
      <vt:lpstr>课时目标：探索学好C语言的框架和方法</vt:lpstr>
      <vt:lpstr>课时目标：探索学好C语言的框架和方法</vt:lpstr>
      <vt:lpstr>PowerPoint 演示文稿</vt:lpstr>
      <vt:lpstr>PowerPoint 演示文稿</vt:lpstr>
      <vt:lpstr>课时目标：探索学好C语言的框架和方法</vt:lpstr>
      <vt:lpstr>课时目标：探索学好C语言的框架和方法</vt:lpstr>
      <vt:lpstr>课时目标：探索学好C语言的框架和方法</vt:lpstr>
      <vt:lpstr>PowerPoint 演示文稿</vt:lpstr>
      <vt:lpstr>谢谢大家！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第一次实验设计 </dc:title>
  <dc:creator>fatgirl201@163.com</dc:creator>
  <cp:lastModifiedBy>fatgirl201@163.com</cp:lastModifiedBy>
  <cp:revision>42</cp:revision>
  <dcterms:created xsi:type="dcterms:W3CDTF">2020-03-23T07:50:52Z</dcterms:created>
  <dcterms:modified xsi:type="dcterms:W3CDTF">2020-08-24T12:55:27Z</dcterms:modified>
</cp:coreProperties>
</file>